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69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4CF2F2"/>
    <a:srgbClr val="CC66FF"/>
    <a:srgbClr val="9966FF"/>
    <a:srgbClr val="80D1F2"/>
    <a:srgbClr val="6772C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8\Desktop\&#1042;%20&#1088;&#1072;&#1073;&#1086;&#1090;&#1077;\&#1086;&#1090;&#1095;&#1077;&#1090;&#1099;\&#1076;&#1086;%2001.09%20&#1054;&#1090;&#1095;&#1077;&#1090;%20&#1052;&#1086;&#1085;&#1080;&#1090;&#1086;&#1088;&#1080;&#1085;&#1075;%20&#1086;&#1090;&#1082;&#1088;&#1099;&#1090;&#1086;&#1089;&#1090;&#1080;%20&#1073;&#1102;&#1076;&#1078;&#1077;&#1090;&#1085;&#1099;&#1093;%20&#1076;&#1072;&#1085;&#1085;&#1099;&#1093;\&#1089;&#1088;&#1072;&#1074;&#1085;&#1077;&#1085;&#1080;&#1077;\&#1051;&#1080;&#1089;&#1090;%20Microsoft%20Office%20Excel%202019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</c:title>
    <c:view3D>
      <c:rotX val="0"/>
      <c:rotY val="0"/>
      <c:perspective val="0"/>
    </c:view3D>
    <c:plotArea>
      <c:layout/>
      <c:bar3DChart>
        <c:barDir val="col"/>
        <c:grouping val="stacked"/>
        <c:ser>
          <c:idx val="0"/>
          <c:order val="0"/>
          <c:tx>
            <c:strRef>
              <c:f>'1'!$A$103</c:f>
              <c:strCache>
                <c:ptCount val="1"/>
                <c:pt idx="0">
                  <c:v>Исполнено,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2017</c:v>
                </c:pt>
                <c:pt idx="1">
                  <c:v>2 кв. 2017</c:v>
                </c:pt>
                <c:pt idx="2">
                  <c:v>1 кв. 2018</c:v>
                </c:pt>
                <c:pt idx="3">
                  <c:v>2 кв. 2018</c:v>
                </c:pt>
                <c:pt idx="4">
                  <c:v>1 кв. 2019</c:v>
                </c:pt>
                <c:pt idx="5">
                  <c:v>2 кв. 2019</c:v>
                </c:pt>
              </c:strCache>
            </c:strRef>
          </c:cat>
          <c:val>
            <c:numRef>
              <c:f>'1'!$B$103:$G$103</c:f>
              <c:numCache>
                <c:formatCode>#,##0.0</c:formatCode>
                <c:ptCount val="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'1'!$A$104</c:f>
              <c:strCache>
                <c:ptCount val="1"/>
                <c:pt idx="0">
                  <c:v>Запланированно в местном бюджете, тыс. руб.</c:v>
                </c:pt>
              </c:strCache>
            </c:strRef>
          </c:tx>
          <c:cat>
            <c:strRef>
              <c:f>'1'!$B$102:$G$102</c:f>
              <c:strCache>
                <c:ptCount val="6"/>
                <c:pt idx="0">
                  <c:v>1 кв. 2017</c:v>
                </c:pt>
                <c:pt idx="1">
                  <c:v>2 кв. 2017</c:v>
                </c:pt>
                <c:pt idx="2">
                  <c:v>1 кв. 2018</c:v>
                </c:pt>
                <c:pt idx="3">
                  <c:v>2 кв. 2018</c:v>
                </c:pt>
                <c:pt idx="4">
                  <c:v>1 кв. 2019</c:v>
                </c:pt>
                <c:pt idx="5">
                  <c:v>2 кв. 2019</c:v>
                </c:pt>
              </c:strCache>
            </c:strRef>
          </c:cat>
          <c:val>
            <c:numRef>
              <c:f>'1'!$B$104:$G$104</c:f>
              <c:numCache>
                <c:formatCode>#,##0.0</c:formatCode>
                <c:ptCount val="6"/>
                <c:pt idx="0">
                  <c:v>10000</c:v>
                </c:pt>
                <c:pt idx="1">
                  <c:v>10000</c:v>
                </c:pt>
                <c:pt idx="2">
                  <c:v>10000</c:v>
                </c:pt>
                <c:pt idx="3">
                  <c:v>10000</c:v>
                </c:pt>
                <c:pt idx="4">
                  <c:v>10000</c:v>
                </c:pt>
                <c:pt idx="5">
                  <c:v>10000</c:v>
                </c:pt>
              </c:numCache>
            </c:numRef>
          </c:val>
        </c:ser>
        <c:shape val="cylinder"/>
        <c:axId val="90614784"/>
        <c:axId val="90989312"/>
        <c:axId val="0"/>
      </c:bar3DChart>
      <c:catAx>
        <c:axId val="90614784"/>
        <c:scaling>
          <c:orientation val="minMax"/>
        </c:scaling>
        <c:delete val="1"/>
        <c:axPos val="b"/>
        <c:numFmt formatCode="dd/mm/yyyy" sourceLinked="1"/>
        <c:majorTickMark val="none"/>
        <c:tickLblPos val="none"/>
        <c:crossAx val="90989312"/>
        <c:crosses val="autoZero"/>
        <c:auto val="1"/>
        <c:lblAlgn val="ctr"/>
        <c:lblOffset val="100"/>
      </c:catAx>
      <c:valAx>
        <c:axId val="90989312"/>
        <c:scaling>
          <c:orientation val="minMax"/>
        </c:scaling>
        <c:axPos val="l"/>
        <c:majorGridlines/>
        <c:title>
          <c:layout/>
        </c:title>
        <c:numFmt formatCode="#,##0.0" sourceLinked="1"/>
        <c:majorTickMark val="none"/>
        <c:tickLblPos val="nextTo"/>
        <c:crossAx val="90614784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</c:chart>
  <c:spPr>
    <a:solidFill>
      <a:srgbClr val="FF0000"/>
    </a:solidFill>
    <a:ln>
      <a:solidFill>
        <a:srgbClr val="FF0000"/>
      </a:solidFill>
    </a:ln>
  </c:sp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8/22/2019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F1CBF33-99D0-4B58-882B-5267B7A4CC16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8/22/2019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DD312389-0A3B-4391-96D8-8E3F6108E838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05B330E-76FE-4B0A-B62E-9DA8ADBB56B9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26039CF-334C-46F0-98D6-52EB300FDF3E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A30C9EF-6ECF-471E-9B05-297DB3344CFA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F5CFBC1-777C-451A-8A03-EE746BBDCB41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926AE8F-FC82-4835-B9AE-8B0F365E4471}" type="datetime1">
              <a:rPr lang="ru-RU" smtClean="0"/>
              <a:pPr rtl="0"/>
              <a:t>22.08.2019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ru-RU" dirty="0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13333A4-2EF1-4B79-B68C-AB20E66B4822}" type="slidenum">
              <a:rPr lang="ru-RU" smtClean="0"/>
              <a:pPr rtl="0"/>
              <a:t>‹#›</a:t>
            </a:fld>
            <a:endParaRPr lang="ru-RU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415F7D0D-9C0B-42C0-9BF9-5FB54A607EF4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C33E89C5-D85E-4904-A3B3-21A025A36710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DD312389-0A3B-4391-96D8-8E3F6108E838}" type="datetime1">
              <a:rPr lang="ru-RU" noProof="0" smtClean="0"/>
              <a:pPr rtl="0"/>
              <a:t>22.08.2019</a:t>
            </a:fld>
            <a:endParaRPr lang="ru-RU" noProof="0" dirty="0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rtl="0"/>
            <a:fld id="{AAEAE4A8-A6E5-453E-B946-FB774B73F48C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smtClean="0">
                <a:latin typeface="Bookman Old Style" pitchFamily="18" charset="0"/>
              </a:rPr>
              <a:t>Отчет о состоянии муниципального долга Малышевского городского округа</a:t>
            </a:r>
            <a:endParaRPr lang="ru-RU" sz="2400" b="1">
              <a:latin typeface="Bookman Old Style" pitchFamily="18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1112</TotalTime>
  <Words>12</Words>
  <Application>Microsoft Office PowerPoint</Application>
  <PresentationFormat>Экран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Трек</vt:lpstr>
      <vt:lpstr>Отчет о состоянии муниципального долга Малышевского городского округа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 Бабайлова</dc:creator>
  <cp:lastModifiedBy>user8</cp:lastModifiedBy>
  <cp:revision>124</cp:revision>
  <dcterms:created xsi:type="dcterms:W3CDTF">2017-08-17T10:54:18Z</dcterms:created>
  <dcterms:modified xsi:type="dcterms:W3CDTF">2019-08-22T08:15:52Z</dcterms:modified>
</cp:coreProperties>
</file>