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69" r:id="rId4"/>
    <p:sldId id="270" r:id="rId5"/>
    <p:sldId id="271" r:id="rId6"/>
    <p:sldId id="27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9" autoAdjust="0"/>
    <p:restoredTop sz="94691" autoAdjust="0"/>
  </p:normalViewPr>
  <p:slideViewPr>
    <p:cSldViewPr>
      <p:cViewPr varScale="1">
        <p:scale>
          <a:sx n="82" d="100"/>
          <a:sy n="82" d="100"/>
        </p:scale>
        <p:origin x="-1214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1362941239487917"/>
          <c:y val="4.0000000000000029E-2"/>
          <c:w val="0.88637058760512089"/>
          <c:h val="0.8271836671881819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Численность населения, чел.</c:v>
                </c:pt>
              </c:strCache>
            </c:strRef>
          </c:tx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gradFill rotWithShape="1">
                <a:gsLst>
                  <a:gs pos="0">
                    <a:schemeClr val="accent2">
                      <a:tint val="74000"/>
                    </a:schemeClr>
                  </a:gs>
                  <a:gs pos="49000">
                    <a:schemeClr val="accent2">
                      <a:tint val="96000"/>
                      <a:shade val="84000"/>
                      <a:satMod val="110000"/>
                    </a:schemeClr>
                  </a:gs>
                  <a:gs pos="49100">
                    <a:schemeClr val="accent2">
                      <a:shade val="55000"/>
                      <a:satMod val="150000"/>
                    </a:schemeClr>
                  </a:gs>
                  <a:gs pos="92000">
                    <a:schemeClr val="accent2">
                      <a:tint val="98000"/>
                      <a:shade val="90000"/>
                      <a:satMod val="128000"/>
                    </a:schemeClr>
                  </a:gs>
                  <a:gs pos="100000">
                    <a:schemeClr val="accent2">
                      <a:tint val="90000"/>
                      <a:shade val="97000"/>
                      <a:satMod val="128000"/>
                    </a:schemeClr>
                  </a:gs>
                </a:gsLst>
                <a:lin ang="5400000" scaled="1"/>
              </a:gradFill>
              <a:ln w="11430" cap="flat" cmpd="sng" algn="ctr">
                <a:solidFill>
                  <a:schemeClr val="accent2"/>
                </a:solidFill>
                <a:prstDash val="solid"/>
              </a:ln>
              <a:effectLst>
                <a:outerShdw blurRad="39000" dist="25400" dir="5400000" rotWithShape="0">
                  <a:schemeClr val="accent2">
                    <a:shade val="33000"/>
                    <a:alpha val="83000"/>
                  </a:schemeClr>
                </a:outerShdw>
              </a:effectLst>
            </c:spPr>
          </c:dPt>
          <c:dPt>
            <c:idx val="2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Pt>
            <c:idx val="3"/>
            <c:spPr>
              <a:solidFill>
                <a:schemeClr val="bg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/>
            </c:spPr>
          </c:dPt>
          <c:dLbls>
            <c:dLbl>
              <c:idx val="0"/>
              <c:layout>
                <c:manualLayout>
                  <c:x val="1.3605442176870748E-2"/>
                  <c:y val="-4.6905742645361459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accent1">
                          <a:lumMod val="5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0408163265306142E-2"/>
                  <c:y val="-6.7752442996742712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accent1">
                          <a:lumMod val="5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53061224489796E-2"/>
                  <c:y val="-4.1693811074918583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accent1">
                          <a:lumMod val="5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3"/>
              <c:layout>
                <c:manualLayout>
                  <c:x val="2.2108843537414997E-2"/>
                  <c:y val="-6.7752442996742726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accent1">
                          <a:lumMod val="5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Малышевский городской округ</c:v>
                </c:pt>
                <c:pt idx="1">
                  <c:v>Биссертский городской округ</c:v>
                </c:pt>
                <c:pt idx="2">
                  <c:v>Городской округ Верхняя Тура</c:v>
                </c:pt>
                <c:pt idx="3">
                  <c:v>Волчанский городской округ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10556</c:v>
                </c:pt>
                <c:pt idx="1">
                  <c:v>9921</c:v>
                </c:pt>
                <c:pt idx="2">
                  <c:v>9078</c:v>
                </c:pt>
                <c:pt idx="3">
                  <c:v>8965</c:v>
                </c:pt>
              </c:numCache>
            </c:numRef>
          </c:val>
        </c:ser>
        <c:shape val="cylinder"/>
        <c:axId val="70894720"/>
        <c:axId val="70897024"/>
        <c:axId val="0"/>
      </c:bar3DChart>
      <c:catAx>
        <c:axId val="7089472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897024"/>
        <c:crosses val="autoZero"/>
        <c:auto val="1"/>
        <c:lblAlgn val="ctr"/>
        <c:lblOffset val="100"/>
      </c:catAx>
      <c:valAx>
        <c:axId val="708970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894720"/>
        <c:crosses val="autoZero"/>
        <c:crossBetween val="between"/>
      </c:valAx>
      <c:sp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side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sideWall>
    <c:back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backWall>
    <c:plotArea>
      <c:layout>
        <c:manualLayout>
          <c:layoutTarget val="inner"/>
          <c:xMode val="edge"/>
          <c:yMode val="edge"/>
          <c:x val="0.10808620817189857"/>
          <c:y val="5.3978384102566709E-2"/>
          <c:w val="0.7845611622904346"/>
          <c:h val="0.7664867686511120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план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Лист1!$A$2:$A$5</c:f>
              <c:strCache>
                <c:ptCount val="4"/>
                <c:pt idx="0">
                  <c:v>Малышевский городской округ</c:v>
                </c:pt>
                <c:pt idx="1">
                  <c:v>Биссертский городской округ</c:v>
                </c:pt>
                <c:pt idx="2">
                  <c:v>Городской округ Верхняя Тура</c:v>
                </c:pt>
                <c:pt idx="3">
                  <c:v>Волчанский городской округ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363574</c:v>
                </c:pt>
                <c:pt idx="1">
                  <c:v>484895</c:v>
                </c:pt>
                <c:pt idx="2">
                  <c:v>448133</c:v>
                </c:pt>
                <c:pt idx="3">
                  <c:v>623288.1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план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 w="11430" cap="flat" cmpd="sng" algn="ctr">
              <a:solidFill>
                <a:schemeClr val="accent5"/>
              </a:solidFill>
              <a:prstDash val="solid"/>
            </a:ln>
            <a:effectLst>
              <a:outerShdw blurRad="39000" dist="25400" dir="5400000" rotWithShape="0">
                <a:schemeClr val="accent5">
                  <a:shade val="33000"/>
                  <a:alpha val="83000"/>
                </a:schemeClr>
              </a:outerShdw>
            </a:effectLst>
          </c:spPr>
          <c:cat>
            <c:strRef>
              <c:f>Лист1!$A$2:$A$5</c:f>
              <c:strCache>
                <c:ptCount val="4"/>
                <c:pt idx="0">
                  <c:v>Малышевский городской округ</c:v>
                </c:pt>
                <c:pt idx="1">
                  <c:v>Биссертский городской округ</c:v>
                </c:pt>
                <c:pt idx="2">
                  <c:v>Городской округ Верхняя Тура</c:v>
                </c:pt>
                <c:pt idx="3">
                  <c:v>Волчанский городской округ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369473.5</c:v>
                </c:pt>
                <c:pt idx="1">
                  <c:v>489941</c:v>
                </c:pt>
                <c:pt idx="2">
                  <c:v>451242</c:v>
                </c:pt>
                <c:pt idx="3">
                  <c:v>634874.1</c:v>
                </c:pt>
              </c:numCache>
            </c:numRef>
          </c:val>
        </c:ser>
        <c:shape val="box"/>
        <c:axId val="70470272"/>
        <c:axId val="70500736"/>
        <c:axId val="0"/>
      </c:bar3DChart>
      <c:catAx>
        <c:axId val="7047027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500736"/>
        <c:crosses val="autoZero"/>
        <c:auto val="1"/>
        <c:lblAlgn val="ctr"/>
        <c:lblOffset val="100"/>
      </c:catAx>
      <c:valAx>
        <c:axId val="70500736"/>
        <c:scaling>
          <c:orientation val="minMax"/>
        </c:scaling>
        <c:axPos val="l"/>
        <c:majorGridlines>
          <c:spPr>
            <a:effectLst>
              <a:innerShdw blurRad="63500" dist="50800" dir="13500000">
                <a:prstClr val="black">
                  <a:alpha val="50000"/>
                </a:prstClr>
              </a:innerShdw>
            </a:effectLst>
          </c:spPr>
        </c:majorGridlines>
        <c:numFmt formatCode="General" sourceLinked="1"/>
        <c:tickLblPos val="nextTo"/>
        <c:txPr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470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312621700832861"/>
          <c:y val="0.42717811938878786"/>
          <c:w val="0.10735262953766678"/>
          <c:h val="0.27108618552652575"/>
        </c:manualLayout>
      </c:layout>
      <c:txPr>
        <a:bodyPr/>
        <a:lstStyle/>
        <a:p>
          <a:pPr>
            <a:defRPr sz="1200" b="1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side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sideWall>
    <c:backWall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backWall>
    <c:plotArea>
      <c:layout>
        <c:manualLayout>
          <c:layoutTarget val="inner"/>
          <c:xMode val="edge"/>
          <c:yMode val="edge"/>
          <c:x val="9.115442361286058E-2"/>
          <c:y val="5.7709852627711916E-2"/>
          <c:w val="0.74766669265616781"/>
          <c:h val="0.7595357739325167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доходы, %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Лист1!$A$2:$A$5</c:f>
              <c:strCache>
                <c:ptCount val="4"/>
                <c:pt idx="0">
                  <c:v>Малышевский городской округ</c:v>
                </c:pt>
                <c:pt idx="1">
                  <c:v>Биссертский городской округ</c:v>
                </c:pt>
                <c:pt idx="2">
                  <c:v>Городской округ Верхняя Тура</c:v>
                </c:pt>
                <c:pt idx="3">
                  <c:v>Волчанский городской округ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31.471431645300679</c:v>
                </c:pt>
                <c:pt idx="1">
                  <c:v>22.511631701615357</c:v>
                </c:pt>
                <c:pt idx="2">
                  <c:v>27.280926864077344</c:v>
                </c:pt>
                <c:pt idx="3">
                  <c:v>6.0531026757545439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Межбюджетные трансферты, %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 w="11430" cap="flat" cmpd="sng" algn="ctr">
              <a:solidFill>
                <a:schemeClr val="accent5"/>
              </a:solidFill>
              <a:prstDash val="solid"/>
            </a:ln>
            <a:effectLst>
              <a:outerShdw blurRad="39000" dist="25400" dir="5400000" rotWithShape="0">
                <a:schemeClr val="accent5">
                  <a:shade val="33000"/>
                  <a:alpha val="83000"/>
                </a:schemeClr>
              </a:outerShdw>
            </a:effectLst>
          </c:spPr>
          <c:dLbls>
            <c:dLbl>
              <c:idx val="0"/>
              <c:layout>
                <c:manualLayout>
                  <c:x val="1.1108012363005345E-2"/>
                  <c:y val="1.6256296514848428E-2"/>
                </c:manualLayout>
              </c:layout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68589090007667E-2"/>
                  <c:y val="8.1281482574242208E-3"/>
                </c:manualLayout>
              </c:layout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107887413484964E-2"/>
                  <c:y val="2.4384444772272647E-2"/>
                </c:manualLayout>
              </c:layout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</c:dLbl>
            <c:dLbl>
              <c:idx val="3"/>
              <c:layout>
                <c:manualLayout>
                  <c:x val="7.93429454500383E-3"/>
                  <c:y val="-4.0640741287121078E-2"/>
                </c:manualLayout>
              </c:layout>
              <c:tx>
                <c:rich>
                  <a:bodyPr/>
                  <a:lstStyle/>
                  <a:p>
                    <a:r>
                      <a:rPr lang="en-US" sz="1600"/>
                      <a:t>93,9</a:t>
                    </a:r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4"/>
                <c:pt idx="0">
                  <c:v>Малышевский городской округ</c:v>
                </c:pt>
                <c:pt idx="1">
                  <c:v>Биссертский городской округ</c:v>
                </c:pt>
                <c:pt idx="2">
                  <c:v>Городской округ Верхняя Тура</c:v>
                </c:pt>
                <c:pt idx="3">
                  <c:v>Волчанский городской округ</c:v>
                </c:pt>
              </c:strCache>
            </c:strRef>
          </c:cat>
          <c:val>
            <c:numRef>
              <c:f>Лист1!$C$2:$C$5</c:f>
              <c:numCache>
                <c:formatCode>0.0</c:formatCode>
                <c:ptCount val="4"/>
                <c:pt idx="0">
                  <c:v>68.528568354699189</c:v>
                </c:pt>
                <c:pt idx="1">
                  <c:v>77.488368298384572</c:v>
                </c:pt>
                <c:pt idx="2">
                  <c:v>72.719073135922628</c:v>
                </c:pt>
                <c:pt idx="3">
                  <c:v>93.946897324245526</c:v>
                </c:pt>
              </c:numCache>
            </c:numRef>
          </c:val>
        </c:ser>
        <c:shape val="cylinder"/>
        <c:axId val="78643200"/>
        <c:axId val="78644736"/>
        <c:axId val="0"/>
      </c:bar3DChart>
      <c:catAx>
        <c:axId val="7864320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644736"/>
        <c:crosses val="autoZero"/>
        <c:auto val="1"/>
        <c:lblAlgn val="ctr"/>
        <c:lblOffset val="100"/>
      </c:catAx>
      <c:valAx>
        <c:axId val="78644736"/>
        <c:scaling>
          <c:orientation val="minMax"/>
        </c:scaling>
        <c:axPos val="l"/>
        <c:majorGridlines>
          <c:spPr>
            <a:effectLst>
              <a:innerShdw blurRad="63500" dist="50800" dir="13500000">
                <a:prstClr val="black">
                  <a:alpha val="50000"/>
                </a:prstClr>
              </a:innerShdw>
            </a:effectLst>
          </c:spPr>
        </c:majorGridlines>
        <c:numFmt formatCode="0%" sourceLinked="1"/>
        <c:tickLblPos val="nextTo"/>
        <c:txPr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643200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82612624499702136"/>
          <c:y val="0.23926068411487841"/>
          <c:w val="0.16435260154897419"/>
          <c:h val="0.3385949759723626"/>
        </c:manualLayout>
      </c:layout>
      <c:txPr>
        <a:bodyPr/>
        <a:lstStyle/>
        <a:p>
          <a:pPr>
            <a:defRPr sz="12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2C173-E764-4AEC-A661-EB521A30BE6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FB7ECA-CB48-4EBC-AAD6-458DE3AD03F4}">
      <dgm:prSet phldrT="[Текст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C40CFA1-26E5-42EB-98D3-0ED5877F8470}" type="parTrans" cxnId="{1BC2E235-98FA-4B05-8DCE-7F480B175D55}">
      <dgm:prSet/>
      <dgm:spPr/>
      <dgm:t>
        <a:bodyPr/>
        <a:lstStyle/>
        <a:p>
          <a:endParaRPr lang="ru-RU"/>
        </a:p>
      </dgm:t>
    </dgm:pt>
    <dgm:pt modelId="{103C1A17-112B-4C52-9D42-129EC016BAA1}" type="sibTrans" cxnId="{1BC2E235-98FA-4B05-8DCE-7F480B175D55}">
      <dgm:prSet/>
      <dgm:spPr/>
      <dgm:t>
        <a:bodyPr/>
        <a:lstStyle/>
        <a:p>
          <a:endParaRPr lang="ru-RU"/>
        </a:p>
      </dgm:t>
    </dgm:pt>
    <dgm:pt modelId="{21E13A3E-C7EE-43E0-8745-74E424BF603B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Городской округ Верхняя Тура</a:t>
          </a:r>
          <a:endParaRPr lang="ru-RU" sz="28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E001643-EF26-4D1B-9A5D-8C073C8480BF}" type="parTrans" cxnId="{3B4C959A-0291-4E8F-B865-EE8469C0F0BB}">
      <dgm:prSet/>
      <dgm:spPr/>
      <dgm:t>
        <a:bodyPr/>
        <a:lstStyle/>
        <a:p>
          <a:endParaRPr lang="ru-RU"/>
        </a:p>
      </dgm:t>
    </dgm:pt>
    <dgm:pt modelId="{5AD738F5-FDB3-4F4D-9898-5FE0A8AAD8EF}" type="sibTrans" cxnId="{3B4C959A-0291-4E8F-B865-EE8469C0F0BB}">
      <dgm:prSet/>
      <dgm:spPr/>
      <dgm:t>
        <a:bodyPr/>
        <a:lstStyle/>
        <a:p>
          <a:endParaRPr lang="ru-RU"/>
        </a:p>
      </dgm:t>
    </dgm:pt>
    <dgm:pt modelId="{497061B9-A410-41FB-BC47-DD71643D57F6}">
      <dgm:prSet phldrT="[Текст]" phldr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8B22E74-9973-4D1C-BAE8-E275077C6568}" type="parTrans" cxnId="{B7499D1C-DD48-477F-8A42-3C612A1ED6FC}">
      <dgm:prSet/>
      <dgm:spPr/>
      <dgm:t>
        <a:bodyPr/>
        <a:lstStyle/>
        <a:p>
          <a:endParaRPr lang="ru-RU"/>
        </a:p>
      </dgm:t>
    </dgm:pt>
    <dgm:pt modelId="{61CA4B40-80DD-4BCE-A9CB-076FF9A249A8}" type="sibTrans" cxnId="{B7499D1C-DD48-477F-8A42-3C612A1ED6FC}">
      <dgm:prSet/>
      <dgm:spPr/>
      <dgm:t>
        <a:bodyPr/>
        <a:lstStyle/>
        <a:p>
          <a:endParaRPr lang="ru-RU"/>
        </a:p>
      </dgm:t>
    </dgm:pt>
    <dgm:pt modelId="{80EC7119-C687-4B61-85E4-EF21E456F91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Волчанский городской округ</a:t>
          </a:r>
          <a:endParaRPr lang="ru-RU" sz="28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89FCDA-1607-44AA-A731-E4C6BFE9F6B7}" type="parTrans" cxnId="{B3D0E37C-A4E7-4ED6-9089-88176102298B}">
      <dgm:prSet/>
      <dgm:spPr/>
      <dgm:t>
        <a:bodyPr/>
        <a:lstStyle/>
        <a:p>
          <a:endParaRPr lang="ru-RU"/>
        </a:p>
      </dgm:t>
    </dgm:pt>
    <dgm:pt modelId="{2DD0BEE9-1DC2-40C2-890F-8E12D187DEBC}" type="sibTrans" cxnId="{B3D0E37C-A4E7-4ED6-9089-88176102298B}">
      <dgm:prSet/>
      <dgm:spPr/>
      <dgm:t>
        <a:bodyPr/>
        <a:lstStyle/>
        <a:p>
          <a:endParaRPr lang="ru-RU"/>
        </a:p>
      </dgm:t>
    </dgm:pt>
    <dgm:pt modelId="{94207039-50EB-426C-BDC6-29C81A05FCBB}">
      <dgm:prSet phldrT="[Текст]"/>
      <dgm:spPr>
        <a:noFill/>
      </dgm:spPr>
      <dgm:t>
        <a:bodyPr/>
        <a:lstStyle/>
        <a:p>
          <a:endParaRPr lang="ru-RU"/>
        </a:p>
      </dgm:t>
    </dgm:pt>
    <dgm:pt modelId="{5B439DDA-B7D7-4B0C-8149-19287CDE879F}" type="parTrans" cxnId="{083013BC-6DB8-417F-9CCD-DFA1B5793AB3}">
      <dgm:prSet/>
      <dgm:spPr/>
      <dgm:t>
        <a:bodyPr/>
        <a:lstStyle/>
        <a:p>
          <a:endParaRPr lang="ru-RU"/>
        </a:p>
      </dgm:t>
    </dgm:pt>
    <dgm:pt modelId="{D360EA0A-5BC2-452C-A399-B62E948DCEBB}" type="sibTrans" cxnId="{083013BC-6DB8-417F-9CCD-DFA1B5793AB3}">
      <dgm:prSet/>
      <dgm:spPr/>
      <dgm:t>
        <a:bodyPr/>
        <a:lstStyle/>
        <a:p>
          <a:endParaRPr lang="ru-RU"/>
        </a:p>
      </dgm:t>
    </dgm:pt>
    <dgm:pt modelId="{CC7AC8FE-2A67-41AA-853C-77723FFEB940}">
      <dgm:prSet phldrT="[Текст]" phldr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4DF09B3-0586-43B0-BECA-DDE2FBFA8529}" type="sibTrans" cxnId="{9E31774D-3937-46AE-BFD9-D8A25C1DDDD8}">
      <dgm:prSet/>
      <dgm:spPr/>
      <dgm:t>
        <a:bodyPr/>
        <a:lstStyle/>
        <a:p>
          <a:endParaRPr lang="ru-RU"/>
        </a:p>
      </dgm:t>
    </dgm:pt>
    <dgm:pt modelId="{EA4596FD-886D-4861-9BCA-AA8F1D7E4ED6}" type="parTrans" cxnId="{9E31774D-3937-46AE-BFD9-D8A25C1DDDD8}">
      <dgm:prSet/>
      <dgm:spPr/>
      <dgm:t>
        <a:bodyPr/>
        <a:lstStyle/>
        <a:p>
          <a:endParaRPr lang="ru-RU"/>
        </a:p>
      </dgm:t>
    </dgm:pt>
    <dgm:pt modelId="{90E86E4F-69FD-4981-A278-BF997DAA45CB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Биссертский городской округ</a:t>
          </a:r>
          <a:endParaRPr lang="ru-RU" sz="28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4516A68-9CE5-4DEB-BB7E-A4D92B2155CC}" type="sibTrans" cxnId="{CD4086A4-4AF5-49BE-8176-90D48A5EB573}">
      <dgm:prSet/>
      <dgm:spPr/>
      <dgm:t>
        <a:bodyPr/>
        <a:lstStyle/>
        <a:p>
          <a:endParaRPr lang="ru-RU"/>
        </a:p>
      </dgm:t>
    </dgm:pt>
    <dgm:pt modelId="{9F7A9437-583C-44A5-8984-C70994B0178F}" type="parTrans" cxnId="{CD4086A4-4AF5-49BE-8176-90D48A5EB573}">
      <dgm:prSet/>
      <dgm:spPr/>
      <dgm:t>
        <a:bodyPr/>
        <a:lstStyle/>
        <a:p>
          <a:endParaRPr lang="ru-RU"/>
        </a:p>
      </dgm:t>
    </dgm:pt>
    <dgm:pt modelId="{8DBAF4B2-47DD-4F54-B954-4E002863F994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Малышевский городской округ</a:t>
          </a:r>
          <a:endParaRPr lang="ru-RU" sz="28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6328D39-1889-419B-9065-4A7E1F90C2D5}" type="sibTrans" cxnId="{64BBA9EA-DBEE-4C58-ACF9-7CA22516995A}">
      <dgm:prSet/>
      <dgm:spPr/>
      <dgm:t>
        <a:bodyPr/>
        <a:lstStyle/>
        <a:p>
          <a:endParaRPr lang="ru-RU"/>
        </a:p>
      </dgm:t>
    </dgm:pt>
    <dgm:pt modelId="{4ADE48C0-640A-44EA-9C51-BB993004CF60}" type="parTrans" cxnId="{64BBA9EA-DBEE-4C58-ACF9-7CA22516995A}">
      <dgm:prSet/>
      <dgm:spPr/>
      <dgm:t>
        <a:bodyPr/>
        <a:lstStyle/>
        <a:p>
          <a:endParaRPr lang="ru-RU"/>
        </a:p>
      </dgm:t>
    </dgm:pt>
    <dgm:pt modelId="{B72BFDB5-F325-4752-844F-6CD5A883B735}" type="pres">
      <dgm:prSet presAssocID="{4D42C173-E764-4AEC-A661-EB521A30BE6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7BE68C-D45B-4391-A484-24AFFAF495B5}" type="pres">
      <dgm:prSet presAssocID="{CC7AC8FE-2A67-41AA-853C-77723FFEB940}" presName="linNode" presStyleCnt="0"/>
      <dgm:spPr/>
    </dgm:pt>
    <dgm:pt modelId="{6A5A213A-7B08-4E9C-A040-A54D7752860D}" type="pres">
      <dgm:prSet presAssocID="{CC7AC8FE-2A67-41AA-853C-77723FFEB940}" presName="parentText" presStyleLbl="node1" presStyleIdx="0" presStyleCnt="4" custScaleX="35434" custScaleY="80517" custLinFactNeighborX="-607" custLinFactNeighborY="-14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03A104-78F2-42ED-AC6B-C6CFEF4CE51A}" type="pres">
      <dgm:prSet presAssocID="{CC7AC8FE-2A67-41AA-853C-77723FFEB940}" presName="descendantText" presStyleLbl="alignAccFollowNode1" presStyleIdx="0" presStyleCnt="4" custScaleX="128423" custScaleY="69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FD264-1912-4DB1-8DB7-5A63819A045E}" type="pres">
      <dgm:prSet presAssocID="{24DF09B3-0586-43B0-BECA-DDE2FBFA8529}" presName="sp" presStyleCnt="0"/>
      <dgm:spPr/>
    </dgm:pt>
    <dgm:pt modelId="{3F431FC3-083D-401F-9519-68F2106E8248}" type="pres">
      <dgm:prSet presAssocID="{3DFB7ECA-CB48-4EBC-AAD6-458DE3AD03F4}" presName="linNode" presStyleCnt="0"/>
      <dgm:spPr/>
    </dgm:pt>
    <dgm:pt modelId="{6D5B8036-002F-4C26-A751-3050D540A175}" type="pres">
      <dgm:prSet presAssocID="{3DFB7ECA-CB48-4EBC-AAD6-458DE3AD03F4}" presName="parentText" presStyleLbl="node1" presStyleIdx="1" presStyleCnt="4" custScaleX="34854" custScaleY="8546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AD798F-0F71-49B7-BFCD-32890CD96CD1}" type="pres">
      <dgm:prSet presAssocID="{3DFB7ECA-CB48-4EBC-AAD6-458DE3AD03F4}" presName="descendantText" presStyleLbl="alignAccFollowNode1" presStyleIdx="1" presStyleCnt="4" custScaleX="128523" custScaleY="798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3BB5A0-1CC2-40D2-9ED2-BBFAAF8B7684}" type="pres">
      <dgm:prSet presAssocID="{103C1A17-112B-4C52-9D42-129EC016BAA1}" presName="sp" presStyleCnt="0"/>
      <dgm:spPr/>
    </dgm:pt>
    <dgm:pt modelId="{E7EAE01A-7373-45CD-ADA9-11C66A5A1BAC}" type="pres">
      <dgm:prSet presAssocID="{497061B9-A410-41FB-BC47-DD71643D57F6}" presName="linNode" presStyleCnt="0"/>
      <dgm:spPr/>
    </dgm:pt>
    <dgm:pt modelId="{DC0E0F94-949E-4D86-BD78-282BF415C647}" type="pres">
      <dgm:prSet presAssocID="{497061B9-A410-41FB-BC47-DD71643D57F6}" presName="parentText" presStyleLbl="node1" presStyleIdx="2" presStyleCnt="4" custScaleX="36263" custScaleY="8466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77A44-E075-4EBA-8DBA-38B0126F6C79}" type="pres">
      <dgm:prSet presAssocID="{497061B9-A410-41FB-BC47-DD71643D57F6}" presName="descendantText" presStyleLbl="alignAccFollowNode1" presStyleIdx="2" presStyleCnt="4" custAng="0" custScaleX="129089" custScaleY="724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F0783-5CAD-4072-AD1B-53C6617659AA}" type="pres">
      <dgm:prSet presAssocID="{61CA4B40-80DD-4BCE-A9CB-076FF9A249A8}" presName="sp" presStyleCnt="0"/>
      <dgm:spPr/>
    </dgm:pt>
    <dgm:pt modelId="{C7068624-2CBE-48EF-A79C-5E4BF030BF90}" type="pres">
      <dgm:prSet presAssocID="{94207039-50EB-426C-BDC6-29C81A05FCBB}" presName="linNode" presStyleCnt="0"/>
      <dgm:spPr/>
    </dgm:pt>
    <dgm:pt modelId="{7E8C4080-4150-41E1-B0A7-3294AA4A4B81}" type="pres">
      <dgm:prSet presAssocID="{94207039-50EB-426C-BDC6-29C81A05FCBB}" presName="parentText" presStyleLbl="node1" presStyleIdx="3" presStyleCnt="4" custScaleX="38645" custScaleY="82360" custLinFactNeighborX="396" custLinFactNeighborY="-34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0D6AAA-3FB7-4151-A2C0-9A8490539BC2}" type="pres">
      <dgm:prSet presAssocID="{94207039-50EB-426C-BDC6-29C81A05FCBB}" presName="descendantText" presStyleLbl="alignAccFollowNode1" presStyleIdx="3" presStyleCnt="4" custScaleX="128962" custScaleY="788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BBA9EA-DBEE-4C58-ACF9-7CA22516995A}" srcId="{CC7AC8FE-2A67-41AA-853C-77723FFEB940}" destId="{8DBAF4B2-47DD-4F54-B954-4E002863F994}" srcOrd="0" destOrd="0" parTransId="{4ADE48C0-640A-44EA-9C51-BB993004CF60}" sibTransId="{E6328D39-1889-419B-9065-4A7E1F90C2D5}"/>
    <dgm:cxn modelId="{9E31774D-3937-46AE-BFD9-D8A25C1DDDD8}" srcId="{4D42C173-E764-4AEC-A661-EB521A30BE6D}" destId="{CC7AC8FE-2A67-41AA-853C-77723FFEB940}" srcOrd="0" destOrd="0" parTransId="{EA4596FD-886D-4861-9BCA-AA8F1D7E4ED6}" sibTransId="{24DF09B3-0586-43B0-BECA-DDE2FBFA8529}"/>
    <dgm:cxn modelId="{1BC2E235-98FA-4B05-8DCE-7F480B175D55}" srcId="{4D42C173-E764-4AEC-A661-EB521A30BE6D}" destId="{3DFB7ECA-CB48-4EBC-AAD6-458DE3AD03F4}" srcOrd="1" destOrd="0" parTransId="{CC40CFA1-26E5-42EB-98D3-0ED5877F8470}" sibTransId="{103C1A17-112B-4C52-9D42-129EC016BAA1}"/>
    <dgm:cxn modelId="{E2F2275F-C529-423C-BF71-AF3E65E25959}" type="presOf" srcId="{80EC7119-C687-4B61-85E4-EF21E456F91A}" destId="{D90D6AAA-3FB7-4151-A2C0-9A8490539BC2}" srcOrd="0" destOrd="0" presId="urn:microsoft.com/office/officeart/2005/8/layout/vList5"/>
    <dgm:cxn modelId="{4C7F8779-FF87-437A-BA0A-855AB15313CE}" type="presOf" srcId="{8DBAF4B2-47DD-4F54-B954-4E002863F994}" destId="{E503A104-78F2-42ED-AC6B-C6CFEF4CE51A}" srcOrd="0" destOrd="0" presId="urn:microsoft.com/office/officeart/2005/8/layout/vList5"/>
    <dgm:cxn modelId="{083013BC-6DB8-417F-9CCD-DFA1B5793AB3}" srcId="{4D42C173-E764-4AEC-A661-EB521A30BE6D}" destId="{94207039-50EB-426C-BDC6-29C81A05FCBB}" srcOrd="3" destOrd="0" parTransId="{5B439DDA-B7D7-4B0C-8149-19287CDE879F}" sibTransId="{D360EA0A-5BC2-452C-A399-B62E948DCEBB}"/>
    <dgm:cxn modelId="{B7499D1C-DD48-477F-8A42-3C612A1ED6FC}" srcId="{4D42C173-E764-4AEC-A661-EB521A30BE6D}" destId="{497061B9-A410-41FB-BC47-DD71643D57F6}" srcOrd="2" destOrd="0" parTransId="{48B22E74-9973-4D1C-BAE8-E275077C6568}" sibTransId="{61CA4B40-80DD-4BCE-A9CB-076FF9A249A8}"/>
    <dgm:cxn modelId="{3B4C959A-0291-4E8F-B865-EE8469C0F0BB}" srcId="{3DFB7ECA-CB48-4EBC-AAD6-458DE3AD03F4}" destId="{21E13A3E-C7EE-43E0-8745-74E424BF603B}" srcOrd="0" destOrd="0" parTransId="{5E001643-EF26-4D1B-9A5D-8C073C8480BF}" sibTransId="{5AD738F5-FDB3-4F4D-9898-5FE0A8AAD8EF}"/>
    <dgm:cxn modelId="{A8FC730B-8C9C-482A-A7C5-D85E52A763A2}" type="presOf" srcId="{21E13A3E-C7EE-43E0-8745-74E424BF603B}" destId="{B5AD798F-0F71-49B7-BFCD-32890CD96CD1}" srcOrd="0" destOrd="0" presId="urn:microsoft.com/office/officeart/2005/8/layout/vList5"/>
    <dgm:cxn modelId="{29EE95C1-69F5-4A42-966E-1A2AC0B1AFF5}" type="presOf" srcId="{497061B9-A410-41FB-BC47-DD71643D57F6}" destId="{DC0E0F94-949E-4D86-BD78-282BF415C647}" srcOrd="0" destOrd="0" presId="urn:microsoft.com/office/officeart/2005/8/layout/vList5"/>
    <dgm:cxn modelId="{B3D0E37C-A4E7-4ED6-9089-88176102298B}" srcId="{94207039-50EB-426C-BDC6-29C81A05FCBB}" destId="{80EC7119-C687-4B61-85E4-EF21E456F91A}" srcOrd="0" destOrd="0" parTransId="{E789FCDA-1607-44AA-A731-E4C6BFE9F6B7}" sibTransId="{2DD0BEE9-1DC2-40C2-890F-8E12D187DEBC}"/>
    <dgm:cxn modelId="{3B3E5AE0-631B-4980-BD60-C7C60FBBF33B}" type="presOf" srcId="{90E86E4F-69FD-4981-A278-BF997DAA45CB}" destId="{38677A44-E075-4EBA-8DBA-38B0126F6C79}" srcOrd="0" destOrd="0" presId="urn:microsoft.com/office/officeart/2005/8/layout/vList5"/>
    <dgm:cxn modelId="{0D63C957-1972-46FE-8960-7DDE21CC0B8B}" type="presOf" srcId="{94207039-50EB-426C-BDC6-29C81A05FCBB}" destId="{7E8C4080-4150-41E1-B0A7-3294AA4A4B81}" srcOrd="0" destOrd="0" presId="urn:microsoft.com/office/officeart/2005/8/layout/vList5"/>
    <dgm:cxn modelId="{C71FFCCB-B6ED-473B-99C9-A7BC8A19C3B4}" type="presOf" srcId="{CC7AC8FE-2A67-41AA-853C-77723FFEB940}" destId="{6A5A213A-7B08-4E9C-A040-A54D7752860D}" srcOrd="0" destOrd="0" presId="urn:microsoft.com/office/officeart/2005/8/layout/vList5"/>
    <dgm:cxn modelId="{D0FAB68C-989B-449E-A910-2D814B546D2C}" type="presOf" srcId="{3DFB7ECA-CB48-4EBC-AAD6-458DE3AD03F4}" destId="{6D5B8036-002F-4C26-A751-3050D540A175}" srcOrd="0" destOrd="0" presId="urn:microsoft.com/office/officeart/2005/8/layout/vList5"/>
    <dgm:cxn modelId="{C60CFDE3-F9EF-4488-BB10-9C7E5385BAF6}" type="presOf" srcId="{4D42C173-E764-4AEC-A661-EB521A30BE6D}" destId="{B72BFDB5-F325-4752-844F-6CD5A883B735}" srcOrd="0" destOrd="0" presId="urn:microsoft.com/office/officeart/2005/8/layout/vList5"/>
    <dgm:cxn modelId="{CD4086A4-4AF5-49BE-8176-90D48A5EB573}" srcId="{497061B9-A410-41FB-BC47-DD71643D57F6}" destId="{90E86E4F-69FD-4981-A278-BF997DAA45CB}" srcOrd="0" destOrd="0" parTransId="{9F7A9437-583C-44A5-8984-C70994B0178F}" sibTransId="{14516A68-9CE5-4DEB-BB7E-A4D92B2155CC}"/>
    <dgm:cxn modelId="{A4462E24-2197-41B8-8394-1B2432737194}" type="presParOf" srcId="{B72BFDB5-F325-4752-844F-6CD5A883B735}" destId="{687BE68C-D45B-4391-A484-24AFFAF495B5}" srcOrd="0" destOrd="0" presId="urn:microsoft.com/office/officeart/2005/8/layout/vList5"/>
    <dgm:cxn modelId="{8A1EB50F-0EFE-42A6-89B5-E73945EFA5FA}" type="presParOf" srcId="{687BE68C-D45B-4391-A484-24AFFAF495B5}" destId="{6A5A213A-7B08-4E9C-A040-A54D7752860D}" srcOrd="0" destOrd="0" presId="urn:microsoft.com/office/officeart/2005/8/layout/vList5"/>
    <dgm:cxn modelId="{F483F4FA-5A36-4654-ACDC-AAEF4FD3ECB1}" type="presParOf" srcId="{687BE68C-D45B-4391-A484-24AFFAF495B5}" destId="{E503A104-78F2-42ED-AC6B-C6CFEF4CE51A}" srcOrd="1" destOrd="0" presId="urn:microsoft.com/office/officeart/2005/8/layout/vList5"/>
    <dgm:cxn modelId="{827769BA-78BD-4F1A-8C89-D527857FE6EA}" type="presParOf" srcId="{B72BFDB5-F325-4752-844F-6CD5A883B735}" destId="{294FD264-1912-4DB1-8DB7-5A63819A045E}" srcOrd="1" destOrd="0" presId="urn:microsoft.com/office/officeart/2005/8/layout/vList5"/>
    <dgm:cxn modelId="{FCAFF598-BAB2-40D7-8368-345406E6F551}" type="presParOf" srcId="{B72BFDB5-F325-4752-844F-6CD5A883B735}" destId="{3F431FC3-083D-401F-9519-68F2106E8248}" srcOrd="2" destOrd="0" presId="urn:microsoft.com/office/officeart/2005/8/layout/vList5"/>
    <dgm:cxn modelId="{99CC37EF-8108-49CC-864E-4C34D0FB7B5E}" type="presParOf" srcId="{3F431FC3-083D-401F-9519-68F2106E8248}" destId="{6D5B8036-002F-4C26-A751-3050D540A175}" srcOrd="0" destOrd="0" presId="urn:microsoft.com/office/officeart/2005/8/layout/vList5"/>
    <dgm:cxn modelId="{5995D0B6-F1BC-45AD-9B7D-209351E9AE86}" type="presParOf" srcId="{3F431FC3-083D-401F-9519-68F2106E8248}" destId="{B5AD798F-0F71-49B7-BFCD-32890CD96CD1}" srcOrd="1" destOrd="0" presId="urn:microsoft.com/office/officeart/2005/8/layout/vList5"/>
    <dgm:cxn modelId="{C948C0AD-DF2F-4FC4-8F9E-38A086391A43}" type="presParOf" srcId="{B72BFDB5-F325-4752-844F-6CD5A883B735}" destId="{453BB5A0-1CC2-40D2-9ED2-BBFAAF8B7684}" srcOrd="3" destOrd="0" presId="urn:microsoft.com/office/officeart/2005/8/layout/vList5"/>
    <dgm:cxn modelId="{B9CCD200-9EE5-49BB-8C33-E91E17315C74}" type="presParOf" srcId="{B72BFDB5-F325-4752-844F-6CD5A883B735}" destId="{E7EAE01A-7373-45CD-ADA9-11C66A5A1BAC}" srcOrd="4" destOrd="0" presId="urn:microsoft.com/office/officeart/2005/8/layout/vList5"/>
    <dgm:cxn modelId="{AE293938-DDF6-4C5D-B1E4-FDF3D1C561A1}" type="presParOf" srcId="{E7EAE01A-7373-45CD-ADA9-11C66A5A1BAC}" destId="{DC0E0F94-949E-4D86-BD78-282BF415C647}" srcOrd="0" destOrd="0" presId="urn:microsoft.com/office/officeart/2005/8/layout/vList5"/>
    <dgm:cxn modelId="{D4F7393A-4B04-410F-9D00-2970465B3835}" type="presParOf" srcId="{E7EAE01A-7373-45CD-ADA9-11C66A5A1BAC}" destId="{38677A44-E075-4EBA-8DBA-38B0126F6C79}" srcOrd="1" destOrd="0" presId="urn:microsoft.com/office/officeart/2005/8/layout/vList5"/>
    <dgm:cxn modelId="{DC94C292-8074-4A94-8028-672E9CD02000}" type="presParOf" srcId="{B72BFDB5-F325-4752-844F-6CD5A883B735}" destId="{9B5F0783-5CAD-4072-AD1B-53C6617659AA}" srcOrd="5" destOrd="0" presId="urn:microsoft.com/office/officeart/2005/8/layout/vList5"/>
    <dgm:cxn modelId="{AABE8C11-7509-4AEB-93E4-C6ABF0DE5321}" type="presParOf" srcId="{B72BFDB5-F325-4752-844F-6CD5A883B735}" destId="{C7068624-2CBE-48EF-A79C-5E4BF030BF90}" srcOrd="6" destOrd="0" presId="urn:microsoft.com/office/officeart/2005/8/layout/vList5"/>
    <dgm:cxn modelId="{FF39614B-D200-4202-9154-F955ED1EE8BF}" type="presParOf" srcId="{C7068624-2CBE-48EF-A79C-5E4BF030BF90}" destId="{7E8C4080-4150-41E1-B0A7-3294AA4A4B81}" srcOrd="0" destOrd="0" presId="urn:microsoft.com/office/officeart/2005/8/layout/vList5"/>
    <dgm:cxn modelId="{8C2CC27F-7467-4310-AB09-3FA416103921}" type="presParOf" srcId="{C7068624-2CBE-48EF-A79C-5E4BF030BF90}" destId="{D90D6AAA-3FB7-4151-A2C0-9A8490539BC2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03A104-78F2-42ED-AC6B-C6CFEF4CE51A}">
      <dsp:nvSpPr>
        <dsp:cNvPr id="0" name=""/>
        <dsp:cNvSpPr/>
      </dsp:nvSpPr>
      <dsp:spPr>
        <a:xfrm rot="5400000">
          <a:off x="3676431" y="-2419582"/>
          <a:ext cx="818634" cy="6036757"/>
        </a:xfrm>
        <a:prstGeom prst="round2SameRect">
          <a:avLst/>
        </a:prstGeom>
        <a:gradFill rotWithShape="1">
          <a:gsLst>
            <a:gs pos="0">
              <a:schemeClr val="accent4">
                <a:tint val="15000"/>
                <a:satMod val="250000"/>
              </a:schemeClr>
            </a:gs>
            <a:gs pos="49000">
              <a:schemeClr val="accent4">
                <a:tint val="50000"/>
                <a:satMod val="200000"/>
              </a:schemeClr>
            </a:gs>
            <a:gs pos="49100">
              <a:schemeClr val="accent4">
                <a:tint val="64000"/>
                <a:satMod val="160000"/>
              </a:schemeClr>
            </a:gs>
            <a:gs pos="92000">
              <a:schemeClr val="accent4">
                <a:tint val="50000"/>
                <a:satMod val="200000"/>
              </a:schemeClr>
            </a:gs>
            <a:gs pos="100000">
              <a:schemeClr val="accent4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4"/>
          </a:solidFill>
          <a:prstDash val="solid"/>
        </a:ln>
        <a:effectLst>
          <a:outerShdw blurRad="50800" dist="25000" dir="5400000" rotWithShape="0">
            <a:schemeClr val="accent4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Малышевский городской округ</a:t>
          </a:r>
          <a:endParaRPr lang="ru-RU" sz="2800" kern="12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76431" y="-2419582"/>
        <a:ext cx="818634" cy="6036757"/>
      </dsp:txXfrm>
    </dsp:sp>
    <dsp:sp modelId="{6A5A213A-7B08-4E9C-A040-A54D7752860D}">
      <dsp:nvSpPr>
        <dsp:cNvPr id="0" name=""/>
        <dsp:cNvSpPr/>
      </dsp:nvSpPr>
      <dsp:spPr>
        <a:xfrm>
          <a:off x="101915" y="2"/>
          <a:ext cx="936922" cy="1193229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01915" y="2"/>
        <a:ext cx="936922" cy="1193229"/>
      </dsp:txXfrm>
    </dsp:sp>
    <dsp:sp modelId="{B5AD798F-0F71-49B7-BFCD-32890CD96CD1}">
      <dsp:nvSpPr>
        <dsp:cNvPr id="0" name=""/>
        <dsp:cNvSpPr/>
      </dsp:nvSpPr>
      <dsp:spPr>
        <a:xfrm rot="5400000">
          <a:off x="3599301" y="-1117926"/>
          <a:ext cx="946925" cy="6041457"/>
        </a:xfrm>
        <a:prstGeom prst="round2SameRect">
          <a:avLst/>
        </a:prstGeom>
        <a:gradFill rotWithShape="1">
          <a:gsLst>
            <a:gs pos="0">
              <a:schemeClr val="accent4">
                <a:tint val="15000"/>
                <a:satMod val="250000"/>
              </a:schemeClr>
            </a:gs>
            <a:gs pos="49000">
              <a:schemeClr val="accent4">
                <a:tint val="50000"/>
                <a:satMod val="200000"/>
              </a:schemeClr>
            </a:gs>
            <a:gs pos="49100">
              <a:schemeClr val="accent4">
                <a:tint val="64000"/>
                <a:satMod val="160000"/>
              </a:schemeClr>
            </a:gs>
            <a:gs pos="92000">
              <a:schemeClr val="accent4">
                <a:tint val="50000"/>
                <a:satMod val="200000"/>
              </a:schemeClr>
            </a:gs>
            <a:gs pos="100000">
              <a:schemeClr val="accent4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4"/>
          </a:solidFill>
          <a:prstDash val="solid"/>
        </a:ln>
        <a:effectLst>
          <a:outerShdw blurRad="50800" dist="25000" dir="5400000" rotWithShape="0">
            <a:schemeClr val="accent4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Городской округ Верхняя Тура</a:t>
          </a:r>
          <a:endParaRPr lang="ru-RU" sz="2800" kern="12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599301" y="-1117926"/>
        <a:ext cx="946925" cy="6041457"/>
      </dsp:txXfrm>
    </dsp:sp>
    <dsp:sp modelId="{6D5B8036-002F-4C26-A751-3050D540A175}">
      <dsp:nvSpPr>
        <dsp:cNvPr id="0" name=""/>
        <dsp:cNvSpPr/>
      </dsp:nvSpPr>
      <dsp:spPr>
        <a:xfrm>
          <a:off x="130448" y="1269508"/>
          <a:ext cx="921586" cy="1266586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30448" y="1269508"/>
        <a:ext cx="921586" cy="1266586"/>
      </dsp:txXfrm>
    </dsp:sp>
    <dsp:sp modelId="{38677A44-E075-4EBA-8DBA-38B0126F6C79}">
      <dsp:nvSpPr>
        <dsp:cNvPr id="0" name=""/>
        <dsp:cNvSpPr/>
      </dsp:nvSpPr>
      <dsp:spPr>
        <a:xfrm rot="5400000">
          <a:off x="3694123" y="203482"/>
          <a:ext cx="858398" cy="6068063"/>
        </a:xfrm>
        <a:prstGeom prst="round2SameRect">
          <a:avLst/>
        </a:prstGeom>
        <a:gradFill rotWithShape="1">
          <a:gsLst>
            <a:gs pos="0">
              <a:schemeClr val="accent4">
                <a:tint val="15000"/>
                <a:satMod val="250000"/>
              </a:schemeClr>
            </a:gs>
            <a:gs pos="49000">
              <a:schemeClr val="accent4">
                <a:tint val="50000"/>
                <a:satMod val="200000"/>
              </a:schemeClr>
            </a:gs>
            <a:gs pos="49100">
              <a:schemeClr val="accent4">
                <a:tint val="64000"/>
                <a:satMod val="160000"/>
              </a:schemeClr>
            </a:gs>
            <a:gs pos="92000">
              <a:schemeClr val="accent4">
                <a:tint val="50000"/>
                <a:satMod val="200000"/>
              </a:schemeClr>
            </a:gs>
            <a:gs pos="100000">
              <a:schemeClr val="accent4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4"/>
          </a:solidFill>
          <a:prstDash val="solid"/>
        </a:ln>
        <a:effectLst>
          <a:outerShdw blurRad="50800" dist="25000" dir="5400000" rotWithShape="0">
            <a:schemeClr val="accent4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Биссертский городской округ</a:t>
          </a:r>
          <a:endParaRPr lang="ru-RU" sz="2800" kern="12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94123" y="203482"/>
        <a:ext cx="858398" cy="6068063"/>
      </dsp:txXfrm>
    </dsp:sp>
    <dsp:sp modelId="{DC0E0F94-949E-4D86-BD78-282BF415C647}">
      <dsp:nvSpPr>
        <dsp:cNvPr id="0" name=""/>
        <dsp:cNvSpPr/>
      </dsp:nvSpPr>
      <dsp:spPr>
        <a:xfrm>
          <a:off x="130448" y="2610193"/>
          <a:ext cx="958842" cy="1254642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30448" y="2610193"/>
        <a:ext cx="958842" cy="1254642"/>
      </dsp:txXfrm>
    </dsp:sp>
    <dsp:sp modelId="{D90D6AAA-3FB7-4151-A2C0-9A8490539BC2}">
      <dsp:nvSpPr>
        <dsp:cNvPr id="0" name=""/>
        <dsp:cNvSpPr/>
      </dsp:nvSpPr>
      <dsp:spPr>
        <a:xfrm rot="5400000">
          <a:off x="3715797" y="1518158"/>
          <a:ext cx="935045" cy="6062093"/>
        </a:xfrm>
        <a:prstGeom prst="round2SameRect">
          <a:avLst/>
        </a:prstGeom>
        <a:gradFill rotWithShape="1">
          <a:gsLst>
            <a:gs pos="0">
              <a:schemeClr val="accent4">
                <a:tint val="15000"/>
                <a:satMod val="250000"/>
              </a:schemeClr>
            </a:gs>
            <a:gs pos="49000">
              <a:schemeClr val="accent4">
                <a:tint val="50000"/>
                <a:satMod val="200000"/>
              </a:schemeClr>
            </a:gs>
            <a:gs pos="49100">
              <a:schemeClr val="accent4">
                <a:tint val="64000"/>
                <a:satMod val="160000"/>
              </a:schemeClr>
            </a:gs>
            <a:gs pos="92000">
              <a:schemeClr val="accent4">
                <a:tint val="50000"/>
                <a:satMod val="200000"/>
              </a:schemeClr>
            </a:gs>
            <a:gs pos="100000">
              <a:schemeClr val="accent4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4"/>
          </a:solidFill>
          <a:prstDash val="solid"/>
        </a:ln>
        <a:effectLst>
          <a:outerShdw blurRad="50800" dist="25000" dir="5400000" rotWithShape="0">
            <a:schemeClr val="accent4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Волчанский городской округ</a:t>
          </a:r>
          <a:endParaRPr lang="ru-RU" sz="2800" kern="120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715797" y="1518158"/>
        <a:ext cx="935045" cy="6062093"/>
      </dsp:txXfrm>
    </dsp:sp>
    <dsp:sp modelId="{7E8C4080-4150-41E1-B0A7-3294AA4A4B81}">
      <dsp:nvSpPr>
        <dsp:cNvPr id="0" name=""/>
        <dsp:cNvSpPr/>
      </dsp:nvSpPr>
      <dsp:spPr>
        <a:xfrm>
          <a:off x="149063" y="3888428"/>
          <a:ext cx="1021825" cy="1220542"/>
        </a:xfrm>
        <a:prstGeom prst="roundRect">
          <a:avLst/>
        </a:prstGeom>
        <a:noFill/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400" kern="1200"/>
        </a:p>
      </dsp:txBody>
      <dsp:txXfrm>
        <a:off x="149063" y="3888428"/>
        <a:ext cx="1021825" cy="1220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260648"/>
            <a:ext cx="6172200" cy="23762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aseline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Сравнительный анализ бюджетов  отдельных муниципальных образований </a:t>
            </a:r>
            <a:br>
              <a:rPr lang="ru-RU" sz="3200" baseline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aseline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свердловской области </a:t>
            </a:r>
            <a:br>
              <a:rPr lang="ru-RU" sz="3200" baseline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aseline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2018 год </a:t>
            </a:r>
            <a:endParaRPr lang="ru-RU" baseline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356992"/>
            <a:ext cx="6172200" cy="23762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Свердловская область – это 73 муниципальных образования. Очень разных по территории, численности, предприятиям, организациям и еще многим и многим показателям. </a:t>
            </a:r>
          </a:p>
          <a:p>
            <a:pPr algn="ctr"/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Проанализируем показатели некоторых муниципалитетов, сходных с Малышевским городским округом по численности населения.</a:t>
            </a:r>
          </a:p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850106"/>
          </a:xfrm>
        </p:spPr>
        <p:txBody>
          <a:bodyPr>
            <a:normAutofit/>
          </a:bodyPr>
          <a:lstStyle/>
          <a:p>
            <a:pPr algn="ctr"/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МУНИЦИПАЛЬНЫЕ ОБРАЗОВАНИЯ</a:t>
            </a:r>
            <a:endParaRPr lang="ru-RU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sz="quarter" idx="1"/>
          </p:nvPr>
        </p:nvGraphicFramePr>
        <p:xfrm>
          <a:off x="827584" y="1268760"/>
          <a:ext cx="7344816" cy="5161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Рисунок 11" descr="http://www.heraldik.ru/reg66/66volchansk_g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157192"/>
            <a:ext cx="86409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Численность отдельных муниципалитетов  Свердловской области по итогам 2018 года </a:t>
            </a:r>
            <a:endParaRPr lang="ru-RU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Доходы бюджета отдельных муниципалитетов  Свердловской области на 2018 год </a:t>
            </a:r>
            <a:endParaRPr lang="ru-RU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457200" y="1600201"/>
          <a:ext cx="8003232" cy="3340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одзаголовок 2"/>
          <p:cNvSpPr txBox="1">
            <a:spLocks/>
          </p:cNvSpPr>
          <p:nvPr/>
        </p:nvSpPr>
        <p:spPr>
          <a:xfrm>
            <a:off x="1331640" y="5157192"/>
            <a:ext cx="6552728" cy="1368152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algn="ctr"/>
            <a:r>
              <a:rPr lang="ru-RU" sz="200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 всех муниципальных образований на 2018 год принят с дефицитом. Размер дефицита, соответствует ограничениям, налагаемым Бюджетным кодексом Российской Федерации.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Структура доходов бюджетов отдельных муниципалитетов  Свердловской области на 2018 год </a:t>
            </a:r>
            <a:endParaRPr lang="ru-RU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539552" y="1556792"/>
          <a:ext cx="800323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одзаголовок 2"/>
          <p:cNvSpPr txBox="1">
            <a:spLocks/>
          </p:cNvSpPr>
          <p:nvPr/>
        </p:nvSpPr>
        <p:spPr>
          <a:xfrm>
            <a:off x="1403648" y="5373216"/>
            <a:ext cx="6552728" cy="122413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8900000" scaled="0"/>
            <a:tileRect/>
          </a:gradFill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algn="ctr"/>
            <a:endParaRPr lang="ru-RU" sz="200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 муниципалитеты имеют высокий уровень безвозмездных поступлений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Основные параметры бюджетов отдельных муниципалитетов  Свердловской области </a:t>
            </a:r>
            <a:b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ru-RU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2018 год </a:t>
            </a:r>
            <a:endParaRPr lang="ru-RU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395537" y="1700809"/>
          <a:ext cx="8208913" cy="3960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906"/>
                <a:gridCol w="1523613"/>
                <a:gridCol w="1596166"/>
                <a:gridCol w="1523613"/>
                <a:gridCol w="1523615"/>
              </a:tblGrid>
              <a:tr h="12163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городского округа</a:t>
                      </a:r>
                    </a:p>
                  </a:txBody>
                  <a:tcPr marL="7620" marR="7620" marT="762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Малышевский городской округ</a:t>
                      </a:r>
                    </a:p>
                  </a:txBody>
                  <a:tcPr marL="7620" marR="7620" marT="762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Биссертский городской округ</a:t>
                      </a:r>
                    </a:p>
                  </a:txBody>
                  <a:tcPr marL="7620" marR="7620" marT="762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Городской округ Верхняя Тура</a:t>
                      </a:r>
                    </a:p>
                  </a:txBody>
                  <a:tcPr marL="7620" marR="7620" marT="762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Волчанский городской округ</a:t>
                      </a:r>
                    </a:p>
                  </a:txBody>
                  <a:tcPr marL="7620" marR="7620" marT="762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775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Численность, чел.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10556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9921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9078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8965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31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всего, тыс. руб.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369473,5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483992,0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448133,0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614914,4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260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на 1 жителя, тыс. руб.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35,0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48,8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49,4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68,6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31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всего, тыс. руб.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371580,2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475293,0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451242,0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559073,0</a:t>
                      </a:r>
                    </a:p>
                  </a:txBody>
                  <a:tcPr marL="7620" marR="7620" marT="762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756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1 жителя, тыс. руб.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35,2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47,9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49,7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62,4</a:t>
                      </a:r>
                    </a:p>
                  </a:txBody>
                  <a:tcPr marL="7620" marR="7620" marT="762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ИНФОРМАЦИОННЫЙ ЛИСТ</a:t>
            </a:r>
            <a:endParaRPr lang="ru-RU" sz="2800" b="1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075240" cy="46805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mtClean="0"/>
              <a:t> </a:t>
            </a:r>
            <a:r>
              <a:rPr lang="ru-RU" smtClean="0">
                <a:solidFill>
                  <a:srgbClr val="0070C0"/>
                </a:solidFill>
              </a:rPr>
              <a:t>- </a:t>
            </a: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Брошюра сформирована с целью повышения прозрачности и открытости  бюджетного процесса для граждан Малышевского городского округа.</a:t>
            </a:r>
          </a:p>
          <a:p>
            <a:pPr>
              <a:buNone/>
            </a:pP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- Ответственный за формирование брошюры:           Финансовый отдел администрации Малышевского городского округа.</a:t>
            </a:r>
          </a:p>
          <a:p>
            <a:pPr>
              <a:buNone/>
            </a:pP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- Адрес: пгт Малышева, ул.Пионерская, 27,                            телефон +7(343)65-5-15-45, факс +7(343)65-5-27-35,        E-mail: </a:t>
            </a:r>
            <a:r>
              <a:rPr lang="en-US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FinM</a:t>
            </a: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6203@</a:t>
            </a:r>
            <a:r>
              <a:rPr lang="en-US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yandex</a:t>
            </a: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ru </a:t>
            </a:r>
            <a:endParaRPr lang="ru-RU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Время работы: понедельник-четверг с 8-00 до 17-15, пятница с 8-00 до 16-00, перерыв с 12-00 до 13-00</a:t>
            </a:r>
          </a:p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11">
      <a:dk1>
        <a:srgbClr val="FFFFFF"/>
      </a:dk1>
      <a:lt1>
        <a:srgbClr val="FFFFFF"/>
      </a:lt1>
      <a:dk2>
        <a:srgbClr val="04617B"/>
      </a:dk2>
      <a:lt2>
        <a:srgbClr val="997AC4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906DBF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165</TotalTime>
  <Words>286</Words>
  <Application>Microsoft Office PowerPoint</Application>
  <PresentationFormat>Экран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Сравнительный анализ бюджетов  отдельных муниципальных образований  свердловской области  за 2018 год </vt:lpstr>
      <vt:lpstr>МУНИЦИПАЛЬНЫЕ ОБРАЗОВАНИЯ</vt:lpstr>
      <vt:lpstr>Численность отдельных муниципалитетов  Свердловской области по итогам 2018 года </vt:lpstr>
      <vt:lpstr>Доходы бюджета отдельных муниципалитетов  Свердловской области на 2018 год </vt:lpstr>
      <vt:lpstr>Структура доходов бюджетов отдельных муниципалитетов  Свердловской области на 2018 год </vt:lpstr>
      <vt:lpstr>Основные параметры бюджетов отдельных муниципалитетов  Свердловской области  за 2018 год </vt:lpstr>
      <vt:lpstr>ИНФОРМАЦИОННЫЙ ЛИСТ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Численность отдельных муниципалитетов  Свердловской области по итогам 2018 года</dc:title>
  <dc:creator>Татьяна Бабайлова</dc:creator>
  <cp:lastModifiedBy>user8</cp:lastModifiedBy>
  <cp:revision>21</cp:revision>
  <dcterms:created xsi:type="dcterms:W3CDTF">2019-04-18T04:13:30Z</dcterms:created>
  <dcterms:modified xsi:type="dcterms:W3CDTF">2019-04-18T10:50:40Z</dcterms:modified>
</cp:coreProperties>
</file>