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8073"/>
    <a:srgbClr val="2A605D"/>
    <a:srgbClr val="A50021"/>
    <a:srgbClr val="CC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72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1.xlsx"/><Relationship Id="rId1" Type="http://schemas.openxmlformats.org/officeDocument/2006/relationships/image" Target="../media/image2.jpeg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otX val="20"/>
      <c:depthPercent val="130"/>
      <c:rAngAx val="1"/>
    </c:view3D>
    <c:plotArea>
      <c:layout/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Поступило в бюджет МГО на 01 октября 2018г.</c:v>
                </c:pt>
              </c:strCache>
            </c:strRef>
          </c:tx>
          <c:spPr>
            <a:blipFill>
              <a:blip xmlns:r="http://schemas.openxmlformats.org/officeDocument/2006/relationships" r:embed="rId1"/>
              <a:tile tx="0" ty="0" sx="100000" sy="100000" flip="none" algn="tl"/>
            </a:blipFill>
            <a:ln>
              <a:solidFill>
                <a:srgbClr val="7030A0"/>
              </a:solidFill>
            </a:ln>
          </c:spPr>
          <c:dLbls>
            <c:dLbl>
              <c:idx val="0"/>
              <c:layout>
                <c:manualLayout>
                  <c:x val="1.2345679012345678E-2"/>
                  <c:y val="8.7899772832258402E-2"/>
                </c:manualLayout>
              </c:layout>
              <c:showVal val="1"/>
            </c:dLbl>
            <c:dLbl>
              <c:idx val="1"/>
              <c:layout>
                <c:manualLayout>
                  <c:x val="9.2592592592592587E-3"/>
                  <c:y val="1.6289673954355949E-2"/>
                </c:manualLayout>
              </c:layout>
              <c:showVal val="1"/>
            </c:dLbl>
            <c:dLbl>
              <c:idx val="2"/>
              <c:layout>
                <c:manualLayout>
                  <c:x val="3.0864197530864196E-3"/>
                  <c:y val="8.590492869213362E-2"/>
                </c:manualLayout>
              </c:layout>
              <c:showVal val="1"/>
            </c:dLbl>
            <c:dLbl>
              <c:idx val="3"/>
              <c:layout>
                <c:manualLayout>
                  <c:x val="7.716049382716049E-3"/>
                  <c:y val="9.2825943316239713E-3"/>
                </c:manualLayout>
              </c:layout>
              <c:showVal val="1"/>
            </c:dLbl>
            <c:dLbl>
              <c:idx val="4"/>
              <c:layout>
                <c:manualLayout>
                  <c:x val="1.0802469135802469E-2"/>
                  <c:y val="7.8902051818803762E-2"/>
                </c:manualLayout>
              </c:layout>
              <c:showVal val="1"/>
            </c:dLbl>
            <c:dLbl>
              <c:idx val="5"/>
              <c:layout>
                <c:manualLayout>
                  <c:x val="2.3148148148148147E-2"/>
                  <c:y val="6.9619457487179789E-3"/>
                </c:manualLayout>
              </c:layout>
              <c:showVal val="1"/>
            </c:dLbl>
            <c:dLbl>
              <c:idx val="6"/>
              <c:layout>
                <c:manualLayout>
                  <c:x val="1.6975308641975308E-2"/>
                  <c:y val="3.9566327425607679E-2"/>
                </c:manualLayout>
              </c:layout>
              <c:showVal val="1"/>
            </c:dLbl>
            <c:dLbl>
              <c:idx val="7"/>
              <c:layout>
                <c:manualLayout>
                  <c:x val="1.3888888888888888E-2"/>
                  <c:y val="4.6412971658119856E-3"/>
                </c:manualLayout>
              </c:layout>
              <c:showVal val="1"/>
            </c:dLbl>
            <c:dLbl>
              <c:idx val="8"/>
              <c:layout>
                <c:manualLayout>
                  <c:x val="1.5432098765432098E-2"/>
                  <c:y val="2.0885837246153935E-2"/>
                </c:manualLayout>
              </c:layout>
              <c:showVal val="1"/>
            </c:dLbl>
            <c:dLbl>
              <c:idx val="9"/>
              <c:layout>
                <c:manualLayout>
                  <c:x val="6.1727179935841354E-3"/>
                  <c:y val="0.22278226395897532"/>
                </c:manualLayout>
              </c:layout>
              <c:showVal val="1"/>
            </c:dLbl>
            <c:dLbl>
              <c:idx val="10"/>
              <c:layout>
                <c:manualLayout>
                  <c:x val="2.0061728395061727E-2"/>
                  <c:y val="8.8184646150427731E-2"/>
                </c:manualLayout>
              </c:layout>
              <c:showVal val="1"/>
            </c:dLbl>
            <c:numFmt formatCode="#,##0.0" sourceLinked="0"/>
            <c:txPr>
              <a:bodyPr anchor="b" anchorCtr="1"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Val val="1"/>
          </c:dLbls>
          <c:cat>
            <c:strRef>
              <c:f>Лист1!$A$2:$A$12</c:f>
              <c:strCache>
                <c:ptCount val="11"/>
                <c:pt idx="0">
                  <c:v>НДФЛ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 на имущество ФЛ</c:v>
                </c:pt>
                <c:pt idx="4">
                  <c:v>Земельный налог</c:v>
                </c:pt>
                <c:pt idx="5">
                  <c:v>Доходы от использования мун.имущества</c:v>
                </c:pt>
                <c:pt idx="6">
                  <c:v>Платежи за пользование природными ресурсами</c:v>
                </c:pt>
                <c:pt idx="7">
                  <c:v>Доходы от оказания платных услуг</c:v>
                </c:pt>
                <c:pt idx="8">
                  <c:v>Доходы от продажи активов</c:v>
                </c:pt>
                <c:pt idx="9">
                  <c:v>Штрафы, санкции</c:v>
                </c:pt>
                <c:pt idx="10">
                  <c:v>Безвозмездные поступления от других бюджетов бюджетной системы РФ</c:v>
                </c:pt>
              </c:strCache>
            </c:strRef>
          </c:cat>
          <c:val>
            <c:numRef>
              <c:f>Лист1!$B$2:$B$12</c:f>
              <c:numCache>
                <c:formatCode>General</c:formatCode>
                <c:ptCount val="11"/>
                <c:pt idx="0">
                  <c:v>68006</c:v>
                </c:pt>
                <c:pt idx="1">
                  <c:v>2444</c:v>
                </c:pt>
                <c:pt idx="2">
                  <c:v>2408</c:v>
                </c:pt>
                <c:pt idx="3">
                  <c:v>1463</c:v>
                </c:pt>
                <c:pt idx="4">
                  <c:v>1941</c:v>
                </c:pt>
                <c:pt idx="5">
                  <c:v>3941</c:v>
                </c:pt>
                <c:pt idx="6">
                  <c:v>105</c:v>
                </c:pt>
                <c:pt idx="7">
                  <c:v>326</c:v>
                </c:pt>
                <c:pt idx="8">
                  <c:v>256</c:v>
                </c:pt>
                <c:pt idx="9">
                  <c:v>9</c:v>
                </c:pt>
                <c:pt idx="10">
                  <c:v>187166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Запланировано доходов на 2018 год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  <a:alpha val="43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c:spPr>
          <c:dLbls>
            <c:dLbl>
              <c:idx val="0"/>
              <c:layout>
                <c:manualLayout>
                  <c:x val="-3.0864197530864196E-3"/>
                  <c:y val="3.9451025909401881E-2"/>
                </c:manualLayout>
              </c:layout>
              <c:showCatName val="1"/>
            </c:dLbl>
            <c:dLbl>
              <c:idx val="1"/>
              <c:layout>
                <c:manualLayout>
                  <c:x val="-1.543331389131914E-3"/>
                  <c:y val="4.4092323075213866E-2"/>
                </c:manualLayout>
              </c:layout>
              <c:showCatName val="1"/>
            </c:dLbl>
            <c:dLbl>
              <c:idx val="2"/>
              <c:layout>
                <c:manualLayout>
                  <c:x val="-6.1728395061728392E-3"/>
                  <c:y val="2.3206485829059972E-2"/>
                </c:manualLayout>
              </c:layout>
              <c:showCatName val="1"/>
            </c:dLbl>
            <c:dLbl>
              <c:idx val="6"/>
              <c:layout>
                <c:manualLayout>
                  <c:x val="7.716049382716049E-3"/>
                  <c:y val="-1.8565188663247984E-2"/>
                </c:manualLayout>
              </c:layout>
              <c:showCatName val="1"/>
            </c:dLbl>
            <c:dLbl>
              <c:idx val="7"/>
              <c:layout>
                <c:manualLayout>
                  <c:x val="7.716049382716049E-3"/>
                  <c:y val="2.5527134411965923E-2"/>
                </c:manualLayout>
              </c:layout>
              <c:showCatName val="1"/>
            </c:dLbl>
            <c:dLbl>
              <c:idx val="8"/>
              <c:layout>
                <c:manualLayout>
                  <c:x val="1.5432098765432098E-3"/>
                  <c:y val="-1.624454008034195E-2"/>
                </c:manualLayout>
              </c:layout>
              <c:showCatName val="1"/>
            </c:dLbl>
            <c:dLbl>
              <c:idx val="9"/>
              <c:layout>
                <c:manualLayout>
                  <c:x val="-1.1316741696017772E-16"/>
                  <c:y val="0.33185274735555698"/>
                </c:manualLayout>
              </c:layout>
              <c:showCatName val="1"/>
            </c:dLbl>
            <c:spPr>
              <a:scene3d>
                <a:camera prst="orthographicFront"/>
                <a:lightRig rig="threePt" dir="t"/>
              </a:scene3d>
              <a:sp3d>
                <a:bevelT w="6350"/>
              </a:sp3d>
            </c:spPr>
            <c:txPr>
              <a:bodyPr rot="-5400000" vert="horz" anchor="b" anchorCtr="1"/>
              <a:lstStyle/>
              <a:p>
                <a:pPr>
                  <a:defRPr sz="1400" b="0">
                    <a:effectLst/>
                    <a:latin typeface="Segoe UI Semibold" pitchFamily="34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</c:dLbls>
          <c:cat>
            <c:strRef>
              <c:f>Лист1!$A$2:$A$12</c:f>
              <c:strCache>
                <c:ptCount val="11"/>
                <c:pt idx="0">
                  <c:v>НДФЛ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 на имущество ФЛ</c:v>
                </c:pt>
                <c:pt idx="4">
                  <c:v>Земельный налог</c:v>
                </c:pt>
                <c:pt idx="5">
                  <c:v>Доходы от использования мун.имущества</c:v>
                </c:pt>
                <c:pt idx="6">
                  <c:v>Платежи за пользование природными ресурсами</c:v>
                </c:pt>
                <c:pt idx="7">
                  <c:v>Доходы от оказания платных услуг</c:v>
                </c:pt>
                <c:pt idx="8">
                  <c:v>Доходы от продажи активов</c:v>
                </c:pt>
                <c:pt idx="9">
                  <c:v>Штрафы, санкции</c:v>
                </c:pt>
                <c:pt idx="10">
                  <c:v>Безвозмездные поступления от других бюджетов бюджетной системы РФ</c:v>
                </c:pt>
              </c:strCache>
            </c:strRef>
          </c:cat>
          <c:val>
            <c:numRef>
              <c:f>Лист1!$C$2:$C$12</c:f>
              <c:numCache>
                <c:formatCode>General</c:formatCode>
                <c:ptCount val="11"/>
                <c:pt idx="0">
                  <c:v>90146</c:v>
                </c:pt>
                <c:pt idx="1">
                  <c:v>3091</c:v>
                </c:pt>
                <c:pt idx="2">
                  <c:v>3270</c:v>
                </c:pt>
                <c:pt idx="3">
                  <c:v>2010</c:v>
                </c:pt>
                <c:pt idx="4">
                  <c:v>2515</c:v>
                </c:pt>
                <c:pt idx="5">
                  <c:v>5430</c:v>
                </c:pt>
                <c:pt idx="6">
                  <c:v>218</c:v>
                </c:pt>
                <c:pt idx="7">
                  <c:v>471</c:v>
                </c:pt>
                <c:pt idx="8">
                  <c:v>789</c:v>
                </c:pt>
                <c:pt idx="9">
                  <c:v>0</c:v>
                </c:pt>
                <c:pt idx="10">
                  <c:v>246699</c:v>
                </c:pt>
              </c:numCache>
            </c:numRef>
          </c:val>
        </c:ser>
        <c:gapWidth val="75"/>
        <c:gapDepth val="75"/>
        <c:shape val="box"/>
        <c:axId val="77940224"/>
        <c:axId val="77941760"/>
        <c:axId val="0"/>
      </c:bar3DChart>
      <c:catAx>
        <c:axId val="77940224"/>
        <c:scaling>
          <c:orientation val="minMax"/>
        </c:scaling>
        <c:delete val="1"/>
        <c:axPos val="b"/>
        <c:minorGridlines>
          <c:spPr>
            <a:ln>
              <a:noFill/>
            </a:ln>
          </c:spPr>
        </c:minorGridlines>
        <c:numFmt formatCode="General" sourceLinked="1"/>
        <c:majorTickMark val="none"/>
        <c:tickLblPos val="none"/>
        <c:crossAx val="77941760"/>
        <c:crosses val="autoZero"/>
        <c:auto val="1"/>
        <c:lblAlgn val="ctr"/>
        <c:lblOffset val="1"/>
        <c:tickLblSkip val="1"/>
        <c:tickMarkSkip val="3"/>
      </c:catAx>
      <c:valAx>
        <c:axId val="77941760"/>
        <c:scaling>
          <c:orientation val="minMax"/>
        </c:scaling>
        <c:axPos val="l"/>
        <c:majorGridlines>
          <c:spPr>
            <a:ln>
              <a:noFill/>
            </a:ln>
          </c:spPr>
        </c:majorGridlines>
        <c:minorGridlines>
          <c:spPr>
            <a:ln>
              <a:noFill/>
            </a:ln>
          </c:spPr>
        </c:minorGridlines>
        <c:numFmt formatCode="0%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77940224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"/>
          <c:y val="1.3227696922564159E-2"/>
          <c:w val="1"/>
          <c:h val="9.2427595764213596E-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gap"/>
  </c:chart>
  <c:spPr>
    <a:ln>
      <a:noFill/>
    </a:ln>
  </c:spPr>
  <c:txPr>
    <a:bodyPr/>
    <a:lstStyle/>
    <a:p>
      <a:pPr>
        <a:defRPr sz="1800"/>
      </a:pPr>
      <a:endParaRPr lang="ru-RU"/>
    </a:p>
  </c:tx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20"/>
      <c:rotY val="60"/>
      <c:depthPercent val="80"/>
      <c:perspective val="10"/>
    </c:view3D>
    <c:plotArea>
      <c:layout>
        <c:manualLayout>
          <c:layoutTarget val="inner"/>
          <c:xMode val="edge"/>
          <c:yMode val="edge"/>
          <c:x val="2.6365312190098043E-2"/>
          <c:y val="0.13970686073640398"/>
          <c:w val="0.79475308641975362"/>
          <c:h val="0.77384702353333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spPr>
              <a:solidFill>
                <a:schemeClr val="accent3"/>
              </a:solidFill>
              <a:ln w="38100" cap="flat" cmpd="sng" algn="ctr">
                <a:solidFill>
                  <a:schemeClr val="lt1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1"/>
            <c:spPr>
              <a:solidFill>
                <a:schemeClr val="accent1">
                  <a:lumMod val="75000"/>
                </a:schemeClr>
              </a:solidFill>
            </c:spPr>
          </c:dPt>
          <c:dPt>
            <c:idx val="3"/>
            <c:spPr>
              <a:solidFill>
                <a:schemeClr val="accent6">
                  <a:lumMod val="60000"/>
                  <a:lumOff val="40000"/>
                </a:schemeClr>
              </a:solidFill>
            </c:spPr>
          </c:dPt>
          <c:dPt>
            <c:idx val="4"/>
            <c:spPr>
              <a:solidFill>
                <a:schemeClr val="accent6">
                  <a:lumMod val="50000"/>
                </a:schemeClr>
              </a:solidFill>
              <a:ln w="12700"/>
            </c:spPr>
          </c:dPt>
          <c:dPt>
            <c:idx val="5"/>
            <c:spPr>
              <a:solidFill>
                <a:schemeClr val="accent4">
                  <a:lumMod val="60000"/>
                  <a:lumOff val="40000"/>
                </a:schemeClr>
              </a:solidFill>
            </c:spPr>
          </c:dPt>
          <c:dPt>
            <c:idx val="9"/>
            <c:spPr>
              <a:gradFill flip="none" rotWithShape="1">
                <a:gsLst>
                  <a:gs pos="0">
                    <a:srgbClr val="9BBB59">
                      <a:lumMod val="60000"/>
                      <a:lumOff val="40000"/>
                      <a:shade val="30000"/>
                      <a:satMod val="115000"/>
                    </a:srgbClr>
                  </a:gs>
                  <a:gs pos="50000">
                    <a:srgbClr val="9BBB59">
                      <a:lumMod val="60000"/>
                      <a:lumOff val="40000"/>
                      <a:shade val="67500"/>
                      <a:satMod val="115000"/>
                    </a:srgbClr>
                  </a:gs>
                  <a:gs pos="100000">
                    <a:srgbClr val="9BBB59">
                      <a:lumMod val="60000"/>
                      <a:lumOff val="40000"/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/>
            </c:spPr>
          </c:dPt>
          <c:dPt>
            <c:idx val="10"/>
            <c:spPr>
              <a:solidFill>
                <a:srgbClr val="A50021"/>
              </a:solidFill>
              <a:ln w="28575"/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0.16504363228502486"/>
                  <c:y val="-0.13397897649615159"/>
                </c:manualLayout>
              </c:layout>
              <c:spPr/>
              <c:txPr>
                <a:bodyPr/>
                <a:lstStyle/>
                <a:p>
                  <a:pPr>
                    <a:defRPr sz="8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1"/>
              <c:layout>
                <c:manualLayout>
                  <c:x val="0.14231760806800789"/>
                  <c:y val="-3.5734886046253259E-2"/>
                </c:manualLayout>
              </c:layout>
              <c:tx>
                <c:rich>
                  <a:bodyPr/>
                  <a:lstStyle/>
                  <a:p>
                    <a:pPr>
                      <a:defRPr sz="800" b="1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sz="800">
                        <a:solidFill>
                          <a:schemeClr val="tx1"/>
                        </a:solidFill>
                      </a:rPr>
                      <a:t>А</a:t>
                    </a:r>
                    <a:r>
                      <a:rPr lang="ru-RU">
                        <a:solidFill>
                          <a:schemeClr val="tx1"/>
                        </a:solidFill>
                      </a:rPr>
                      <a:t>КЦИЗЫ</a:t>
                    </a:r>
                  </a:p>
                </c:rich>
              </c:tx>
              <c:spPr/>
              <c:showCatName val="1"/>
            </c:dLbl>
            <c:dLbl>
              <c:idx val="2"/>
              <c:layout>
                <c:manualLayout>
                  <c:x val="0.1600958295675369"/>
                  <c:y val="-3.9473973176107052E-3"/>
                </c:manualLayout>
              </c:layout>
              <c:showCatName val="1"/>
            </c:dLbl>
            <c:dLbl>
              <c:idx val="3"/>
              <c:layout>
                <c:manualLayout>
                  <c:x val="0.17593355128775909"/>
                  <c:y val="3.8606821464281744E-2"/>
                </c:manualLayout>
              </c:layout>
              <c:showCatName val="1"/>
            </c:dLbl>
            <c:dLbl>
              <c:idx val="4"/>
              <c:layout>
                <c:manualLayout>
                  <c:x val="0.19230891409398282"/>
                  <c:y val="7.8223220675738878E-2"/>
                </c:manualLayout>
              </c:layout>
              <c:showCatName val="1"/>
            </c:dLbl>
            <c:dLbl>
              <c:idx val="5"/>
              <c:layout>
                <c:manualLayout>
                  <c:x val="0.11737688950627781"/>
                  <c:y val="0.1096738605271249"/>
                </c:manualLayout>
              </c:layout>
              <c:showCatName val="1"/>
            </c:dLbl>
            <c:dLbl>
              <c:idx val="6"/>
              <c:layout>
                <c:manualLayout>
                  <c:x val="-6.600195184493772E-2"/>
                  <c:y val="0.13317657857137322"/>
                </c:manualLayout>
              </c:layout>
              <c:showCatName val="1"/>
            </c:dLbl>
            <c:dLbl>
              <c:idx val="7"/>
              <c:layout>
                <c:manualLayout>
                  <c:x val="-0.24955610574929635"/>
                  <c:y val="0.13345658621910228"/>
                </c:manualLayout>
              </c:layout>
              <c:showCatName val="1"/>
            </c:dLbl>
            <c:dLbl>
              <c:idx val="8"/>
              <c:layout>
                <c:manualLayout>
                  <c:x val="-0.21378326878137235"/>
                  <c:y val="6.1419855158212397E-2"/>
                </c:manualLayout>
              </c:layout>
              <c:showCatName val="1"/>
            </c:dLbl>
            <c:dLbl>
              <c:idx val="9"/>
              <c:layout>
                <c:manualLayout>
                  <c:x val="-0.18351689401567972"/>
                  <c:y val="6.6691556235353691E-4"/>
                </c:manualLayout>
              </c:layout>
              <c:showCatName val="1"/>
            </c:dLbl>
            <c:dLbl>
              <c:idx val="10"/>
              <c:layout>
                <c:manualLayout>
                  <c:x val="0.23329037300014721"/>
                  <c:y val="1.458930273897216E-2"/>
                </c:manualLayout>
              </c:layout>
              <c:spPr/>
              <c:txPr>
                <a:bodyPr/>
                <a:lstStyle/>
                <a:p>
                  <a:pPr>
                    <a:defRPr sz="8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txPr>
              <a:bodyPr/>
              <a:lstStyle/>
              <a:p>
                <a:pPr>
                  <a:defRPr sz="8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  <c:showLeaderLines val="1"/>
          </c:dLbls>
          <c:cat>
            <c:strRef>
              <c:f>Лист1!$A$2:$A$12</c:f>
              <c:strCache>
                <c:ptCount val="11"/>
                <c:pt idx="0">
                  <c:v>НДФЛ</c:v>
                </c:pt>
                <c:pt idx="1">
                  <c:v>АКЦИЗЫ</c:v>
                </c:pt>
                <c:pt idx="2">
                  <c:v>НАЛОГИ НА СОВОКУПНЫЙ ДОХОД</c:v>
                </c:pt>
                <c:pt idx="3">
                  <c:v>НАЛОГИ НА ИМУЩЕСТВО</c:v>
                </c:pt>
                <c:pt idx="4">
                  <c:v>ЗЕМЕЛЬНЫЙ НАЛОГ</c:v>
                </c:pt>
                <c:pt idx="5">
                  <c:v>ДОХОДЫ ОТ ИСПОЛЬЗОВАНИЯ ИМУЩЕСТВА, НАХОДЯЩЕГОСЯ В ГОСУДАРСТВЕННОЙ И МУНИЦИПАЛЬНОЙ СОБСТВЕННОСТИ</c:v>
                </c:pt>
                <c:pt idx="6">
                  <c:v>ПЛАТЕЖИ ПРИ ПОЛЬЗОВАНИИ ПРИРОДНЫМИ РЕСУРСАМИ</c:v>
                </c:pt>
                <c:pt idx="7">
                  <c:v>ДОХОДЫ ОТ ОКАЗАНИЯ ПЛАТНЫХ УСЛУГ (РАБОТ) И КОМПЕНСАЦИИ ЗАТРАТ ГОСУДАРСТВА</c:v>
                </c:pt>
                <c:pt idx="8">
                  <c:v>ДОХОДЫ ОТ ПРОДАЖИ МАТЕРИАЛЬНЫХ И НЕМАТЕРИАЛЬНЫХ АКТИВОВ</c:v>
                </c:pt>
                <c:pt idx="9">
                  <c:v>ШТРАФЫ, САНКЦИИ, ВОЗМЕЩЕНИЕ УЩЕРБА</c:v>
                </c:pt>
                <c:pt idx="10">
                  <c:v>БЕЗВОЗМЕЗДНЫЕ ПОСТУПЛЕНИЯ</c:v>
                </c:pt>
              </c:strCache>
            </c:strRef>
          </c:cat>
          <c:val>
            <c:numRef>
              <c:f>Лист1!$B$2:$B$12</c:f>
              <c:numCache>
                <c:formatCode>#,##0.0</c:formatCode>
                <c:ptCount val="11"/>
                <c:pt idx="0">
                  <c:v>68006</c:v>
                </c:pt>
                <c:pt idx="1">
                  <c:v>2444</c:v>
                </c:pt>
                <c:pt idx="2">
                  <c:v>2408</c:v>
                </c:pt>
                <c:pt idx="3">
                  <c:v>1463</c:v>
                </c:pt>
                <c:pt idx="4">
                  <c:v>1941</c:v>
                </c:pt>
                <c:pt idx="5">
                  <c:v>3941</c:v>
                </c:pt>
                <c:pt idx="6">
                  <c:v>105</c:v>
                </c:pt>
                <c:pt idx="7">
                  <c:v>326</c:v>
                </c:pt>
                <c:pt idx="8">
                  <c:v>256</c:v>
                </c:pt>
                <c:pt idx="9">
                  <c:v>9</c:v>
                </c:pt>
                <c:pt idx="10">
                  <c:v>187166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20"/>
      <c:depthPercent val="130"/>
      <c:rAngAx val="1"/>
    </c:view3D>
    <c:plotArea>
      <c:layout/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Израсходовано на 01 октября 2018г.</c:v>
                </c:pt>
              </c:strCache>
            </c:strRef>
          </c:tx>
          <c:spPr>
            <a:gradFill flip="none" rotWithShape="1">
              <a:gsLst>
                <a:gs pos="0">
                  <a:srgbClr val="C0504D">
                    <a:lumMod val="75000"/>
                  </a:srgbClr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noFill/>
            </a:ln>
          </c:spPr>
          <c:dLbls>
            <c:dLbl>
              <c:idx val="0"/>
              <c:layout>
                <c:manualLayout>
                  <c:x val="0"/>
                  <c:y val="6.68999131675427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9.4706216853098196E-3"/>
                </c:manualLayout>
              </c:layout>
              <c:showVal val="1"/>
            </c:dLbl>
            <c:dLbl>
              <c:idx val="2"/>
              <c:layout>
                <c:manualLayout>
                  <c:x val="1.5432098765432098E-3"/>
                  <c:y val="5.1424476227787556E-2"/>
                </c:manualLayout>
              </c:layout>
              <c:showVal val="1"/>
            </c:dLbl>
            <c:dLbl>
              <c:idx val="3"/>
              <c:layout>
                <c:manualLayout>
                  <c:x val="7.716049382716049E-3"/>
                  <c:y val="-2.2965284559024754E-3"/>
                </c:manualLayout>
              </c:layout>
              <c:showVal val="1"/>
            </c:dLbl>
            <c:dLbl>
              <c:idx val="4"/>
              <c:layout>
                <c:manualLayout>
                  <c:x val="7.716049382716049E-3"/>
                  <c:y val="2.4503308111964169E-2"/>
                </c:manualLayout>
              </c:layout>
              <c:showVal val="1"/>
            </c:dLbl>
            <c:dLbl>
              <c:idx val="5"/>
              <c:layout>
                <c:manualLayout>
                  <c:x val="7.7158063575386406E-3"/>
                  <c:y val="3.0929311947795274E-2"/>
                </c:manualLayout>
              </c:layout>
              <c:showVal val="1"/>
            </c:dLbl>
            <c:dLbl>
              <c:idx val="6"/>
              <c:layout>
                <c:manualLayout>
                  <c:x val="4.6296296296296294E-3"/>
                  <c:y val="7.2938898601909732E-2"/>
                </c:manualLayout>
              </c:layout>
              <c:showVal val="1"/>
            </c:dLbl>
            <c:dLbl>
              <c:idx val="7"/>
              <c:layout>
                <c:manualLayout>
                  <c:x val="6.1728395061728392E-3"/>
                  <c:y val="6.4923341850905451E-3"/>
                </c:manualLayout>
              </c:layout>
              <c:showVal val="1"/>
            </c:dLbl>
            <c:dLbl>
              <c:idx val="8"/>
              <c:layout>
                <c:manualLayout>
                  <c:x val="6.1728395061728392E-3"/>
                  <c:y val="7.0441003631175489E-2"/>
                </c:manualLayout>
              </c:layout>
              <c:showVal val="1"/>
            </c:dLbl>
            <c:dLbl>
              <c:idx val="9"/>
              <c:layout>
                <c:manualLayout>
                  <c:x val="1.5432098765432098E-2"/>
                  <c:y val="5.2209111268338602E-3"/>
                </c:manualLayout>
              </c:layout>
              <c:showVal val="1"/>
            </c:dLbl>
            <c:dLbl>
              <c:idx val="10"/>
              <c:layout>
                <c:manualLayout>
                  <c:x val="7.715927870127458E-3"/>
                  <c:y val="6.0260848209848027E-2"/>
                </c:manualLayout>
              </c:layout>
              <c:showVal val="1"/>
            </c:dLbl>
            <c:dLbl>
              <c:idx val="11"/>
              <c:layout>
                <c:manualLayout>
                  <c:x val="1.5432098765432098E-3"/>
                  <c:y val="-0.17328758061969723"/>
                </c:manualLayout>
              </c:layout>
              <c:showVal val="1"/>
            </c:dLbl>
            <c:numFmt formatCode="#,##0.0" sourceLinked="0"/>
            <c:txPr>
              <a:bodyPr anchor="b" anchorCtr="1"/>
              <a:lstStyle/>
              <a:p>
                <a:pPr>
                  <a:defRPr b="1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Val val="1"/>
          </c:dLbls>
          <c:cat>
            <c:strRef>
              <c:f>Лист1!$A$2:$A$13</c:f>
              <c:strCache>
                <c:ptCount val="12"/>
                <c:pt idx="0">
                  <c:v> 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ОХРАНА ОКРУЖАЮЩЕЙ СРЕДЫ</c:v>
                </c:pt>
                <c:pt idx="6">
                  <c:v>ОБРАЗОВАНИЕ</c:v>
                </c:pt>
                <c:pt idx="7">
                  <c:v>КУЛЬТУРА, КИНЕМАТОГРАФИЯ</c:v>
                </c:pt>
                <c:pt idx="8">
                  <c:v>СОЦИАЛЬНАЯ ПОЛИТИКА</c:v>
                </c:pt>
                <c:pt idx="9">
                  <c:v>ФИЗИЧЕСКАЯ КУЛЬТУРА И СПОРТ</c:v>
                </c:pt>
                <c:pt idx="10">
                  <c:v>СРЕДСТВА МАССОВОЙ ИНФОРМАЦИИ</c:v>
                </c:pt>
                <c:pt idx="11">
                  <c:v>ОБСЛУЖИВАНИЕ ГОСУДАРСТВЕННОГО И МУНИЦИПАЛЬНОГО ДОЛГА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0">
                  <c:v>26200</c:v>
                </c:pt>
                <c:pt idx="1">
                  <c:v>336</c:v>
                </c:pt>
                <c:pt idx="2">
                  <c:v>3523</c:v>
                </c:pt>
                <c:pt idx="3">
                  <c:v>5190</c:v>
                </c:pt>
                <c:pt idx="4">
                  <c:v>18993</c:v>
                </c:pt>
                <c:pt idx="5">
                  <c:v>133</c:v>
                </c:pt>
                <c:pt idx="6">
                  <c:v>129961</c:v>
                </c:pt>
                <c:pt idx="7">
                  <c:v>11356</c:v>
                </c:pt>
                <c:pt idx="8">
                  <c:v>47516</c:v>
                </c:pt>
                <c:pt idx="9">
                  <c:v>8507</c:v>
                </c:pt>
                <c:pt idx="10">
                  <c:v>326</c:v>
                </c:pt>
                <c:pt idx="11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Запланировано расходов на 2018 год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  <a:alpha val="43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c:spPr>
          <c:dLbls>
            <c:dLbl>
              <c:idx val="0"/>
              <c:layout>
                <c:manualLayout>
                  <c:x val="6.1728395061728392E-3"/>
                  <c:y val="-4.9532142627427365E-3"/>
                </c:manualLayout>
              </c:layout>
              <c:showCatName val="1"/>
            </c:dLbl>
            <c:dLbl>
              <c:idx val="1"/>
              <c:layout>
                <c:manualLayout>
                  <c:x val="4.6296296296296294E-3"/>
                  <c:y val="-1.5308057876610201E-2"/>
                </c:manualLayout>
              </c:layout>
              <c:showCatName val="1"/>
            </c:dLbl>
            <c:dLbl>
              <c:idx val="2"/>
              <c:layout>
                <c:manualLayout>
                  <c:x val="6.1728395061728687E-3"/>
                  <c:y val="-2.4507145404896537E-2"/>
                </c:manualLayout>
              </c:layout>
              <c:showCatName val="1"/>
            </c:dLbl>
            <c:dLbl>
              <c:idx val="3"/>
              <c:layout>
                <c:manualLayout>
                  <c:x val="1.5432098765432098E-3"/>
                  <c:y val="-1.171836170250087E-2"/>
                </c:manualLayout>
              </c:layout>
              <c:showCatName val="1"/>
            </c:dLbl>
            <c:dLbl>
              <c:idx val="4"/>
              <c:layout>
                <c:manualLayout>
                  <c:x val="4.6296296296296294E-3"/>
                  <c:y val="-4.6572493407165287E-2"/>
                </c:manualLayout>
              </c:layout>
              <c:showCatName val="1"/>
            </c:dLbl>
            <c:dLbl>
              <c:idx val="5"/>
              <c:layout>
                <c:manualLayout>
                  <c:x val="4.6296296296296866E-3"/>
                  <c:y val="-6.4216183581941189E-3"/>
                </c:manualLayout>
              </c:layout>
              <c:showCatName val="1"/>
            </c:dLbl>
            <c:dLbl>
              <c:idx val="6"/>
              <c:layout>
                <c:manualLayout>
                  <c:x val="-1.5432098765432098E-3"/>
                  <c:y val="4.5369593436986537E-2"/>
                </c:manualLayout>
              </c:layout>
              <c:showCatName val="1"/>
            </c:dLbl>
            <c:dLbl>
              <c:idx val="7"/>
              <c:layout>
                <c:manualLayout>
                  <c:x val="3.0864197530864196E-3"/>
                  <c:y val="6.5387471567486654E-3"/>
                </c:manualLayout>
              </c:layout>
              <c:showCatName val="1"/>
            </c:dLbl>
            <c:dLbl>
              <c:idx val="8"/>
              <c:layout>
                <c:manualLayout>
                  <c:x val="4.6296296296296294E-3"/>
                  <c:y val="1.8565188663247943E-2"/>
                </c:manualLayout>
              </c:layout>
              <c:showCatName val="1"/>
            </c:dLbl>
            <c:dLbl>
              <c:idx val="9"/>
              <c:layout>
                <c:manualLayout>
                  <c:x val="1.5432098765432102E-3"/>
                  <c:y val="-3.7541515854963496E-3"/>
                </c:manualLayout>
              </c:layout>
              <c:showCatName val="1"/>
            </c:dLbl>
            <c:dLbl>
              <c:idx val="10"/>
              <c:layout>
                <c:manualLayout>
                  <c:x val="6.1728395061728392E-3"/>
                  <c:y val="-4.1680493103105502E-2"/>
                </c:manualLayout>
              </c:layout>
              <c:showCatName val="1"/>
            </c:dLbl>
            <c:dLbl>
              <c:idx val="11"/>
              <c:layout>
                <c:manualLayout>
                  <c:x val="1.8518518518518517E-2"/>
                  <c:y val="-0.17458147925084344"/>
                </c:manualLayout>
              </c:layout>
              <c:showCatName val="1"/>
            </c:dLbl>
            <c:spPr>
              <a:scene3d>
                <a:camera prst="orthographicFront"/>
                <a:lightRig rig="threePt" dir="t"/>
              </a:scene3d>
              <a:sp3d>
                <a:bevelT w="6350"/>
              </a:sp3d>
            </c:spPr>
            <c:txPr>
              <a:bodyPr rot="-5400000" vert="horz" anchor="b" anchorCtr="1"/>
              <a:lstStyle/>
              <a:p>
                <a:pPr>
                  <a:defRPr sz="1200" b="0">
                    <a:effectLst/>
                    <a:latin typeface="Segoe UI Semibold" pitchFamily="34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</c:dLbls>
          <c:cat>
            <c:strRef>
              <c:f>Лист1!$A$2:$A$13</c:f>
              <c:strCache>
                <c:ptCount val="12"/>
                <c:pt idx="0">
                  <c:v> 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ОХРАНА ОКРУЖАЮЩЕЙ СРЕДЫ</c:v>
                </c:pt>
                <c:pt idx="6">
                  <c:v>ОБРАЗОВАНИЕ</c:v>
                </c:pt>
                <c:pt idx="7">
                  <c:v>КУЛЬТУРА, КИНЕМАТОГРАФИЯ</c:v>
                </c:pt>
                <c:pt idx="8">
                  <c:v>СОЦИАЛЬНАЯ ПОЛИТИКА</c:v>
                </c:pt>
                <c:pt idx="9">
                  <c:v>ФИЗИЧЕСКАЯ КУЛЬТУРА И СПОРТ</c:v>
                </c:pt>
                <c:pt idx="10">
                  <c:v>СРЕДСТВА МАССОВОЙ ИНФОРМАЦИИ</c:v>
                </c:pt>
                <c:pt idx="11">
                  <c:v>ОБСЛУЖИВАНИЕ ГОСУДАРСТВЕННОГО И МУНИЦИПАЛЬНОГО ДОЛГА</c:v>
                </c:pt>
              </c:strCache>
            </c:strRef>
          </c:cat>
          <c:val>
            <c:numRef>
              <c:f>Лист1!$C$2:$C$13</c:f>
              <c:numCache>
                <c:formatCode>General</c:formatCode>
                <c:ptCount val="12"/>
                <c:pt idx="0">
                  <c:v>38433</c:v>
                </c:pt>
                <c:pt idx="1">
                  <c:v>449</c:v>
                </c:pt>
                <c:pt idx="2">
                  <c:v>6023</c:v>
                </c:pt>
                <c:pt idx="3">
                  <c:v>7722</c:v>
                </c:pt>
                <c:pt idx="4">
                  <c:v>43723</c:v>
                </c:pt>
                <c:pt idx="5">
                  <c:v>142.6</c:v>
                </c:pt>
                <c:pt idx="6">
                  <c:v>178802</c:v>
                </c:pt>
                <c:pt idx="7">
                  <c:v>15831</c:v>
                </c:pt>
                <c:pt idx="8">
                  <c:v>66970</c:v>
                </c:pt>
                <c:pt idx="9">
                  <c:v>11815</c:v>
                </c:pt>
                <c:pt idx="10">
                  <c:v>510</c:v>
                </c:pt>
                <c:pt idx="11">
                  <c:v>8.5</c:v>
                </c:pt>
              </c:numCache>
            </c:numRef>
          </c:val>
        </c:ser>
        <c:gapWidth val="75"/>
        <c:gapDepth val="75"/>
        <c:shape val="box"/>
        <c:axId val="78858112"/>
        <c:axId val="78859648"/>
        <c:axId val="0"/>
      </c:bar3DChart>
      <c:catAx>
        <c:axId val="78858112"/>
        <c:scaling>
          <c:orientation val="minMax"/>
        </c:scaling>
        <c:delete val="1"/>
        <c:axPos val="b"/>
        <c:minorGridlines>
          <c:spPr>
            <a:ln>
              <a:noFill/>
            </a:ln>
          </c:spPr>
        </c:minorGridlines>
        <c:numFmt formatCode="General" sourceLinked="1"/>
        <c:majorTickMark val="none"/>
        <c:tickLblPos val="none"/>
        <c:crossAx val="78859648"/>
        <c:crosses val="autoZero"/>
        <c:auto val="1"/>
        <c:lblAlgn val="ctr"/>
        <c:lblOffset val="1"/>
        <c:tickLblSkip val="1"/>
        <c:tickMarkSkip val="3"/>
      </c:catAx>
      <c:valAx>
        <c:axId val="78859648"/>
        <c:scaling>
          <c:orientation val="minMax"/>
        </c:scaling>
        <c:axPos val="l"/>
        <c:majorGridlines>
          <c:spPr>
            <a:ln>
              <a:noFill/>
            </a:ln>
          </c:spPr>
        </c:majorGridlines>
        <c:minorGridlines>
          <c:spPr>
            <a:ln>
              <a:noFill/>
            </a:ln>
          </c:spPr>
        </c:minorGridlines>
        <c:numFmt formatCode="0%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7885811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"/>
          <c:y val="1.3227696922564158E-2"/>
          <c:w val="1"/>
          <c:h val="9.2427595764213555E-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gap"/>
  </c:chart>
  <c:spPr>
    <a:ln>
      <a:noFill/>
    </a:ln>
  </c:spPr>
  <c:txPr>
    <a:bodyPr/>
    <a:lstStyle/>
    <a:p>
      <a:pPr>
        <a:defRPr sz="1800"/>
      </a:pPr>
      <a:endParaRPr lang="ru-RU"/>
    </a:p>
  </c:txPr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20"/>
      <c:rotY val="140"/>
      <c:depthPercent val="80"/>
      <c:perspective val="10"/>
    </c:view3D>
    <c:plotArea>
      <c:layout>
        <c:manualLayout>
          <c:layoutTarget val="inner"/>
          <c:xMode val="edge"/>
          <c:yMode val="edge"/>
          <c:x val="6.0956790123456839E-2"/>
          <c:y val="0"/>
          <c:w val="0.88580246913580252"/>
          <c:h val="0.863045229968062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4"/>
            <c:spPr>
              <a:solidFill>
                <a:srgbClr val="2A605D"/>
              </a:solidFill>
            </c:spPr>
          </c:dPt>
          <c:dPt>
            <c:idx val="6"/>
            <c:spPr>
              <a:solidFill>
                <a:srgbClr val="A50021"/>
              </a:solidFill>
            </c:spPr>
          </c:dPt>
          <c:dPt>
            <c:idx val="7"/>
            <c:spPr>
              <a:solidFill>
                <a:srgbClr val="7030A0"/>
              </a:solidFill>
            </c:spPr>
          </c:dPt>
          <c:dPt>
            <c:idx val="8"/>
            <c:spPr>
              <a:gradFill rotWithShape="1">
                <a:gsLst>
                  <a:gs pos="0">
                    <a:srgbClr val="9BBB59">
                      <a:shade val="51000"/>
                      <a:satMod val="130000"/>
                    </a:srgbClr>
                  </a:gs>
                  <a:gs pos="80000">
                    <a:srgbClr val="9BBB59">
                      <a:shade val="93000"/>
                      <a:satMod val="130000"/>
                    </a:srgbClr>
                  </a:gs>
                  <a:gs pos="100000">
                    <a:srgbClr val="9BBB59">
                      <a:shade val="94000"/>
                      <a:satMod val="135000"/>
                    </a:srgbClr>
                  </a:gs>
                </a:gsLst>
                <a:lin ang="16200000" scaled="0"/>
              </a:gradFill>
              <a:ln w="9525" cap="flat" cmpd="sng" algn="ctr">
                <a:solidFill>
                  <a:srgbClr val="9BBB59">
                    <a:shade val="95000"/>
                    <a:satMod val="105000"/>
                  </a:srgb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Lbls>
            <c:dLbl>
              <c:idx val="0"/>
              <c:layout>
                <c:manualLayout>
                  <c:x val="-0.13535469524642754"/>
                  <c:y val="-0.19859972749778435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2"/>
              <c:layout>
                <c:manualLayout>
                  <c:x val="5.8030766987459903E-2"/>
                  <c:y val="0.13311007595964036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НАЦИОНАЛЬНАЯ </a:t>
                    </a:r>
                    <a:r>
                      <a:rPr lang="ru-RU" baseline="0" smtClean="0"/>
                      <a:t>БЕЗОПАСНОСТЬ </a:t>
                    </a:r>
                    <a:r>
                      <a:rPr lang="ru-RU" smtClean="0"/>
                      <a:t>И </a:t>
                    </a:r>
                  </a:p>
                  <a:p>
                    <a:r>
                      <a:rPr lang="ru-RU" smtClean="0"/>
                      <a:t>ПРАВООХРАН-НАЯ </a:t>
                    </a:r>
                    <a:r>
                      <a:rPr lang="ru-RU"/>
                      <a:t>ДЕЯТЕЛЬНОСТЬ</a:t>
                    </a:r>
                  </a:p>
                </c:rich>
              </c:tx>
              <c:showCatName val="1"/>
            </c:dLbl>
            <c:dLbl>
              <c:idx val="3"/>
              <c:layout>
                <c:manualLayout>
                  <c:x val="-2.8568824730242051E-3"/>
                  <c:y val="8.3900459195822577E-2"/>
                </c:manualLayout>
              </c:layout>
              <c:showCatName val="1"/>
            </c:dLbl>
            <c:dLbl>
              <c:idx val="4"/>
              <c:layout>
                <c:manualLayout>
                  <c:x val="0.13014472149314668"/>
                  <c:y val="-0.22981084767351587"/>
                </c:manualLayout>
              </c:layout>
              <c:tx>
                <c:rich>
                  <a:bodyPr/>
                  <a:lstStyle/>
                  <a:p>
                    <a:r>
                      <a:rPr lang="ru-RU">
                        <a:solidFill>
                          <a:schemeClr val="bg1"/>
                        </a:solidFill>
                      </a:rPr>
                      <a:t>ЖИЛИЩНО-КОММУНАЛЬНОЕ ХОЗЯЙСТВО</a:t>
                    </a:r>
                  </a:p>
                </c:rich>
              </c:tx>
              <c:showCatName val="1"/>
            </c:dLbl>
            <c:dLbl>
              <c:idx val="5"/>
              <c:layout>
                <c:manualLayout>
                  <c:x val="-0.24250018226888306"/>
                  <c:y val="-3.3347705218544263E-3"/>
                </c:manualLayout>
              </c:layout>
              <c:showCatName val="1"/>
            </c:dLbl>
            <c:dLbl>
              <c:idx val="6"/>
              <c:layout>
                <c:manualLayout>
                  <c:x val="0.20262345679012345"/>
                  <c:y val="5.8050263555012617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7"/>
              <c:layout>
                <c:manualLayout>
                  <c:x val="-0.18262807426849409"/>
                  <c:y val="4.4349242446658464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8"/>
              <c:layout>
                <c:manualLayout>
                  <c:x val="-0.10566358024691358"/>
                  <c:y val="-0.15953091998382457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9"/>
              <c:layout>
                <c:manualLayout>
                  <c:x val="-0.16358036842616883"/>
                  <c:y val="-0.19760003607061385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10"/>
              <c:layout>
                <c:manualLayout>
                  <c:x val="-3.8425925925925928E-3"/>
                  <c:y val="0.14709888702430116"/>
                </c:manualLayout>
              </c:layout>
              <c:showCatName val="1"/>
            </c:dLbl>
            <c:txPr>
              <a:bodyPr/>
              <a:lstStyle/>
              <a:p>
                <a:pPr>
                  <a:defRPr sz="1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  <c:showLeaderLines val="1"/>
          </c:dLbls>
          <c:cat>
            <c:strRef>
              <c:f>Лист1!$A$2:$A$12</c:f>
              <c:strCache>
                <c:ptCount val="11"/>
                <c:pt idx="0">
                  <c:v> 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ОХРАНА ОКРУЖАЮЩЕЙ СРЕДЫ</c:v>
                </c:pt>
                <c:pt idx="6">
                  <c:v>ОБРАЗОВАНИЕ</c:v>
                </c:pt>
                <c:pt idx="7">
                  <c:v>КУЛЬТУРА, КИНЕМАТОГРАФИЯ</c:v>
                </c:pt>
                <c:pt idx="8">
                  <c:v>СОЦИАЛЬНАЯ ПОЛИТИКА</c:v>
                </c:pt>
                <c:pt idx="9">
                  <c:v>ФИЗИЧЕСКАЯ КУЛЬТУРА И СПОРТ</c:v>
                </c:pt>
                <c:pt idx="10">
                  <c:v>СРЕДСТВА МАССОВОЙ ИНФОРМАЦИИ</c:v>
                </c:pt>
              </c:strCache>
            </c:strRef>
          </c:cat>
          <c:val>
            <c:numRef>
              <c:f>Лист1!$B$2:$B$12</c:f>
              <c:numCache>
                <c:formatCode>General</c:formatCode>
                <c:ptCount val="11"/>
                <c:pt idx="0">
                  <c:v>26200</c:v>
                </c:pt>
                <c:pt idx="1">
                  <c:v>336</c:v>
                </c:pt>
                <c:pt idx="2">
                  <c:v>3523</c:v>
                </c:pt>
                <c:pt idx="3">
                  <c:v>5190</c:v>
                </c:pt>
                <c:pt idx="4">
                  <c:v>18992</c:v>
                </c:pt>
                <c:pt idx="5">
                  <c:v>133</c:v>
                </c:pt>
                <c:pt idx="6">
                  <c:v>129961</c:v>
                </c:pt>
                <c:pt idx="7">
                  <c:v>11356</c:v>
                </c:pt>
                <c:pt idx="8">
                  <c:v>47516</c:v>
                </c:pt>
                <c:pt idx="9">
                  <c:v>8507</c:v>
                </c:pt>
                <c:pt idx="10" formatCode="#,##0.0">
                  <c:v>326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2EAE00-0F4F-4A50-81F2-466B426E7036}" type="doc">
      <dgm:prSet loTypeId="urn:microsoft.com/office/officeart/2005/8/layout/equation1" loCatId="process" qsTypeId="urn:microsoft.com/office/officeart/2005/8/quickstyle/simple1" qsCatId="simple" csTypeId="urn:microsoft.com/office/officeart/2005/8/colors/accent3_4" csCatId="accent3" phldr="1"/>
      <dgm:spPr/>
    </dgm:pt>
    <dgm:pt modelId="{929B2743-5A71-4B9A-83D3-B6B7E5B847BF}">
      <dgm:prSet phldrT="[Текст]"/>
      <dgm:spPr/>
      <dgm:t>
        <a:bodyPr/>
        <a:lstStyle/>
        <a:p>
          <a:r>
            <a:rPr lang="ru-RU" smtClean="0"/>
            <a:t>Доходы </a:t>
          </a:r>
          <a:r>
            <a:rPr lang="ru-RU" smtClean="0"/>
            <a:t>268 063 тыс.руб</a:t>
          </a:r>
          <a:r>
            <a:rPr lang="ru-RU" dirty="0" smtClean="0"/>
            <a:t>.</a:t>
          </a:r>
          <a:endParaRPr lang="ru-RU" dirty="0"/>
        </a:p>
      </dgm:t>
    </dgm:pt>
    <dgm:pt modelId="{EF36BED8-8F19-47E8-9426-E8D647610592}" type="parTrans" cxnId="{1468404F-4A0D-4A78-A276-FF0CB82F4C22}">
      <dgm:prSet/>
      <dgm:spPr/>
      <dgm:t>
        <a:bodyPr/>
        <a:lstStyle/>
        <a:p>
          <a:endParaRPr lang="ru-RU"/>
        </a:p>
      </dgm:t>
    </dgm:pt>
    <dgm:pt modelId="{73B5B9B0-6AB3-487A-9BC9-DEBCEEC676A0}" type="sibTrans" cxnId="{1468404F-4A0D-4A78-A276-FF0CB82F4C22}">
      <dgm:prSet/>
      <dgm:spPr/>
      <dgm:t>
        <a:bodyPr/>
        <a:lstStyle/>
        <a:p>
          <a:endParaRPr lang="ru-RU"/>
        </a:p>
      </dgm:t>
    </dgm:pt>
    <dgm:pt modelId="{1E24C0E4-631D-435F-A471-FD351D2F0898}">
      <dgm:prSet phldrT="[Текст]"/>
      <dgm:spPr/>
      <dgm:t>
        <a:bodyPr/>
        <a:lstStyle/>
        <a:p>
          <a:r>
            <a:rPr lang="ru-RU" smtClean="0">
              <a:solidFill>
                <a:schemeClr val="tx1"/>
              </a:solidFill>
            </a:rPr>
            <a:t>Расходы </a:t>
          </a:r>
          <a:r>
            <a:rPr lang="ru-RU" smtClean="0">
              <a:solidFill>
                <a:schemeClr val="tx1"/>
              </a:solidFill>
            </a:rPr>
            <a:t>252 041 тыс.руб</a:t>
          </a:r>
          <a:r>
            <a:rPr lang="ru-RU" dirty="0" smtClean="0">
              <a:solidFill>
                <a:schemeClr val="tx1"/>
              </a:solidFill>
            </a:rPr>
            <a:t>.</a:t>
          </a:r>
          <a:endParaRPr lang="ru-RU" dirty="0">
            <a:solidFill>
              <a:schemeClr val="tx1"/>
            </a:solidFill>
          </a:endParaRPr>
        </a:p>
      </dgm:t>
    </dgm:pt>
    <dgm:pt modelId="{EE25702A-F89E-451D-B6D3-BD72CE4A3AC7}" type="parTrans" cxnId="{C94FE6D3-F587-4D63-927B-1844BA702754}">
      <dgm:prSet/>
      <dgm:spPr/>
      <dgm:t>
        <a:bodyPr/>
        <a:lstStyle/>
        <a:p>
          <a:endParaRPr lang="ru-RU"/>
        </a:p>
      </dgm:t>
    </dgm:pt>
    <dgm:pt modelId="{CA9E6DCF-0959-4F55-A57E-1489D918C86D}" type="sibTrans" cxnId="{C94FE6D3-F587-4D63-927B-1844BA702754}">
      <dgm:prSet/>
      <dgm:spPr/>
      <dgm:t>
        <a:bodyPr/>
        <a:lstStyle/>
        <a:p>
          <a:endParaRPr lang="ru-RU"/>
        </a:p>
      </dgm:t>
    </dgm:pt>
    <dgm:pt modelId="{40CACFDE-FC4D-4C03-A05B-CC43CA34AC71}">
      <dgm:prSet phldrT="[Текст]"/>
      <dgm:spPr/>
      <dgm:t>
        <a:bodyPr/>
        <a:lstStyle/>
        <a:p>
          <a:r>
            <a:rPr lang="ru-RU" smtClean="0">
              <a:solidFill>
                <a:schemeClr val="tx1"/>
              </a:solidFill>
            </a:rPr>
            <a:t>Профицит </a:t>
          </a:r>
          <a:r>
            <a:rPr lang="ru-RU" smtClean="0">
              <a:solidFill>
                <a:schemeClr val="tx1"/>
              </a:solidFill>
            </a:rPr>
            <a:t>16 022 тыс.руб</a:t>
          </a:r>
          <a:r>
            <a:rPr lang="ru-RU" dirty="0" smtClean="0">
              <a:solidFill>
                <a:schemeClr val="tx1"/>
              </a:solidFill>
            </a:rPr>
            <a:t>.</a:t>
          </a:r>
          <a:endParaRPr lang="ru-RU" dirty="0">
            <a:solidFill>
              <a:schemeClr val="tx1"/>
            </a:solidFill>
          </a:endParaRPr>
        </a:p>
      </dgm:t>
    </dgm:pt>
    <dgm:pt modelId="{828B44BA-48A5-488E-8A9E-6FE19B00DBEF}" type="parTrans" cxnId="{E0254C07-653C-4C2A-AC66-C13D9274E7A3}">
      <dgm:prSet/>
      <dgm:spPr/>
      <dgm:t>
        <a:bodyPr/>
        <a:lstStyle/>
        <a:p>
          <a:endParaRPr lang="ru-RU"/>
        </a:p>
      </dgm:t>
    </dgm:pt>
    <dgm:pt modelId="{E7DF7585-8D5E-4DFF-B950-671E6D5DBD32}" type="sibTrans" cxnId="{E0254C07-653C-4C2A-AC66-C13D9274E7A3}">
      <dgm:prSet/>
      <dgm:spPr/>
      <dgm:t>
        <a:bodyPr/>
        <a:lstStyle/>
        <a:p>
          <a:endParaRPr lang="ru-RU"/>
        </a:p>
      </dgm:t>
    </dgm:pt>
    <dgm:pt modelId="{57C4E470-30D4-47A8-BB9C-C0EB68425E85}" type="pres">
      <dgm:prSet presAssocID="{342EAE00-0F4F-4A50-81F2-466B426E7036}" presName="linearFlow" presStyleCnt="0">
        <dgm:presLayoutVars>
          <dgm:dir/>
          <dgm:resizeHandles val="exact"/>
        </dgm:presLayoutVars>
      </dgm:prSet>
      <dgm:spPr/>
    </dgm:pt>
    <dgm:pt modelId="{4395BE94-C452-43C6-9C78-5C6D9A419A03}" type="pres">
      <dgm:prSet presAssocID="{929B2743-5A71-4B9A-83D3-B6B7E5B847BF}" presName="node" presStyleLbl="node1" presStyleIdx="0" presStyleCnt="3" custLinFactNeighborX="-10036" custLinFactNeighborY="-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5DBB4D-CB63-4774-B71D-39D46ABD7C5B}" type="pres">
      <dgm:prSet presAssocID="{73B5B9B0-6AB3-487A-9BC9-DEBCEEC676A0}" presName="spacerL" presStyleCnt="0"/>
      <dgm:spPr/>
    </dgm:pt>
    <dgm:pt modelId="{B7365DB2-C1AE-4AD3-94C9-3594D848E4CC}" type="pres">
      <dgm:prSet presAssocID="{73B5B9B0-6AB3-487A-9BC9-DEBCEEC676A0}" presName="sibTrans" presStyleLbl="sibTrans2D1" presStyleIdx="0" presStyleCnt="2"/>
      <dgm:spPr>
        <a:prstGeom prst="mathMinus">
          <a:avLst/>
        </a:prstGeom>
      </dgm:spPr>
      <dgm:t>
        <a:bodyPr/>
        <a:lstStyle/>
        <a:p>
          <a:endParaRPr lang="ru-RU"/>
        </a:p>
      </dgm:t>
    </dgm:pt>
    <dgm:pt modelId="{6AFB41B1-F0B3-433D-A12C-1777AC7E8CE3}" type="pres">
      <dgm:prSet presAssocID="{73B5B9B0-6AB3-487A-9BC9-DEBCEEC676A0}" presName="spacerR" presStyleCnt="0"/>
      <dgm:spPr/>
    </dgm:pt>
    <dgm:pt modelId="{339057F6-ED56-40D4-A082-879F3B549CE2}" type="pres">
      <dgm:prSet presAssocID="{1E24C0E4-631D-435F-A471-FD351D2F089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9A2538-697A-4A94-AB94-4805EEC65968}" type="pres">
      <dgm:prSet presAssocID="{CA9E6DCF-0959-4F55-A57E-1489D918C86D}" presName="spacerL" presStyleCnt="0"/>
      <dgm:spPr/>
    </dgm:pt>
    <dgm:pt modelId="{4D90D790-C81F-4C02-AD37-2CD58A530C3D}" type="pres">
      <dgm:prSet presAssocID="{CA9E6DCF-0959-4F55-A57E-1489D918C86D}" presName="sibTrans" presStyleLbl="sibTrans2D1" presStyleIdx="1" presStyleCnt="2"/>
      <dgm:spPr/>
      <dgm:t>
        <a:bodyPr/>
        <a:lstStyle/>
        <a:p>
          <a:endParaRPr lang="ru-RU"/>
        </a:p>
      </dgm:t>
    </dgm:pt>
    <dgm:pt modelId="{4F999D03-5DEE-4913-8384-80F7EFF293FC}" type="pres">
      <dgm:prSet presAssocID="{CA9E6DCF-0959-4F55-A57E-1489D918C86D}" presName="spacerR" presStyleCnt="0"/>
      <dgm:spPr/>
    </dgm:pt>
    <dgm:pt modelId="{E757A018-6D28-47C9-ABCE-F07509DEFEB7}" type="pres">
      <dgm:prSet presAssocID="{40CACFDE-FC4D-4C03-A05B-CC43CA34AC7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4FE6D3-F587-4D63-927B-1844BA702754}" srcId="{342EAE00-0F4F-4A50-81F2-466B426E7036}" destId="{1E24C0E4-631D-435F-A471-FD351D2F0898}" srcOrd="1" destOrd="0" parTransId="{EE25702A-F89E-451D-B6D3-BD72CE4A3AC7}" sibTransId="{CA9E6DCF-0959-4F55-A57E-1489D918C86D}"/>
    <dgm:cxn modelId="{69ACB52D-942F-4AAC-A300-D79EE2999334}" type="presOf" srcId="{1E24C0E4-631D-435F-A471-FD351D2F0898}" destId="{339057F6-ED56-40D4-A082-879F3B549CE2}" srcOrd="0" destOrd="0" presId="urn:microsoft.com/office/officeart/2005/8/layout/equation1"/>
    <dgm:cxn modelId="{203A3BD6-C4CD-4AC8-957F-F30F3E8B96A3}" type="presOf" srcId="{73B5B9B0-6AB3-487A-9BC9-DEBCEEC676A0}" destId="{B7365DB2-C1AE-4AD3-94C9-3594D848E4CC}" srcOrd="0" destOrd="0" presId="urn:microsoft.com/office/officeart/2005/8/layout/equation1"/>
    <dgm:cxn modelId="{C01FFBE6-D5C8-4BCA-965A-337493C99A02}" type="presOf" srcId="{40CACFDE-FC4D-4C03-A05B-CC43CA34AC71}" destId="{E757A018-6D28-47C9-ABCE-F07509DEFEB7}" srcOrd="0" destOrd="0" presId="urn:microsoft.com/office/officeart/2005/8/layout/equation1"/>
    <dgm:cxn modelId="{4FFCBB53-03D0-4CC7-BD4C-7CA2223D153C}" type="presOf" srcId="{342EAE00-0F4F-4A50-81F2-466B426E7036}" destId="{57C4E470-30D4-47A8-BB9C-C0EB68425E85}" srcOrd="0" destOrd="0" presId="urn:microsoft.com/office/officeart/2005/8/layout/equation1"/>
    <dgm:cxn modelId="{5585C896-383D-493B-BC39-4325B351C837}" type="presOf" srcId="{CA9E6DCF-0959-4F55-A57E-1489D918C86D}" destId="{4D90D790-C81F-4C02-AD37-2CD58A530C3D}" srcOrd="0" destOrd="0" presId="urn:microsoft.com/office/officeart/2005/8/layout/equation1"/>
    <dgm:cxn modelId="{106BFC30-6070-47D7-B4B4-68CD828A3981}" type="presOf" srcId="{929B2743-5A71-4B9A-83D3-B6B7E5B847BF}" destId="{4395BE94-C452-43C6-9C78-5C6D9A419A03}" srcOrd="0" destOrd="0" presId="urn:microsoft.com/office/officeart/2005/8/layout/equation1"/>
    <dgm:cxn modelId="{E0254C07-653C-4C2A-AC66-C13D9274E7A3}" srcId="{342EAE00-0F4F-4A50-81F2-466B426E7036}" destId="{40CACFDE-FC4D-4C03-A05B-CC43CA34AC71}" srcOrd="2" destOrd="0" parTransId="{828B44BA-48A5-488E-8A9E-6FE19B00DBEF}" sibTransId="{E7DF7585-8D5E-4DFF-B950-671E6D5DBD32}"/>
    <dgm:cxn modelId="{1468404F-4A0D-4A78-A276-FF0CB82F4C22}" srcId="{342EAE00-0F4F-4A50-81F2-466B426E7036}" destId="{929B2743-5A71-4B9A-83D3-B6B7E5B847BF}" srcOrd="0" destOrd="0" parTransId="{EF36BED8-8F19-47E8-9426-E8D647610592}" sibTransId="{73B5B9B0-6AB3-487A-9BC9-DEBCEEC676A0}"/>
    <dgm:cxn modelId="{A9EAD7F6-4455-4E9A-842E-039C3A5081B9}" type="presParOf" srcId="{57C4E470-30D4-47A8-BB9C-C0EB68425E85}" destId="{4395BE94-C452-43C6-9C78-5C6D9A419A03}" srcOrd="0" destOrd="0" presId="urn:microsoft.com/office/officeart/2005/8/layout/equation1"/>
    <dgm:cxn modelId="{62017FE5-EA28-450E-AC61-F323DBE958FE}" type="presParOf" srcId="{57C4E470-30D4-47A8-BB9C-C0EB68425E85}" destId="{5F5DBB4D-CB63-4774-B71D-39D46ABD7C5B}" srcOrd="1" destOrd="0" presId="urn:microsoft.com/office/officeart/2005/8/layout/equation1"/>
    <dgm:cxn modelId="{9605C5DB-B02C-4A66-A691-333EB047FCD1}" type="presParOf" srcId="{57C4E470-30D4-47A8-BB9C-C0EB68425E85}" destId="{B7365DB2-C1AE-4AD3-94C9-3594D848E4CC}" srcOrd="2" destOrd="0" presId="urn:microsoft.com/office/officeart/2005/8/layout/equation1"/>
    <dgm:cxn modelId="{E1460ABE-1C78-4459-A3BA-6363F8A3A239}" type="presParOf" srcId="{57C4E470-30D4-47A8-BB9C-C0EB68425E85}" destId="{6AFB41B1-F0B3-433D-A12C-1777AC7E8CE3}" srcOrd="3" destOrd="0" presId="urn:microsoft.com/office/officeart/2005/8/layout/equation1"/>
    <dgm:cxn modelId="{5C52861F-B2CA-4C5B-914B-F427B7A81511}" type="presParOf" srcId="{57C4E470-30D4-47A8-BB9C-C0EB68425E85}" destId="{339057F6-ED56-40D4-A082-879F3B549CE2}" srcOrd="4" destOrd="0" presId="urn:microsoft.com/office/officeart/2005/8/layout/equation1"/>
    <dgm:cxn modelId="{539A8BF4-246F-46AA-BC31-818CE99CC682}" type="presParOf" srcId="{57C4E470-30D4-47A8-BB9C-C0EB68425E85}" destId="{EE9A2538-697A-4A94-AB94-4805EEC65968}" srcOrd="5" destOrd="0" presId="urn:microsoft.com/office/officeart/2005/8/layout/equation1"/>
    <dgm:cxn modelId="{149D4D97-B5D3-448A-BFCE-526EB3530CC4}" type="presParOf" srcId="{57C4E470-30D4-47A8-BB9C-C0EB68425E85}" destId="{4D90D790-C81F-4C02-AD37-2CD58A530C3D}" srcOrd="6" destOrd="0" presId="urn:microsoft.com/office/officeart/2005/8/layout/equation1"/>
    <dgm:cxn modelId="{B8241917-51C0-4678-95E6-72D5CFAA4CE1}" type="presParOf" srcId="{57C4E470-30D4-47A8-BB9C-C0EB68425E85}" destId="{4F999D03-5DEE-4913-8384-80F7EFF293FC}" srcOrd="7" destOrd="0" presId="urn:microsoft.com/office/officeart/2005/8/layout/equation1"/>
    <dgm:cxn modelId="{C84C64A3-AA55-401C-A97E-479EBA428866}" type="presParOf" srcId="{57C4E470-30D4-47A8-BB9C-C0EB68425E85}" destId="{E757A018-6D28-47C9-ABCE-F07509DEFEB7}" srcOrd="8" destOrd="0" presId="urn:microsoft.com/office/officeart/2005/8/layout/equation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2EAE00-0F4F-4A50-81F2-466B426E7036}" type="doc">
      <dgm:prSet loTypeId="urn:microsoft.com/office/officeart/2005/8/layout/equation1" loCatId="process" qsTypeId="urn:microsoft.com/office/officeart/2005/8/quickstyle/simple1" qsCatId="simple" csTypeId="urn:microsoft.com/office/officeart/2005/8/colors/accent2_3" csCatId="accent2" phldr="1"/>
      <dgm:spPr/>
    </dgm:pt>
    <dgm:pt modelId="{929B2743-5A71-4B9A-83D3-B6B7E5B847BF}">
      <dgm:prSet phldrT="[Текст]"/>
      <dgm:spPr/>
      <dgm:t>
        <a:bodyPr/>
        <a:lstStyle/>
        <a:p>
          <a:r>
            <a:rPr lang="ru-RU" smtClean="0"/>
            <a:t>Доходы 351 530,7 </a:t>
          </a:r>
          <a:r>
            <a:rPr lang="ru-RU" dirty="0" smtClean="0"/>
            <a:t>тыс.руб.</a:t>
          </a:r>
          <a:endParaRPr lang="ru-RU" dirty="0"/>
        </a:p>
      </dgm:t>
    </dgm:pt>
    <dgm:pt modelId="{EF36BED8-8F19-47E8-9426-E8D647610592}" type="parTrans" cxnId="{1468404F-4A0D-4A78-A276-FF0CB82F4C22}">
      <dgm:prSet/>
      <dgm:spPr/>
      <dgm:t>
        <a:bodyPr/>
        <a:lstStyle/>
        <a:p>
          <a:endParaRPr lang="ru-RU"/>
        </a:p>
      </dgm:t>
    </dgm:pt>
    <dgm:pt modelId="{73B5B9B0-6AB3-487A-9BC9-DEBCEEC676A0}" type="sibTrans" cxnId="{1468404F-4A0D-4A78-A276-FF0CB82F4C22}">
      <dgm:prSet/>
      <dgm:spPr/>
      <dgm:t>
        <a:bodyPr/>
        <a:lstStyle/>
        <a:p>
          <a:endParaRPr lang="ru-RU"/>
        </a:p>
      </dgm:t>
    </dgm:pt>
    <dgm:pt modelId="{1E24C0E4-631D-435F-A471-FD351D2F0898}">
      <dgm:prSet phldrT="[Текст]"/>
      <dgm:spPr/>
      <dgm:t>
        <a:bodyPr/>
        <a:lstStyle/>
        <a:p>
          <a:r>
            <a:rPr lang="ru-RU" smtClean="0">
              <a:solidFill>
                <a:schemeClr val="tx1"/>
              </a:solidFill>
            </a:rPr>
            <a:t>Расходы 352 807,3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EE25702A-F89E-451D-B6D3-BD72CE4A3AC7}" type="parTrans" cxnId="{C94FE6D3-F587-4D63-927B-1844BA702754}">
      <dgm:prSet/>
      <dgm:spPr/>
      <dgm:t>
        <a:bodyPr/>
        <a:lstStyle/>
        <a:p>
          <a:endParaRPr lang="ru-RU"/>
        </a:p>
      </dgm:t>
    </dgm:pt>
    <dgm:pt modelId="{CA9E6DCF-0959-4F55-A57E-1489D918C86D}" type="sibTrans" cxnId="{C94FE6D3-F587-4D63-927B-1844BA702754}">
      <dgm:prSet/>
      <dgm:spPr/>
      <dgm:t>
        <a:bodyPr/>
        <a:lstStyle/>
        <a:p>
          <a:endParaRPr lang="ru-RU"/>
        </a:p>
      </dgm:t>
    </dgm:pt>
    <dgm:pt modelId="{40CACFDE-FC4D-4C03-A05B-CC43CA34AC71}">
      <dgm:prSet phldrT="[Текст]"/>
      <dgm:spPr/>
      <dgm:t>
        <a:bodyPr/>
        <a:lstStyle/>
        <a:p>
          <a:r>
            <a:rPr lang="ru-RU" smtClean="0">
              <a:solidFill>
                <a:schemeClr val="tx1"/>
              </a:solidFill>
            </a:rPr>
            <a:t>Дефицит 1 276,6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828B44BA-48A5-488E-8A9E-6FE19B00DBEF}" type="parTrans" cxnId="{E0254C07-653C-4C2A-AC66-C13D9274E7A3}">
      <dgm:prSet/>
      <dgm:spPr/>
      <dgm:t>
        <a:bodyPr/>
        <a:lstStyle/>
        <a:p>
          <a:endParaRPr lang="ru-RU"/>
        </a:p>
      </dgm:t>
    </dgm:pt>
    <dgm:pt modelId="{E7DF7585-8D5E-4DFF-B950-671E6D5DBD32}" type="sibTrans" cxnId="{E0254C07-653C-4C2A-AC66-C13D9274E7A3}">
      <dgm:prSet/>
      <dgm:spPr/>
      <dgm:t>
        <a:bodyPr/>
        <a:lstStyle/>
        <a:p>
          <a:endParaRPr lang="ru-RU"/>
        </a:p>
      </dgm:t>
    </dgm:pt>
    <dgm:pt modelId="{57C4E470-30D4-47A8-BB9C-C0EB68425E85}" type="pres">
      <dgm:prSet presAssocID="{342EAE00-0F4F-4A50-81F2-466B426E7036}" presName="linearFlow" presStyleCnt="0">
        <dgm:presLayoutVars>
          <dgm:dir/>
          <dgm:resizeHandles val="exact"/>
        </dgm:presLayoutVars>
      </dgm:prSet>
      <dgm:spPr/>
    </dgm:pt>
    <dgm:pt modelId="{4395BE94-C452-43C6-9C78-5C6D9A419A03}" type="pres">
      <dgm:prSet presAssocID="{929B2743-5A71-4B9A-83D3-B6B7E5B847B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5DBB4D-CB63-4774-B71D-39D46ABD7C5B}" type="pres">
      <dgm:prSet presAssocID="{73B5B9B0-6AB3-487A-9BC9-DEBCEEC676A0}" presName="spacerL" presStyleCnt="0"/>
      <dgm:spPr/>
    </dgm:pt>
    <dgm:pt modelId="{B7365DB2-C1AE-4AD3-94C9-3594D848E4CC}" type="pres">
      <dgm:prSet presAssocID="{73B5B9B0-6AB3-487A-9BC9-DEBCEEC676A0}" presName="sibTrans" presStyleLbl="sibTrans2D1" presStyleIdx="0" presStyleCnt="2"/>
      <dgm:spPr>
        <a:prstGeom prst="mathMinus">
          <a:avLst/>
        </a:prstGeom>
      </dgm:spPr>
      <dgm:t>
        <a:bodyPr/>
        <a:lstStyle/>
        <a:p>
          <a:endParaRPr lang="ru-RU"/>
        </a:p>
      </dgm:t>
    </dgm:pt>
    <dgm:pt modelId="{6AFB41B1-F0B3-433D-A12C-1777AC7E8CE3}" type="pres">
      <dgm:prSet presAssocID="{73B5B9B0-6AB3-487A-9BC9-DEBCEEC676A0}" presName="spacerR" presStyleCnt="0"/>
      <dgm:spPr/>
    </dgm:pt>
    <dgm:pt modelId="{339057F6-ED56-40D4-A082-879F3B549CE2}" type="pres">
      <dgm:prSet presAssocID="{1E24C0E4-631D-435F-A471-FD351D2F089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9A2538-697A-4A94-AB94-4805EEC65968}" type="pres">
      <dgm:prSet presAssocID="{CA9E6DCF-0959-4F55-A57E-1489D918C86D}" presName="spacerL" presStyleCnt="0"/>
      <dgm:spPr/>
    </dgm:pt>
    <dgm:pt modelId="{4D90D790-C81F-4C02-AD37-2CD58A530C3D}" type="pres">
      <dgm:prSet presAssocID="{CA9E6DCF-0959-4F55-A57E-1489D918C86D}" presName="sibTrans" presStyleLbl="sibTrans2D1" presStyleIdx="1" presStyleCnt="2"/>
      <dgm:spPr/>
      <dgm:t>
        <a:bodyPr/>
        <a:lstStyle/>
        <a:p>
          <a:endParaRPr lang="ru-RU"/>
        </a:p>
      </dgm:t>
    </dgm:pt>
    <dgm:pt modelId="{4F999D03-5DEE-4913-8384-80F7EFF293FC}" type="pres">
      <dgm:prSet presAssocID="{CA9E6DCF-0959-4F55-A57E-1489D918C86D}" presName="spacerR" presStyleCnt="0"/>
      <dgm:spPr/>
    </dgm:pt>
    <dgm:pt modelId="{E757A018-6D28-47C9-ABCE-F07509DEFEB7}" type="pres">
      <dgm:prSet presAssocID="{40CACFDE-FC4D-4C03-A05B-CC43CA34AC7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4FE6D3-F587-4D63-927B-1844BA702754}" srcId="{342EAE00-0F4F-4A50-81F2-466B426E7036}" destId="{1E24C0E4-631D-435F-A471-FD351D2F0898}" srcOrd="1" destOrd="0" parTransId="{EE25702A-F89E-451D-B6D3-BD72CE4A3AC7}" sibTransId="{CA9E6DCF-0959-4F55-A57E-1489D918C86D}"/>
    <dgm:cxn modelId="{C795FD8F-9A55-456F-9A0F-1D1819D47EAC}" type="presOf" srcId="{73B5B9B0-6AB3-487A-9BC9-DEBCEEC676A0}" destId="{B7365DB2-C1AE-4AD3-94C9-3594D848E4CC}" srcOrd="0" destOrd="0" presId="urn:microsoft.com/office/officeart/2005/8/layout/equation1"/>
    <dgm:cxn modelId="{68367B71-D7FE-4905-9FEE-2E24838BC1A7}" type="presOf" srcId="{1E24C0E4-631D-435F-A471-FD351D2F0898}" destId="{339057F6-ED56-40D4-A082-879F3B549CE2}" srcOrd="0" destOrd="0" presId="urn:microsoft.com/office/officeart/2005/8/layout/equation1"/>
    <dgm:cxn modelId="{9AE68DE9-ED4C-4B1E-95EB-4935CB194420}" type="presOf" srcId="{CA9E6DCF-0959-4F55-A57E-1489D918C86D}" destId="{4D90D790-C81F-4C02-AD37-2CD58A530C3D}" srcOrd="0" destOrd="0" presId="urn:microsoft.com/office/officeart/2005/8/layout/equation1"/>
    <dgm:cxn modelId="{FCDF57CE-230B-47C2-A629-A31FFDF9C3D5}" type="presOf" srcId="{40CACFDE-FC4D-4C03-A05B-CC43CA34AC71}" destId="{E757A018-6D28-47C9-ABCE-F07509DEFEB7}" srcOrd="0" destOrd="0" presId="urn:microsoft.com/office/officeart/2005/8/layout/equation1"/>
    <dgm:cxn modelId="{E0254C07-653C-4C2A-AC66-C13D9274E7A3}" srcId="{342EAE00-0F4F-4A50-81F2-466B426E7036}" destId="{40CACFDE-FC4D-4C03-A05B-CC43CA34AC71}" srcOrd="2" destOrd="0" parTransId="{828B44BA-48A5-488E-8A9E-6FE19B00DBEF}" sibTransId="{E7DF7585-8D5E-4DFF-B950-671E6D5DBD32}"/>
    <dgm:cxn modelId="{6F5CAE55-E3FC-49B2-AC9C-3B01B391A250}" type="presOf" srcId="{342EAE00-0F4F-4A50-81F2-466B426E7036}" destId="{57C4E470-30D4-47A8-BB9C-C0EB68425E85}" srcOrd="0" destOrd="0" presId="urn:microsoft.com/office/officeart/2005/8/layout/equation1"/>
    <dgm:cxn modelId="{4347C890-BDB2-4E6D-972C-1757D7750155}" type="presOf" srcId="{929B2743-5A71-4B9A-83D3-B6B7E5B847BF}" destId="{4395BE94-C452-43C6-9C78-5C6D9A419A03}" srcOrd="0" destOrd="0" presId="urn:microsoft.com/office/officeart/2005/8/layout/equation1"/>
    <dgm:cxn modelId="{1468404F-4A0D-4A78-A276-FF0CB82F4C22}" srcId="{342EAE00-0F4F-4A50-81F2-466B426E7036}" destId="{929B2743-5A71-4B9A-83D3-B6B7E5B847BF}" srcOrd="0" destOrd="0" parTransId="{EF36BED8-8F19-47E8-9426-E8D647610592}" sibTransId="{73B5B9B0-6AB3-487A-9BC9-DEBCEEC676A0}"/>
    <dgm:cxn modelId="{2AF8B95B-65C0-4470-8312-CE57721D3204}" type="presParOf" srcId="{57C4E470-30D4-47A8-BB9C-C0EB68425E85}" destId="{4395BE94-C452-43C6-9C78-5C6D9A419A03}" srcOrd="0" destOrd="0" presId="urn:microsoft.com/office/officeart/2005/8/layout/equation1"/>
    <dgm:cxn modelId="{C2C8575D-EA11-496A-B277-8ED6B0FF0DAD}" type="presParOf" srcId="{57C4E470-30D4-47A8-BB9C-C0EB68425E85}" destId="{5F5DBB4D-CB63-4774-B71D-39D46ABD7C5B}" srcOrd="1" destOrd="0" presId="urn:microsoft.com/office/officeart/2005/8/layout/equation1"/>
    <dgm:cxn modelId="{A47CEC15-18E4-4C24-9EE6-45505521ED8A}" type="presParOf" srcId="{57C4E470-30D4-47A8-BB9C-C0EB68425E85}" destId="{B7365DB2-C1AE-4AD3-94C9-3594D848E4CC}" srcOrd="2" destOrd="0" presId="urn:microsoft.com/office/officeart/2005/8/layout/equation1"/>
    <dgm:cxn modelId="{0CA5BD81-7787-4386-B868-A397AB23AA62}" type="presParOf" srcId="{57C4E470-30D4-47A8-BB9C-C0EB68425E85}" destId="{6AFB41B1-F0B3-433D-A12C-1777AC7E8CE3}" srcOrd="3" destOrd="0" presId="urn:microsoft.com/office/officeart/2005/8/layout/equation1"/>
    <dgm:cxn modelId="{AD13E101-40D1-4EE3-95AF-173773779276}" type="presParOf" srcId="{57C4E470-30D4-47A8-BB9C-C0EB68425E85}" destId="{339057F6-ED56-40D4-A082-879F3B549CE2}" srcOrd="4" destOrd="0" presId="urn:microsoft.com/office/officeart/2005/8/layout/equation1"/>
    <dgm:cxn modelId="{2D6E5729-E1AD-4F67-B9F3-D710817A4E66}" type="presParOf" srcId="{57C4E470-30D4-47A8-BB9C-C0EB68425E85}" destId="{EE9A2538-697A-4A94-AB94-4805EEC65968}" srcOrd="5" destOrd="0" presId="urn:microsoft.com/office/officeart/2005/8/layout/equation1"/>
    <dgm:cxn modelId="{663D96A3-9595-4B1E-BC86-2961D52E296B}" type="presParOf" srcId="{57C4E470-30D4-47A8-BB9C-C0EB68425E85}" destId="{4D90D790-C81F-4C02-AD37-2CD58A530C3D}" srcOrd="6" destOrd="0" presId="urn:microsoft.com/office/officeart/2005/8/layout/equation1"/>
    <dgm:cxn modelId="{09258988-007B-433A-8F21-ED833A8B3053}" type="presParOf" srcId="{57C4E470-30D4-47A8-BB9C-C0EB68425E85}" destId="{4F999D03-5DEE-4913-8384-80F7EFF293FC}" srcOrd="7" destOrd="0" presId="urn:microsoft.com/office/officeart/2005/8/layout/equation1"/>
    <dgm:cxn modelId="{399A92B6-7917-495F-A305-C7E62B0AD12C}" type="presParOf" srcId="{57C4E470-30D4-47A8-BB9C-C0EB68425E85}" destId="{E757A018-6D28-47C9-ABCE-F07509DEFEB7}" srcOrd="8" destOrd="0" presId="urn:microsoft.com/office/officeart/2005/8/layout/equation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95BE94-C452-43C6-9C78-5C6D9A419A03}">
      <dsp:nvSpPr>
        <dsp:cNvPr id="0" name=""/>
        <dsp:cNvSpPr/>
      </dsp:nvSpPr>
      <dsp:spPr>
        <a:xfrm>
          <a:off x="73986" y="443"/>
          <a:ext cx="1726891" cy="1726891"/>
        </a:xfrm>
        <a:prstGeom prst="ellipse">
          <a:avLst/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/>
            <a:t>Доходы </a:t>
          </a:r>
          <a:r>
            <a:rPr lang="ru-RU" sz="2100" kern="1200" smtClean="0"/>
            <a:t>268 063 тыс.руб</a:t>
          </a:r>
          <a:r>
            <a:rPr lang="ru-RU" sz="2100" kern="1200" dirty="0" smtClean="0"/>
            <a:t>.</a:t>
          </a:r>
          <a:endParaRPr lang="ru-RU" sz="2100" kern="1200" dirty="0"/>
        </a:p>
      </dsp:txBody>
      <dsp:txXfrm>
        <a:off x="73986" y="443"/>
        <a:ext cx="1726891" cy="1726891"/>
      </dsp:txXfrm>
    </dsp:sp>
    <dsp:sp modelId="{B7365DB2-C1AE-4AD3-94C9-3594D848E4CC}">
      <dsp:nvSpPr>
        <dsp:cNvPr id="0" name=""/>
        <dsp:cNvSpPr/>
      </dsp:nvSpPr>
      <dsp:spPr>
        <a:xfrm>
          <a:off x="1955174" y="363297"/>
          <a:ext cx="1001596" cy="1001596"/>
        </a:xfrm>
        <a:prstGeom prst="mathMinus">
          <a:avLst/>
        </a:prstGeom>
        <a:solidFill>
          <a:schemeClr val="accent3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>
        <a:off x="1955174" y="363297"/>
        <a:ext cx="1001596" cy="1001596"/>
      </dsp:txXfrm>
    </dsp:sp>
    <dsp:sp modelId="{339057F6-ED56-40D4-A082-879F3B549CE2}">
      <dsp:nvSpPr>
        <dsp:cNvPr id="0" name=""/>
        <dsp:cNvSpPr/>
      </dsp:nvSpPr>
      <dsp:spPr>
        <a:xfrm>
          <a:off x="3096994" y="650"/>
          <a:ext cx="1726891" cy="1726891"/>
        </a:xfrm>
        <a:prstGeom prst="ellipse">
          <a:avLst/>
        </a:prstGeom>
        <a:solidFill>
          <a:schemeClr val="accent3">
            <a:shade val="50000"/>
            <a:hueOff val="178370"/>
            <a:satOff val="-2846"/>
            <a:lumOff val="274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solidFill>
                <a:schemeClr val="tx1"/>
              </a:solidFill>
            </a:rPr>
            <a:t>Расходы </a:t>
          </a:r>
          <a:r>
            <a:rPr lang="ru-RU" sz="2100" kern="1200" smtClean="0">
              <a:solidFill>
                <a:schemeClr val="tx1"/>
              </a:solidFill>
            </a:rPr>
            <a:t>252 041 тыс.руб</a:t>
          </a:r>
          <a:r>
            <a:rPr lang="ru-RU" sz="2100" kern="1200" dirty="0" smtClean="0">
              <a:solidFill>
                <a:schemeClr val="tx1"/>
              </a:solidFill>
            </a:rPr>
            <a:t>.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3096994" y="650"/>
        <a:ext cx="1726891" cy="1726891"/>
      </dsp:txXfrm>
    </dsp:sp>
    <dsp:sp modelId="{4D90D790-C81F-4C02-AD37-2CD58A530C3D}">
      <dsp:nvSpPr>
        <dsp:cNvPr id="0" name=""/>
        <dsp:cNvSpPr/>
      </dsp:nvSpPr>
      <dsp:spPr>
        <a:xfrm>
          <a:off x="4964109" y="363297"/>
          <a:ext cx="1001596" cy="1001596"/>
        </a:xfrm>
        <a:prstGeom prst="mathEqual">
          <a:avLst/>
        </a:prstGeom>
        <a:solidFill>
          <a:schemeClr val="accent3">
            <a:shade val="90000"/>
            <a:hueOff val="280340"/>
            <a:satOff val="-6007"/>
            <a:lumOff val="3081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4964109" y="363297"/>
        <a:ext cx="1001596" cy="1001596"/>
      </dsp:txXfrm>
    </dsp:sp>
    <dsp:sp modelId="{E757A018-6D28-47C9-ABCE-F07509DEFEB7}">
      <dsp:nvSpPr>
        <dsp:cNvPr id="0" name=""/>
        <dsp:cNvSpPr/>
      </dsp:nvSpPr>
      <dsp:spPr>
        <a:xfrm>
          <a:off x="6105929" y="650"/>
          <a:ext cx="1726891" cy="1726891"/>
        </a:xfrm>
        <a:prstGeom prst="ellipse">
          <a:avLst/>
        </a:prstGeom>
        <a:solidFill>
          <a:schemeClr val="accent3">
            <a:shade val="50000"/>
            <a:hueOff val="178370"/>
            <a:satOff val="-2846"/>
            <a:lumOff val="274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solidFill>
                <a:schemeClr val="tx1"/>
              </a:solidFill>
            </a:rPr>
            <a:t>Профицит </a:t>
          </a:r>
          <a:r>
            <a:rPr lang="ru-RU" sz="2100" kern="1200" smtClean="0">
              <a:solidFill>
                <a:schemeClr val="tx1"/>
              </a:solidFill>
            </a:rPr>
            <a:t>16 022 тыс.руб</a:t>
          </a:r>
          <a:r>
            <a:rPr lang="ru-RU" sz="2100" kern="1200" dirty="0" smtClean="0">
              <a:solidFill>
                <a:schemeClr val="tx1"/>
              </a:solidFill>
            </a:rPr>
            <a:t>.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6105929" y="650"/>
        <a:ext cx="1726891" cy="172689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95BE94-C452-43C6-9C78-5C6D9A419A03}">
      <dsp:nvSpPr>
        <dsp:cNvPr id="0" name=""/>
        <dsp:cNvSpPr/>
      </dsp:nvSpPr>
      <dsp:spPr>
        <a:xfrm>
          <a:off x="1319" y="61345"/>
          <a:ext cx="1749516" cy="1749516"/>
        </a:xfrm>
        <a:prstGeom prst="ellipse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smtClean="0"/>
            <a:t>Доходы 351 530,7 </a:t>
          </a:r>
          <a:r>
            <a:rPr lang="ru-RU" sz="2300" kern="1200" dirty="0" smtClean="0"/>
            <a:t>тыс.руб.</a:t>
          </a:r>
          <a:endParaRPr lang="ru-RU" sz="2300" kern="1200" dirty="0"/>
        </a:p>
      </dsp:txBody>
      <dsp:txXfrm>
        <a:off x="1319" y="61345"/>
        <a:ext cx="1749516" cy="1749516"/>
      </dsp:txXfrm>
    </dsp:sp>
    <dsp:sp modelId="{B7365DB2-C1AE-4AD3-94C9-3594D848E4CC}">
      <dsp:nvSpPr>
        <dsp:cNvPr id="0" name=""/>
        <dsp:cNvSpPr/>
      </dsp:nvSpPr>
      <dsp:spPr>
        <a:xfrm>
          <a:off x="1892897" y="428744"/>
          <a:ext cx="1014719" cy="1014719"/>
        </a:xfrm>
        <a:prstGeom prst="mathMinus">
          <a:avLst/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1892897" y="428744"/>
        <a:ext cx="1014719" cy="1014719"/>
      </dsp:txXfrm>
    </dsp:sp>
    <dsp:sp modelId="{339057F6-ED56-40D4-A082-879F3B549CE2}">
      <dsp:nvSpPr>
        <dsp:cNvPr id="0" name=""/>
        <dsp:cNvSpPr/>
      </dsp:nvSpPr>
      <dsp:spPr>
        <a:xfrm>
          <a:off x="3049677" y="61345"/>
          <a:ext cx="1749516" cy="1749516"/>
        </a:xfrm>
        <a:prstGeom prst="ellipse">
          <a:avLst/>
        </a:prstGeom>
        <a:solidFill>
          <a:schemeClr val="accent2">
            <a:shade val="80000"/>
            <a:hueOff val="-17936"/>
            <a:satOff val="-2012"/>
            <a:lumOff val="1284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smtClean="0">
              <a:solidFill>
                <a:schemeClr val="tx1"/>
              </a:solidFill>
            </a:rPr>
            <a:t>Расходы 352 807,3 </a:t>
          </a:r>
          <a:r>
            <a:rPr lang="ru-RU" sz="2300" kern="1200" dirty="0" smtClean="0">
              <a:solidFill>
                <a:schemeClr val="tx1"/>
              </a:solidFill>
            </a:rPr>
            <a:t>тыс.руб.</a:t>
          </a:r>
          <a:endParaRPr lang="ru-RU" sz="2300" kern="1200" dirty="0">
            <a:solidFill>
              <a:schemeClr val="tx1"/>
            </a:solidFill>
          </a:endParaRPr>
        </a:p>
      </dsp:txBody>
      <dsp:txXfrm>
        <a:off x="3049677" y="61345"/>
        <a:ext cx="1749516" cy="1749516"/>
      </dsp:txXfrm>
    </dsp:sp>
    <dsp:sp modelId="{4D90D790-C81F-4C02-AD37-2CD58A530C3D}">
      <dsp:nvSpPr>
        <dsp:cNvPr id="0" name=""/>
        <dsp:cNvSpPr/>
      </dsp:nvSpPr>
      <dsp:spPr>
        <a:xfrm>
          <a:off x="4941255" y="428744"/>
          <a:ext cx="1014719" cy="1014719"/>
        </a:xfrm>
        <a:prstGeom prst="mathEqual">
          <a:avLst/>
        </a:prstGeom>
        <a:solidFill>
          <a:schemeClr val="accent2">
            <a:shade val="90000"/>
            <a:hueOff val="-35851"/>
            <a:satOff val="-4207"/>
            <a:lumOff val="2301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4941255" y="428744"/>
        <a:ext cx="1014719" cy="1014719"/>
      </dsp:txXfrm>
    </dsp:sp>
    <dsp:sp modelId="{E757A018-6D28-47C9-ABCE-F07509DEFEB7}">
      <dsp:nvSpPr>
        <dsp:cNvPr id="0" name=""/>
        <dsp:cNvSpPr/>
      </dsp:nvSpPr>
      <dsp:spPr>
        <a:xfrm>
          <a:off x="6098035" y="61345"/>
          <a:ext cx="1749516" cy="1749516"/>
        </a:xfrm>
        <a:prstGeom prst="ellipse">
          <a:avLst/>
        </a:prstGeom>
        <a:solidFill>
          <a:schemeClr val="accent2">
            <a:shade val="80000"/>
            <a:hueOff val="-35872"/>
            <a:satOff val="-4024"/>
            <a:lumOff val="2568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smtClean="0">
              <a:solidFill>
                <a:schemeClr val="tx1"/>
              </a:solidFill>
            </a:rPr>
            <a:t>Дефицит 1 276,6 </a:t>
          </a:r>
          <a:r>
            <a:rPr lang="ru-RU" sz="2300" kern="1200" dirty="0" smtClean="0">
              <a:solidFill>
                <a:schemeClr val="tx1"/>
              </a:solidFill>
            </a:rPr>
            <a:t>тыс.руб.</a:t>
          </a:r>
          <a:endParaRPr lang="ru-RU" sz="2300" kern="1200" dirty="0">
            <a:solidFill>
              <a:schemeClr val="tx1"/>
            </a:solidFill>
          </a:endParaRPr>
        </a:p>
      </dsp:txBody>
      <dsp:txXfrm>
        <a:off x="6098035" y="61345"/>
        <a:ext cx="1749516" cy="17495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wi1072965_09.pn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20000" contrast="-26000"/>
          </a:blip>
          <a:stretch>
            <a:fillRect/>
          </a:stretch>
        </p:blipFill>
        <p:spPr>
          <a:xfrm>
            <a:off x="-2594" y="83128"/>
            <a:ext cx="913273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80920" cy="5400600"/>
          </a:xfrm>
          <a:effectLst>
            <a:outerShdw blurRad="50800" dist="50800" dir="5400000" algn="ctr" rotWithShape="0">
              <a:schemeClr val="bg1"/>
            </a:outerShdw>
          </a:effectLst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Исполнение бюджета Малышевского городского округа</a:t>
            </a:r>
            <a:b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за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9 месяцев 2018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года</a:t>
            </a:r>
            <a:endParaRPr lang="ru-RU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Поступление доходов</a:t>
            </a:r>
            <a:br>
              <a:rPr lang="ru-RU" sz="2400" b="1" dirty="0" smtClean="0">
                <a:latin typeface="Bookman Old Style" pitchFamily="18" charset="0"/>
              </a:rPr>
            </a:br>
            <a:r>
              <a:rPr lang="ru-RU" sz="2400" b="1" dirty="0" smtClean="0">
                <a:latin typeface="Bookman Old Style" pitchFamily="18" charset="0"/>
              </a:rPr>
              <a:t>в бюджет Малышевского ГО, тыс. руб.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748734414"/>
              </p:ext>
            </p:extLst>
          </p:nvPr>
        </p:nvGraphicFramePr>
        <p:xfrm>
          <a:off x="467544" y="1196752"/>
          <a:ext cx="822960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Структура исполнения доходной части бюджета Малышевского ГО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672359566"/>
              </p:ext>
            </p:extLst>
          </p:nvPr>
        </p:nvGraphicFramePr>
        <p:xfrm>
          <a:off x="395536" y="260648"/>
          <a:ext cx="8373616" cy="6192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5515284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100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Исполнение расходной части</a:t>
            </a:r>
            <a:br>
              <a:rPr lang="ru-RU" sz="2400" b="1" dirty="0" smtClean="0">
                <a:latin typeface="Bookman Old Style" pitchFamily="18" charset="0"/>
              </a:rPr>
            </a:br>
            <a:r>
              <a:rPr lang="ru-RU" sz="2400" b="1" dirty="0" smtClean="0">
                <a:latin typeface="Bookman Old Style" pitchFamily="18" charset="0"/>
              </a:rPr>
              <a:t>бюджета Малышевского ГО, тыс. руб.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088911231"/>
              </p:ext>
            </p:extLst>
          </p:nvPr>
        </p:nvGraphicFramePr>
        <p:xfrm>
          <a:off x="457200" y="1196752"/>
          <a:ext cx="822960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683983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Структура исполнения расходной части бюджета Малышевского ГО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220164654"/>
              </p:ext>
            </p:extLst>
          </p:nvPr>
        </p:nvGraphicFramePr>
        <p:xfrm>
          <a:off x="467544" y="620688"/>
          <a:ext cx="8229600" cy="56777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0969583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859216" cy="1143000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Результат исполнения бюджета Малышевского городского округа</a:t>
            </a:r>
            <a:endParaRPr lang="ru-RU" sz="32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43608" y="1484784"/>
            <a:ext cx="7200800" cy="63976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Утверждено Решением Думы МГО </a:t>
            </a:r>
            <a:r>
              <a:rPr lang="ru-RU" smtClean="0"/>
              <a:t>на 2018 </a:t>
            </a:r>
            <a:r>
              <a:rPr lang="ru-RU" dirty="0" smtClean="0"/>
              <a:t>год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1115616" y="4149080"/>
            <a:ext cx="7272808" cy="63976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Исполнено на </a:t>
            </a:r>
            <a:r>
              <a:rPr lang="ru-RU" smtClean="0"/>
              <a:t>01 </a:t>
            </a:r>
            <a:r>
              <a:rPr lang="ru-RU" smtClean="0"/>
              <a:t>октября 2018 </a:t>
            </a:r>
            <a:r>
              <a:rPr lang="ru-RU" dirty="0" smtClean="0"/>
              <a:t>года</a:t>
            </a:r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="" xmlns:p14="http://schemas.microsoft.com/office/powerpoint/2010/main" val="2735717905"/>
              </p:ext>
            </p:extLst>
          </p:nvPr>
        </p:nvGraphicFramePr>
        <p:xfrm>
          <a:off x="611560" y="4869160"/>
          <a:ext cx="7920880" cy="1728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7" name="Объект 7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54486496"/>
              </p:ext>
            </p:extLst>
          </p:nvPr>
        </p:nvGraphicFramePr>
        <p:xfrm>
          <a:off x="611560" y="2132856"/>
          <a:ext cx="7848872" cy="1872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="" xmlns:p14="http://schemas.microsoft.com/office/powerpoint/2010/main" val="38097693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Тема2</Template>
  <TotalTime>519</TotalTime>
  <Words>236</Words>
  <Application>Microsoft Office PowerPoint</Application>
  <PresentationFormat>Экран (4:3)</PresentationFormat>
  <Paragraphs>78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Исполнение бюджета Малышевского городского округа за 9 месяцев 2018 года</vt:lpstr>
      <vt:lpstr>Поступление доходов в бюджет Малышевского ГО, тыс. руб.</vt:lpstr>
      <vt:lpstr>Структура исполнения доходной части бюджета Малышевского ГО</vt:lpstr>
      <vt:lpstr>Исполнение расходной части бюджета Малышевского ГО, тыс. руб.</vt:lpstr>
      <vt:lpstr>Структура исполнения расходной части бюджета Малышевского ГО</vt:lpstr>
      <vt:lpstr>Результат исполнения бюджета Малышевского городского округа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Исполнение бюджета Малышевского городского округа за 1 квартал 2016 года</dc:title>
  <dc:creator>Татьяна Бабайлова</dc:creator>
  <cp:lastModifiedBy>user8</cp:lastModifiedBy>
  <cp:revision>83</cp:revision>
  <dcterms:created xsi:type="dcterms:W3CDTF">2017-04-11T06:51:15Z</dcterms:created>
  <dcterms:modified xsi:type="dcterms:W3CDTF">2018-10-11T09:35:32Z</dcterms:modified>
</cp:coreProperties>
</file>