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7" r:id="rId2"/>
    <p:sldId id="262" r:id="rId3"/>
    <p:sldId id="263" r:id="rId4"/>
    <p:sldId id="258" r:id="rId5"/>
    <p:sldId id="259" r:id="rId6"/>
    <p:sldId id="256" r:id="rId7"/>
    <p:sldId id="268" r:id="rId8"/>
    <p:sldId id="261" r:id="rId9"/>
    <p:sldId id="260" r:id="rId10"/>
    <p:sldId id="264" r:id="rId11"/>
    <p:sldId id="267" r:id="rId12"/>
    <p:sldId id="265" r:id="rId13"/>
    <p:sldId id="266" r:id="rId14"/>
    <p:sldId id="271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F2F2"/>
    <a:srgbClr val="CC66FF"/>
    <a:srgbClr val="9966FF"/>
    <a:srgbClr val="80D1F2"/>
    <a:srgbClr val="6772C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2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-%20&#1082;&#1086;&#1087;&#1080;&#1103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8"/>
  <c:chart>
    <c:plotArea>
      <c:layout>
        <c:manualLayout>
          <c:layoutTarget val="inner"/>
          <c:xMode val="edge"/>
          <c:yMode val="edge"/>
          <c:x val="0.10878121658941255"/>
          <c:y val="5.2658429424234411E-2"/>
          <c:w val="0.82988587066454855"/>
          <c:h val="0.76311550178635112"/>
        </c:manualLayout>
      </c:layout>
      <c:lineChart>
        <c:grouping val="standard"/>
        <c:ser>
          <c:idx val="0"/>
          <c:order val="0"/>
          <c:tx>
            <c:strRef>
              <c:f>'1'!$A$4</c:f>
              <c:strCache>
                <c:ptCount val="1"/>
                <c:pt idx="0">
                  <c:v>Малышевский ГО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sz="1200"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'1'!$B$3:$G$3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'1'!$B$4:$G$4</c:f>
              <c:numCache>
                <c:formatCode>#,##0</c:formatCode>
                <c:ptCount val="6"/>
                <c:pt idx="0">
                  <c:v>351531</c:v>
                </c:pt>
                <c:pt idx="1">
                  <c:v>351531</c:v>
                </c:pt>
                <c:pt idx="2">
                  <c:v>351531</c:v>
                </c:pt>
                <c:pt idx="3">
                  <c:v>351531</c:v>
                </c:pt>
                <c:pt idx="4">
                  <c:v>350304</c:v>
                </c:pt>
                <c:pt idx="5">
                  <c:v>354638</c:v>
                </c:pt>
              </c:numCache>
            </c:numRef>
          </c:val>
        </c:ser>
        <c:ser>
          <c:idx val="1"/>
          <c:order val="1"/>
          <c:tx>
            <c:strRef>
              <c:f>'1'!$A$5</c:f>
              <c:strCache>
                <c:ptCount val="1"/>
                <c:pt idx="0">
                  <c:v>Бисертский ГО</c:v>
                </c:pt>
              </c:strCache>
            </c:strRef>
          </c:tx>
          <c:marker>
            <c:symbol val="none"/>
          </c:marker>
          <c:cat>
            <c:numRef>
              <c:f>'1'!$B$3:$G$3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'1'!$B$5:$G$5</c:f>
              <c:numCache>
                <c:formatCode>#,##0</c:formatCode>
                <c:ptCount val="6"/>
                <c:pt idx="0">
                  <c:v>440947</c:v>
                </c:pt>
                <c:pt idx="1">
                  <c:v>440947</c:v>
                </c:pt>
                <c:pt idx="2">
                  <c:v>452899</c:v>
                </c:pt>
                <c:pt idx="3">
                  <c:v>452899</c:v>
                </c:pt>
                <c:pt idx="4">
                  <c:v>459613</c:v>
                </c:pt>
                <c:pt idx="5">
                  <c:v>459613</c:v>
                </c:pt>
              </c:numCache>
            </c:numRef>
          </c:val>
        </c:ser>
        <c:ser>
          <c:idx val="2"/>
          <c:order val="2"/>
          <c:tx>
            <c:strRef>
              <c:f>'1'!$A$6</c:f>
              <c:strCache>
                <c:ptCount val="1"/>
                <c:pt idx="0">
                  <c:v>Волчанский ГО</c:v>
                </c:pt>
              </c:strCache>
            </c:strRef>
          </c:tx>
          <c:marker>
            <c:symbol val="none"/>
          </c:marker>
          <c:cat>
            <c:numRef>
              <c:f>'1'!$B$3:$G$3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'1'!$B$6:$G$6</c:f>
              <c:numCache>
                <c:formatCode>#,##0</c:formatCode>
                <c:ptCount val="6"/>
                <c:pt idx="0">
                  <c:v>408651</c:v>
                </c:pt>
                <c:pt idx="1">
                  <c:v>408651</c:v>
                </c:pt>
                <c:pt idx="2">
                  <c:v>408651</c:v>
                </c:pt>
                <c:pt idx="3">
                  <c:v>493116</c:v>
                </c:pt>
                <c:pt idx="4">
                  <c:v>565029</c:v>
                </c:pt>
                <c:pt idx="5">
                  <c:v>565029</c:v>
                </c:pt>
              </c:numCache>
            </c:numRef>
          </c:val>
        </c:ser>
        <c:ser>
          <c:idx val="3"/>
          <c:order val="3"/>
          <c:tx>
            <c:strRef>
              <c:f>'1'!$A$7</c:f>
              <c:strCache>
                <c:ptCount val="1"/>
                <c:pt idx="0">
                  <c:v>Верхняя Тура ГО</c:v>
                </c:pt>
              </c:strCache>
            </c:strRef>
          </c:tx>
          <c:marker>
            <c:symbol val="none"/>
          </c:marker>
          <c:cat>
            <c:numRef>
              <c:f>'1'!$B$3:$G$3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'1'!$B$7:$G$7</c:f>
              <c:numCache>
                <c:formatCode>#,##0</c:formatCode>
                <c:ptCount val="6"/>
                <c:pt idx="0">
                  <c:v>373800</c:v>
                </c:pt>
                <c:pt idx="1">
                  <c:v>373800</c:v>
                </c:pt>
                <c:pt idx="2">
                  <c:v>390066</c:v>
                </c:pt>
                <c:pt idx="3">
                  <c:v>390066</c:v>
                </c:pt>
                <c:pt idx="4">
                  <c:v>396276</c:v>
                </c:pt>
                <c:pt idx="5">
                  <c:v>409559</c:v>
                </c:pt>
              </c:numCache>
            </c:numRef>
          </c:val>
        </c:ser>
        <c:dropLines/>
        <c:marker val="1"/>
        <c:axId val="61941248"/>
        <c:axId val="61942784"/>
      </c:lineChart>
      <c:dateAx>
        <c:axId val="61941248"/>
        <c:scaling>
          <c:orientation val="minMax"/>
        </c:scaling>
        <c:axPos val="b"/>
        <c:numFmt formatCode="dd/mm/yyyy" sourceLinked="1"/>
        <c:majorTickMark val="none"/>
        <c:tickLblPos val="nextTo"/>
        <c:txPr>
          <a:bodyPr/>
          <a:lstStyle/>
          <a:p>
            <a:pPr>
              <a:defRPr sz="1200" b="1">
                <a:latin typeface="Bookman Old Style" pitchFamily="18" charset="0"/>
              </a:defRPr>
            </a:pPr>
            <a:endParaRPr lang="ru-RU"/>
          </a:p>
        </c:txPr>
        <c:crossAx val="61942784"/>
        <c:crossesAt val="0"/>
        <c:auto val="1"/>
        <c:lblOffset val="100"/>
      </c:dateAx>
      <c:valAx>
        <c:axId val="61942784"/>
        <c:scaling>
          <c:orientation val="minMax"/>
          <c:min val="250000"/>
        </c:scaling>
        <c:axPos val="l"/>
        <c:majorGridlines/>
        <c:numFmt formatCode="#,##0" sourceLinked="1"/>
        <c:tickLblPos val="nextTo"/>
        <c:txPr>
          <a:bodyPr/>
          <a:lstStyle/>
          <a:p>
            <a:pPr>
              <a:defRPr sz="1400" b="1">
                <a:latin typeface="Bookman Old Style" pitchFamily="18" charset="0"/>
              </a:defRPr>
            </a:pPr>
            <a:endParaRPr lang="ru-RU"/>
          </a:p>
        </c:txPr>
        <c:crossAx val="61941248"/>
        <c:crosses val="autoZero"/>
        <c:crossBetween val="between"/>
        <c:dispUnits>
          <c:builtInUnit val="thousands"/>
        </c:dispUnits>
      </c:valAx>
      <c:spPr>
        <a:ln>
          <a:solidFill>
            <a:schemeClr val="accent1"/>
          </a:solidFill>
        </a:ln>
      </c:spPr>
    </c:plotArea>
    <c:legend>
      <c:legendPos val="r"/>
      <c:layout>
        <c:manualLayout>
          <c:xMode val="edge"/>
          <c:yMode val="edge"/>
          <c:x val="3.6141897239411427E-2"/>
          <c:y val="0.89397248989878331"/>
          <c:w val="0.95450525134376663"/>
          <c:h val="0.10147099883638661"/>
        </c:manualLayout>
      </c:layout>
      <c:txPr>
        <a:bodyPr/>
        <a:lstStyle/>
        <a:p>
          <a:pPr>
            <a:defRPr sz="1400" b="1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plotArea>
      <c:layout>
        <c:manualLayout>
          <c:layoutTarget val="inner"/>
          <c:xMode val="edge"/>
          <c:yMode val="edge"/>
          <c:x val="4.9548019159352946E-2"/>
          <c:y val="2.6473008806207531E-2"/>
          <c:w val="0.93279067974854823"/>
          <c:h val="0.79977798763100394"/>
        </c:manualLayout>
      </c:layout>
      <c:lineChart>
        <c:grouping val="standard"/>
        <c:ser>
          <c:idx val="0"/>
          <c:order val="0"/>
          <c:tx>
            <c:strRef>
              <c:f>'1'!$A$10</c:f>
              <c:strCache>
                <c:ptCount val="1"/>
                <c:pt idx="0">
                  <c:v>Малышевский ГО</c:v>
                </c:pt>
              </c:strCache>
            </c:strRef>
          </c:tx>
          <c:marker>
            <c:symbol val="none"/>
          </c:marker>
          <c:dLbls>
            <c:dLbl>
              <c:idx val="0"/>
              <c:spPr/>
              <c:txPr>
                <a:bodyPr/>
                <a:lstStyle/>
                <a:p>
                  <a:pPr>
                    <a:defRPr sz="1200" b="1">
                      <a:latin typeface="Bookman Old Style" pitchFamily="18" charset="0"/>
                    </a:defRPr>
                  </a:pPr>
                  <a:endParaRPr lang="ru-RU"/>
                </a:p>
              </c:txPr>
            </c:dLbl>
            <c:dLbl>
              <c:idx val="1"/>
              <c:spPr/>
              <c:txPr>
                <a:bodyPr/>
                <a:lstStyle/>
                <a:p>
                  <a:pPr>
                    <a:defRPr sz="1200" b="1">
                      <a:latin typeface="Bookman Old Style" pitchFamily="18" charset="0"/>
                    </a:defRPr>
                  </a:pPr>
                  <a:endParaRPr lang="ru-RU"/>
                </a:p>
              </c:txPr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/>
                      <a:t>88</a:t>
                    </a:r>
                  </a:p>
                </c:rich>
              </c:tx>
              <c:showVal val="1"/>
            </c:dLbl>
            <c:dLbl>
              <c:idx val="3"/>
              <c:spPr/>
              <c:txPr>
                <a:bodyPr/>
                <a:lstStyle/>
                <a:p>
                  <a:pPr>
                    <a:defRPr sz="1200" b="1">
                      <a:latin typeface="Bookman Old Style" pitchFamily="18" charset="0"/>
                    </a:defRPr>
                  </a:pPr>
                  <a:endParaRPr lang="ru-RU"/>
                </a:p>
              </c:txPr>
            </c:dLbl>
            <c:dLbl>
              <c:idx val="4"/>
              <c:spPr/>
              <c:txPr>
                <a:bodyPr/>
                <a:lstStyle/>
                <a:p>
                  <a:pPr>
                    <a:defRPr sz="1200" b="1">
                      <a:latin typeface="Bookman Old Style" pitchFamily="18" charset="0"/>
                    </a:defRPr>
                  </a:pPr>
                  <a:endParaRPr lang="ru-RU"/>
                </a:p>
              </c:txPr>
            </c:dLbl>
            <c:dLbl>
              <c:idx val="5"/>
              <c:spPr/>
              <c:txPr>
                <a:bodyPr/>
                <a:lstStyle/>
                <a:p>
                  <a:pPr>
                    <a:defRPr sz="1200" b="1">
                      <a:latin typeface="Bookman Old Style" pitchFamily="18" charset="0"/>
                    </a:defRPr>
                  </a:pPr>
                  <a:endParaRPr lang="ru-RU"/>
                </a:p>
              </c:txPr>
            </c:dLbl>
            <c:txPr>
              <a:bodyPr/>
              <a:lstStyle/>
              <a:p>
                <a:pPr>
                  <a:defRPr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'1'!$B$9:$G$9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'1'!$B$10:$G$10</c:f>
              <c:numCache>
                <c:formatCode>#,##0</c:formatCode>
                <c:ptCount val="6"/>
                <c:pt idx="0">
                  <c:v>28093</c:v>
                </c:pt>
                <c:pt idx="1">
                  <c:v>58344</c:v>
                </c:pt>
                <c:pt idx="2">
                  <c:v>88284</c:v>
                </c:pt>
                <c:pt idx="3">
                  <c:v>126927</c:v>
                </c:pt>
                <c:pt idx="4">
                  <c:v>159359</c:v>
                </c:pt>
                <c:pt idx="5">
                  <c:v>186964</c:v>
                </c:pt>
              </c:numCache>
            </c:numRef>
          </c:val>
        </c:ser>
        <c:ser>
          <c:idx val="1"/>
          <c:order val="1"/>
          <c:tx>
            <c:strRef>
              <c:f>'1'!$A$11</c:f>
              <c:strCache>
                <c:ptCount val="1"/>
                <c:pt idx="0">
                  <c:v>Бисертский ГО</c:v>
                </c:pt>
              </c:strCache>
            </c:strRef>
          </c:tx>
          <c:marker>
            <c:symbol val="none"/>
          </c:marker>
          <c:cat>
            <c:numRef>
              <c:f>'1'!$B$9:$G$9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'1'!$B$11:$G$11</c:f>
              <c:numCache>
                <c:formatCode>#,##0</c:formatCode>
                <c:ptCount val="6"/>
                <c:pt idx="0">
                  <c:v>34518</c:v>
                </c:pt>
                <c:pt idx="1">
                  <c:v>68032</c:v>
                </c:pt>
                <c:pt idx="2">
                  <c:v>107296</c:v>
                </c:pt>
                <c:pt idx="3">
                  <c:v>179409</c:v>
                </c:pt>
                <c:pt idx="4">
                  <c:v>218527</c:v>
                </c:pt>
                <c:pt idx="5">
                  <c:v>263326</c:v>
                </c:pt>
              </c:numCache>
            </c:numRef>
          </c:val>
        </c:ser>
        <c:ser>
          <c:idx val="2"/>
          <c:order val="2"/>
          <c:tx>
            <c:strRef>
              <c:f>'1'!$A$12</c:f>
              <c:strCache>
                <c:ptCount val="1"/>
                <c:pt idx="0">
                  <c:v>Волчанский ГО</c:v>
                </c:pt>
              </c:strCache>
            </c:strRef>
          </c:tx>
          <c:marker>
            <c:symbol val="none"/>
          </c:marker>
          <c:cat>
            <c:numRef>
              <c:f>'1'!$B$9:$G$9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'1'!$B$12:$G$12</c:f>
              <c:numCache>
                <c:formatCode>#,##0</c:formatCode>
                <c:ptCount val="6"/>
                <c:pt idx="0">
                  <c:v>20109</c:v>
                </c:pt>
                <c:pt idx="1">
                  <c:v>52082</c:v>
                </c:pt>
                <c:pt idx="2">
                  <c:v>97600</c:v>
                </c:pt>
                <c:pt idx="3">
                  <c:v>136738</c:v>
                </c:pt>
                <c:pt idx="4">
                  <c:v>268360</c:v>
                </c:pt>
                <c:pt idx="5">
                  <c:v>318000</c:v>
                </c:pt>
              </c:numCache>
            </c:numRef>
          </c:val>
        </c:ser>
        <c:ser>
          <c:idx val="3"/>
          <c:order val="3"/>
          <c:tx>
            <c:strRef>
              <c:f>'1'!$A$13</c:f>
              <c:strCache>
                <c:ptCount val="1"/>
                <c:pt idx="0">
                  <c:v>Верхняя Тура ГО</c:v>
                </c:pt>
              </c:strCache>
            </c:strRef>
          </c:tx>
          <c:marker>
            <c:symbol val="none"/>
          </c:marker>
          <c:cat>
            <c:numRef>
              <c:f>'1'!$B$9:$G$9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'1'!$B$13:$G$13</c:f>
              <c:numCache>
                <c:formatCode>#,##0</c:formatCode>
                <c:ptCount val="6"/>
                <c:pt idx="0">
                  <c:v>17754</c:v>
                </c:pt>
                <c:pt idx="1">
                  <c:v>46691</c:v>
                </c:pt>
                <c:pt idx="2">
                  <c:v>82006</c:v>
                </c:pt>
                <c:pt idx="3">
                  <c:v>127837</c:v>
                </c:pt>
                <c:pt idx="4">
                  <c:v>164386</c:v>
                </c:pt>
                <c:pt idx="5">
                  <c:v>237744</c:v>
                </c:pt>
              </c:numCache>
            </c:numRef>
          </c:val>
        </c:ser>
        <c:dropLines/>
        <c:marker val="1"/>
        <c:axId val="27246592"/>
        <c:axId val="27261952"/>
      </c:lineChart>
      <c:dateAx>
        <c:axId val="27246592"/>
        <c:scaling>
          <c:orientation val="minMax"/>
        </c:scaling>
        <c:axPos val="b"/>
        <c:numFmt formatCode="dd/mm/yyyy" sourceLinked="1"/>
        <c:majorTickMark val="none"/>
        <c:tickLblPos val="nextTo"/>
        <c:txPr>
          <a:bodyPr/>
          <a:lstStyle/>
          <a:p>
            <a:pPr>
              <a:defRPr sz="1200" b="1" i="0" baseline="0">
                <a:latin typeface="Bookman Old Style" pitchFamily="18" charset="0"/>
              </a:defRPr>
            </a:pPr>
            <a:endParaRPr lang="ru-RU"/>
          </a:p>
        </c:txPr>
        <c:crossAx val="27261952"/>
        <c:crosses val="autoZero"/>
        <c:auto val="1"/>
        <c:lblOffset val="100"/>
      </c:dateAx>
      <c:valAx>
        <c:axId val="27261952"/>
        <c:scaling>
          <c:orientation val="minMax"/>
          <c:min val="-50000"/>
        </c:scaling>
        <c:axPos val="l"/>
        <c:majorGridlines/>
        <c:numFmt formatCode="#,##0" sourceLinked="1"/>
        <c:tickLblPos val="nextTo"/>
        <c:txPr>
          <a:bodyPr/>
          <a:lstStyle/>
          <a:p>
            <a:pPr>
              <a:defRPr sz="1400" b="1" i="0" baseline="0">
                <a:latin typeface="Bookman Old Style" pitchFamily="18" charset="0"/>
              </a:defRPr>
            </a:pPr>
            <a:endParaRPr lang="ru-RU"/>
          </a:p>
        </c:txPr>
        <c:crossAx val="27246592"/>
        <c:crosses val="autoZero"/>
        <c:crossBetween val="between"/>
        <c:dispUnits>
          <c:builtInUnit val="thousands"/>
        </c:dispUnits>
      </c:valAx>
    </c:plotArea>
    <c:legend>
      <c:legendPos val="r"/>
      <c:layout>
        <c:manualLayout>
          <c:xMode val="edge"/>
          <c:yMode val="edge"/>
          <c:x val="1.7436194405767429E-2"/>
          <c:y val="0.90160397629519262"/>
          <c:w val="0.97321095417741044"/>
          <c:h val="6.799451135127367E-2"/>
        </c:manualLayout>
      </c:layout>
      <c:txPr>
        <a:bodyPr/>
        <a:lstStyle/>
        <a:p>
          <a:pPr>
            <a:defRPr sz="1400" b="1" i="0" baseline="0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standard"/>
        <c:ser>
          <c:idx val="0"/>
          <c:order val="0"/>
          <c:tx>
            <c:strRef>
              <c:f>'1'!$P$6</c:f>
              <c:strCache>
                <c:ptCount val="1"/>
                <c:pt idx="0">
                  <c:v>Малышевский ГО</c:v>
                </c:pt>
              </c:strCache>
            </c:strRef>
          </c:tx>
          <c:marker>
            <c:spPr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ysClr val="windowText" lastClr="000000"/>
                </a:solidFill>
              </a:ln>
            </c:spPr>
          </c:marker>
          <c:dLbls>
            <c:txPr>
              <a:bodyPr/>
              <a:lstStyle/>
              <a:p>
                <a:pPr>
                  <a:defRPr sz="1200"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'1'!$O$7:$O$12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'1'!$P$7:$P$12</c:f>
              <c:numCache>
                <c:formatCode>#,##0.0</c:formatCode>
                <c:ptCount val="6"/>
                <c:pt idx="0">
                  <c:v>2.9916138263766214</c:v>
                </c:pt>
                <c:pt idx="1">
                  <c:v>4.0971137680602858</c:v>
                </c:pt>
                <c:pt idx="2">
                  <c:v>5.1141435605963643</c:v>
                </c:pt>
                <c:pt idx="3">
                  <c:v>7.8069151796000931</c:v>
                </c:pt>
                <c:pt idx="4">
                  <c:v>8.8916301269754285</c:v>
                </c:pt>
                <c:pt idx="5">
                  <c:v>7.7196747105499099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'1'!$Q$6</c:f>
              <c:strCache>
                <c:ptCount val="1"/>
                <c:pt idx="0">
                  <c:v>Бисертский ГО</c:v>
                </c:pt>
              </c:strCache>
            </c:strRef>
          </c:tx>
          <c:spPr>
            <a:ln w="44450">
              <a:solidFill>
                <a:srgbClr val="FFFF00"/>
              </a:solidFill>
            </a:ln>
          </c:spPr>
          <c:marker>
            <c:symbol val="circle"/>
            <c:size val="7"/>
            <c:spPr>
              <a:solidFill>
                <a:srgbClr val="FFFF00"/>
              </a:solidFill>
              <a:ln>
                <a:solidFill>
                  <a:schemeClr val="tx1"/>
                </a:solidFill>
              </a:ln>
            </c:spPr>
          </c:marker>
          <c:cat>
            <c:strRef>
              <c:f>'1'!$O$7:$O$12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'1'!$Q$7:$Q$12</c:f>
              <c:numCache>
                <c:formatCode>#,##0.0</c:formatCode>
                <c:ptCount val="6"/>
                <c:pt idx="0">
                  <c:v>2.8</c:v>
                </c:pt>
                <c:pt idx="1">
                  <c:v>2.9000000000000004</c:v>
                </c:pt>
                <c:pt idx="2">
                  <c:v>3.6999999999999993</c:v>
                </c:pt>
                <c:pt idx="3">
                  <c:v>11.3</c:v>
                </c:pt>
                <c:pt idx="4">
                  <c:v>10.899999999999999</c:v>
                </c:pt>
                <c:pt idx="5">
                  <c:v>12.299999999999997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'1'!$R$6</c:f>
              <c:strCache>
                <c:ptCount val="1"/>
                <c:pt idx="0">
                  <c:v>Волчанский ГО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circle"/>
            <c:size val="7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marker>
          <c:cat>
            <c:strRef>
              <c:f>'1'!$O$7:$O$12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'1'!$R$7:$R$12</c:f>
              <c:numCache>
                <c:formatCode>#,##0.0</c:formatCode>
                <c:ptCount val="6"/>
                <c:pt idx="0">
                  <c:v>-9.9999999999999645E-2</c:v>
                </c:pt>
                <c:pt idx="1">
                  <c:v>0.19999999999999929</c:v>
                </c:pt>
                <c:pt idx="2">
                  <c:v>1</c:v>
                </c:pt>
                <c:pt idx="3">
                  <c:v>4.4999999999999964</c:v>
                </c:pt>
                <c:pt idx="4">
                  <c:v>4.8999999999999986</c:v>
                </c:pt>
                <c:pt idx="5">
                  <c:v>13</c:v>
                </c:pt>
              </c:numCache>
            </c:numRef>
          </c:val>
          <c:smooth val="1"/>
        </c:ser>
        <c:ser>
          <c:idx val="3"/>
          <c:order val="3"/>
          <c:tx>
            <c:strRef>
              <c:f>'1'!$S$6</c:f>
              <c:strCache>
                <c:ptCount val="1"/>
                <c:pt idx="0">
                  <c:v>Верхняя Тура ГО</c:v>
                </c:pt>
              </c:strCache>
            </c:strRef>
          </c:tx>
          <c:spPr>
            <a:ln>
              <a:solidFill>
                <a:srgbClr val="E509DB"/>
              </a:solidFill>
            </a:ln>
          </c:spPr>
          <c:marker>
            <c:symbol val="circle"/>
            <c:size val="7"/>
            <c:spPr>
              <a:solidFill>
                <a:srgbClr val="E509DB"/>
              </a:solidFill>
              <a:ln>
                <a:solidFill>
                  <a:sysClr val="windowText" lastClr="000000"/>
                </a:solidFill>
              </a:ln>
            </c:spPr>
          </c:marker>
          <c:cat>
            <c:strRef>
              <c:f>'1'!$O$7:$O$12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'1'!$S$7:$S$12</c:f>
              <c:numCache>
                <c:formatCode>#,##0.0</c:formatCode>
                <c:ptCount val="6"/>
                <c:pt idx="0">
                  <c:v>-0.29999999999999982</c:v>
                </c:pt>
                <c:pt idx="1">
                  <c:v>0</c:v>
                </c:pt>
                <c:pt idx="2">
                  <c:v>1</c:v>
                </c:pt>
                <c:pt idx="3">
                  <c:v>4.4999999999999964</c:v>
                </c:pt>
                <c:pt idx="4">
                  <c:v>4.8999999999999986</c:v>
                </c:pt>
                <c:pt idx="5">
                  <c:v>13</c:v>
                </c:pt>
              </c:numCache>
            </c:numRef>
          </c:val>
          <c:smooth val="1"/>
        </c:ser>
        <c:marker val="1"/>
        <c:axId val="26632192"/>
        <c:axId val="26634112"/>
      </c:lineChart>
      <c:catAx>
        <c:axId val="26632192"/>
        <c:scaling>
          <c:orientation val="minMax"/>
        </c:scaling>
        <c:axPos val="b"/>
        <c:tickLblPos val="nextTo"/>
        <c:spPr>
          <a:ln w="50800" cmpd="sng">
            <a:solidFill>
              <a:srgbClr val="33CC33"/>
            </a:solidFill>
          </a:ln>
        </c:spPr>
        <c:txPr>
          <a:bodyPr/>
          <a:lstStyle/>
          <a:p>
            <a:pPr>
              <a:defRPr sz="1400" b="1">
                <a:latin typeface="Bookman Old Style" pitchFamily="18" charset="0"/>
              </a:defRPr>
            </a:pPr>
            <a:endParaRPr lang="ru-RU"/>
          </a:p>
        </c:txPr>
        <c:crossAx val="26634112"/>
        <c:crosses val="autoZero"/>
        <c:auto val="1"/>
        <c:lblAlgn val="ctr"/>
        <c:lblOffset val="100"/>
      </c:catAx>
      <c:valAx>
        <c:axId val="2663411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400" b="1">
                <a:latin typeface="Bookman Old Style" pitchFamily="18" charset="0"/>
              </a:defRPr>
            </a:pPr>
            <a:endParaRPr lang="ru-RU"/>
          </a:p>
        </c:txPr>
        <c:crossAx val="2663219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1.6613462850674575E-2"/>
          <c:y val="0.8754847787050497"/>
          <c:w val="0.96586672940170337"/>
          <c:h val="7.8722916050605787E-2"/>
        </c:manualLayout>
      </c:layout>
      <c:txPr>
        <a:bodyPr/>
        <a:lstStyle/>
        <a:p>
          <a:pPr>
            <a:defRPr sz="1400" b="1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latin typeface="Bookman Old Style" pitchFamily="18" charset="0"/>
              </a:defRPr>
            </a:pPr>
            <a:r>
              <a:rPr lang="ru-RU" sz="2000" smtClean="0">
                <a:latin typeface="Bookman Old Style" pitchFamily="18" charset="0"/>
              </a:rPr>
              <a:t>Динамика исполнения доходной части бюджета, %</a:t>
            </a:r>
            <a:endParaRPr lang="ru-RU" sz="2000">
              <a:latin typeface="Bookman Old Style" pitchFamily="18" charset="0"/>
            </a:endParaRPr>
          </a:p>
        </c:rich>
      </c:tx>
      <c:layout>
        <c:manualLayout>
          <c:xMode val="edge"/>
          <c:yMode val="edge"/>
          <c:x val="0.16934350373289092"/>
          <c:y val="3.6914503039713935E-2"/>
        </c:manualLayout>
      </c:layout>
    </c:title>
    <c:view3D>
      <c:rotX val="0"/>
      <c:rotY val="0"/>
      <c:perspective val="30"/>
    </c:view3D>
    <c:plotArea>
      <c:layout>
        <c:manualLayout>
          <c:layoutTarget val="inner"/>
          <c:xMode val="edge"/>
          <c:yMode val="edge"/>
          <c:x val="2.8806771049357114E-2"/>
          <c:y val="0.16442472154256763"/>
          <c:w val="0.95308611571961843"/>
          <c:h val="0.60959312014427336"/>
        </c:manualLayout>
      </c:layout>
      <c:bar3DChart>
        <c:barDir val="col"/>
        <c:grouping val="stacked"/>
        <c:ser>
          <c:idx val="0"/>
          <c:order val="0"/>
          <c:tx>
            <c:strRef>
              <c:f>'1'!$A$16</c:f>
              <c:strCache>
                <c:ptCount val="1"/>
                <c:pt idx="0">
                  <c:v>Малышевский ГО</c:v>
                </c:pt>
              </c:strCache>
            </c:strRef>
          </c:tx>
          <c:cat>
            <c:numRef>
              <c:f>'1'!$B$15:$G$15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'1'!$B$16:$G$16</c:f>
              <c:numCache>
                <c:formatCode>#,##0.0</c:formatCode>
                <c:ptCount val="6"/>
                <c:pt idx="0">
                  <c:v>7.9916138263766214</c:v>
                </c:pt>
                <c:pt idx="1">
                  <c:v>16.597113768060286</c:v>
                </c:pt>
                <c:pt idx="2">
                  <c:v>25.114143560596364</c:v>
                </c:pt>
                <c:pt idx="3">
                  <c:v>36.106915179600094</c:v>
                </c:pt>
                <c:pt idx="4">
                  <c:v>45.49163012697543</c:v>
                </c:pt>
                <c:pt idx="5">
                  <c:v>52.71967471054991</c:v>
                </c:pt>
              </c:numCache>
            </c:numRef>
          </c:val>
        </c:ser>
        <c:ser>
          <c:idx val="1"/>
          <c:order val="1"/>
          <c:tx>
            <c:strRef>
              <c:f>'1'!$A$17</c:f>
              <c:strCache>
                <c:ptCount val="1"/>
                <c:pt idx="0">
                  <c:v>Бисертский ГО</c:v>
                </c:pt>
              </c:strCache>
            </c:strRef>
          </c:tx>
          <c:cat>
            <c:numRef>
              <c:f>'1'!$B$15:$G$15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'1'!$B$17:$G$17</c:f>
              <c:numCache>
                <c:formatCode>#,##0.0</c:formatCode>
                <c:ptCount val="6"/>
                <c:pt idx="0">
                  <c:v>7.8281516826285245</c:v>
                </c:pt>
                <c:pt idx="1">
                  <c:v>15.428611601847841</c:v>
                </c:pt>
                <c:pt idx="2">
                  <c:v>23.690933298594167</c:v>
                </c:pt>
                <c:pt idx="3">
                  <c:v>39.61346790343984</c:v>
                </c:pt>
                <c:pt idx="4">
                  <c:v>47.545870112464186</c:v>
                </c:pt>
                <c:pt idx="5">
                  <c:v>57.292983444767664</c:v>
                </c:pt>
              </c:numCache>
            </c:numRef>
          </c:val>
        </c:ser>
        <c:ser>
          <c:idx val="2"/>
          <c:order val="2"/>
          <c:tx>
            <c:strRef>
              <c:f>'1'!$A$18</c:f>
              <c:strCache>
                <c:ptCount val="1"/>
                <c:pt idx="0">
                  <c:v>Волчанский ГО</c:v>
                </c:pt>
              </c:strCache>
            </c:strRef>
          </c:tx>
          <c:cat>
            <c:numRef>
              <c:f>'1'!$B$15:$G$15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'1'!$B$18:$G$18</c:f>
              <c:numCache>
                <c:formatCode>#,##0.0</c:formatCode>
                <c:ptCount val="6"/>
                <c:pt idx="0">
                  <c:v>4.9208248603331448</c:v>
                </c:pt>
                <c:pt idx="1">
                  <c:v>12.744860528910978</c:v>
                </c:pt>
                <c:pt idx="2">
                  <c:v>23.883460458924606</c:v>
                </c:pt>
                <c:pt idx="3">
                  <c:v>27.729378077369223</c:v>
                </c:pt>
                <c:pt idx="4">
                  <c:v>47.494907341039131</c:v>
                </c:pt>
                <c:pt idx="5">
                  <c:v>56.280297117493085</c:v>
                </c:pt>
              </c:numCache>
            </c:numRef>
          </c:val>
        </c:ser>
        <c:ser>
          <c:idx val="3"/>
          <c:order val="3"/>
          <c:tx>
            <c:strRef>
              <c:f>'1'!$A$19</c:f>
              <c:strCache>
                <c:ptCount val="1"/>
                <c:pt idx="0">
                  <c:v>Верхняя Тура ГО</c:v>
                </c:pt>
              </c:strCache>
            </c:strRef>
          </c:tx>
          <c:cat>
            <c:numRef>
              <c:f>'1'!$B$15:$G$15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'1'!$B$19:$G$19</c:f>
              <c:numCache>
                <c:formatCode>#,##0.0</c:formatCode>
                <c:ptCount val="6"/>
                <c:pt idx="0">
                  <c:v>4.7495987158908504</c:v>
                </c:pt>
                <c:pt idx="1">
                  <c:v>12.490904226859282</c:v>
                </c:pt>
                <c:pt idx="2">
                  <c:v>21.023621643516737</c:v>
                </c:pt>
                <c:pt idx="3">
                  <c:v>32.773171719657704</c:v>
                </c:pt>
                <c:pt idx="4">
                  <c:v>41.482703973997921</c:v>
                </c:pt>
                <c:pt idx="5">
                  <c:v>58.048779296755782</c:v>
                </c:pt>
              </c:numCache>
            </c:numRef>
          </c:val>
        </c:ser>
        <c:shape val="cylinder"/>
        <c:axId val="42938752"/>
        <c:axId val="45984768"/>
        <c:axId val="0"/>
      </c:bar3DChart>
      <c:dateAx>
        <c:axId val="42938752"/>
        <c:scaling>
          <c:orientation val="minMax"/>
        </c:scaling>
        <c:delete val="1"/>
        <c:axPos val="b"/>
        <c:numFmt formatCode="dd/mm/yyyy" sourceLinked="1"/>
        <c:majorTickMark val="none"/>
        <c:tickLblPos val="none"/>
        <c:crossAx val="45984768"/>
        <c:crosses val="autoZero"/>
        <c:auto val="1"/>
        <c:lblOffset val="100"/>
      </c:dateAx>
      <c:valAx>
        <c:axId val="45984768"/>
        <c:scaling>
          <c:orientation val="minMax"/>
        </c:scaling>
        <c:delete val="1"/>
        <c:axPos val="l"/>
        <c:title>
          <c:layout/>
        </c:title>
        <c:numFmt formatCode="#,##0.0" sourceLinked="1"/>
        <c:majorTickMark val="none"/>
        <c:tickLblPos val="none"/>
        <c:crossAx val="42938752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200" b="1" i="0" baseline="0">
                <a:latin typeface="Bookman Old Style" pitchFamily="18" charset="0"/>
              </a:defRPr>
            </a:pPr>
            <a:endParaRPr lang="ru-RU"/>
          </a:p>
        </c:txPr>
      </c:dTable>
      <c:spPr>
        <a:solidFill>
          <a:schemeClr val="bg1"/>
        </a:solidFill>
      </c:spPr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/>
      <c:lineChart>
        <c:grouping val="standard"/>
        <c:ser>
          <c:idx val="0"/>
          <c:order val="0"/>
          <c:tx>
            <c:strRef>
              <c:f>'1'!$A$25</c:f>
              <c:strCache>
                <c:ptCount val="1"/>
                <c:pt idx="0">
                  <c:v>Малышевский ГО</c:v>
                </c:pt>
              </c:strCache>
            </c:strRef>
          </c:tx>
          <c:marker>
            <c:symbol val="none"/>
          </c:marker>
          <c:cat>
            <c:numRef>
              <c:f>'1'!$B$24:$G$24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'1'!$B$25:$G$25</c:f>
              <c:numCache>
                <c:formatCode>#,##0</c:formatCode>
                <c:ptCount val="6"/>
                <c:pt idx="0">
                  <c:v>352807</c:v>
                </c:pt>
                <c:pt idx="1">
                  <c:v>354971</c:v>
                </c:pt>
                <c:pt idx="2">
                  <c:v>360586</c:v>
                </c:pt>
                <c:pt idx="3">
                  <c:v>363871</c:v>
                </c:pt>
                <c:pt idx="4">
                  <c:v>367547</c:v>
                </c:pt>
                <c:pt idx="5">
                  <c:v>368890</c:v>
                </c:pt>
              </c:numCache>
            </c:numRef>
          </c:val>
        </c:ser>
        <c:ser>
          <c:idx val="1"/>
          <c:order val="1"/>
          <c:tx>
            <c:strRef>
              <c:f>'1'!$A$26</c:f>
              <c:strCache>
                <c:ptCount val="1"/>
                <c:pt idx="0">
                  <c:v>Бисертский ГО</c:v>
                </c:pt>
              </c:strCache>
            </c:strRef>
          </c:tx>
          <c:marker>
            <c:symbol val="none"/>
          </c:marker>
          <c:cat>
            <c:numRef>
              <c:f>'1'!$B$24:$G$24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'1'!$B$26:$G$26</c:f>
              <c:numCache>
                <c:formatCode>#,##0</c:formatCode>
                <c:ptCount val="6"/>
                <c:pt idx="0">
                  <c:v>457507</c:v>
                </c:pt>
                <c:pt idx="1">
                  <c:v>457507</c:v>
                </c:pt>
                <c:pt idx="2">
                  <c:v>469974</c:v>
                </c:pt>
                <c:pt idx="3">
                  <c:v>469974</c:v>
                </c:pt>
                <c:pt idx="4">
                  <c:v>476689</c:v>
                </c:pt>
                <c:pt idx="5">
                  <c:v>476689</c:v>
                </c:pt>
              </c:numCache>
            </c:numRef>
          </c:val>
        </c:ser>
        <c:ser>
          <c:idx val="2"/>
          <c:order val="2"/>
          <c:tx>
            <c:strRef>
              <c:f>'1'!$A$27</c:f>
              <c:strCache>
                <c:ptCount val="1"/>
                <c:pt idx="0">
                  <c:v>Волчанский ГО</c:v>
                </c:pt>
              </c:strCache>
            </c:strRef>
          </c:tx>
          <c:marker>
            <c:symbol val="none"/>
          </c:marker>
          <c:cat>
            <c:numRef>
              <c:f>'1'!$B$24:$G$24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'1'!$B$27:$G$27</c:f>
              <c:numCache>
                <c:formatCode>#,##0</c:formatCode>
                <c:ptCount val="6"/>
                <c:pt idx="0">
                  <c:v>410551</c:v>
                </c:pt>
                <c:pt idx="1">
                  <c:v>410551</c:v>
                </c:pt>
                <c:pt idx="2">
                  <c:v>420437</c:v>
                </c:pt>
                <c:pt idx="3">
                  <c:v>505290</c:v>
                </c:pt>
                <c:pt idx="4">
                  <c:v>576615</c:v>
                </c:pt>
                <c:pt idx="5">
                  <c:v>576615</c:v>
                </c:pt>
              </c:numCache>
            </c:numRef>
          </c:val>
        </c:ser>
        <c:ser>
          <c:idx val="3"/>
          <c:order val="3"/>
          <c:tx>
            <c:strRef>
              <c:f>'1'!$A$28</c:f>
              <c:strCache>
                <c:ptCount val="1"/>
                <c:pt idx="0">
                  <c:v>Верхняя Тура ГО</c:v>
                </c:pt>
              </c:strCache>
            </c:strRef>
          </c:tx>
          <c:marker>
            <c:symbol val="none"/>
          </c:marker>
          <c:cat>
            <c:numRef>
              <c:f>'1'!$B$24:$G$24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'1'!$B$28:$G$28</c:f>
              <c:numCache>
                <c:formatCode>#,##0</c:formatCode>
                <c:ptCount val="6"/>
                <c:pt idx="0">
                  <c:v>392421</c:v>
                </c:pt>
                <c:pt idx="1">
                  <c:v>402978</c:v>
                </c:pt>
                <c:pt idx="2">
                  <c:v>424986</c:v>
                </c:pt>
                <c:pt idx="3">
                  <c:v>424696</c:v>
                </c:pt>
                <c:pt idx="4">
                  <c:v>432308</c:v>
                </c:pt>
                <c:pt idx="5">
                  <c:v>447502</c:v>
                </c:pt>
              </c:numCache>
            </c:numRef>
          </c:val>
        </c:ser>
        <c:marker val="1"/>
        <c:axId val="26647552"/>
        <c:axId val="26797184"/>
      </c:lineChart>
      <c:dateAx>
        <c:axId val="26647552"/>
        <c:scaling>
          <c:orientation val="minMax"/>
        </c:scaling>
        <c:axPos val="b"/>
        <c:majorGridlines/>
        <c:numFmt formatCode="dd/mm/yyyy" sourceLinked="1"/>
        <c:majorTickMark val="none"/>
        <c:tickLblPos val="nextTo"/>
        <c:txPr>
          <a:bodyPr/>
          <a:lstStyle/>
          <a:p>
            <a:pPr>
              <a:defRPr sz="1200" b="1">
                <a:latin typeface="Bookman Old Style" pitchFamily="18" charset="0"/>
              </a:defRPr>
            </a:pPr>
            <a:endParaRPr lang="ru-RU"/>
          </a:p>
        </c:txPr>
        <c:crossAx val="26797184"/>
        <c:crosses val="autoZero"/>
        <c:auto val="1"/>
        <c:lblOffset val="100"/>
      </c:dateAx>
      <c:valAx>
        <c:axId val="26797184"/>
        <c:scaling>
          <c:orientation val="minMax"/>
        </c:scaling>
        <c:axPos val="l"/>
        <c:majorGridlines/>
        <c:numFmt formatCode="#,##0" sourceLinked="1"/>
        <c:majorTickMark val="none"/>
        <c:tickLblPos val="low"/>
        <c:spPr>
          <a:ln w="9525">
            <a:noFill/>
          </a:ln>
        </c:spPr>
        <c:txPr>
          <a:bodyPr/>
          <a:lstStyle/>
          <a:p>
            <a:pPr>
              <a:defRPr sz="1200" b="1">
                <a:latin typeface="Bookman Old Style" pitchFamily="18" charset="0"/>
              </a:defRPr>
            </a:pPr>
            <a:endParaRPr lang="ru-RU"/>
          </a:p>
        </c:txPr>
        <c:crossAx val="2664755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200" b="1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/>
      <c:lineChart>
        <c:grouping val="standard"/>
        <c:ser>
          <c:idx val="0"/>
          <c:order val="0"/>
          <c:tx>
            <c:strRef>
              <c:f>'1'!$A$31</c:f>
              <c:strCache>
                <c:ptCount val="1"/>
                <c:pt idx="0">
                  <c:v>Малышевский ГО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'1'!$B$30:$G$30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'1'!$B$31:$G$31</c:f>
              <c:numCache>
                <c:formatCode>#,##0</c:formatCode>
                <c:ptCount val="6"/>
                <c:pt idx="0">
                  <c:v>12658</c:v>
                </c:pt>
                <c:pt idx="1">
                  <c:v>39897</c:v>
                </c:pt>
                <c:pt idx="2">
                  <c:v>71370</c:v>
                </c:pt>
                <c:pt idx="3">
                  <c:v>107909</c:v>
                </c:pt>
                <c:pt idx="4">
                  <c:v>182482</c:v>
                </c:pt>
                <c:pt idx="5">
                  <c:v>208361</c:v>
                </c:pt>
              </c:numCache>
            </c:numRef>
          </c:val>
        </c:ser>
        <c:ser>
          <c:idx val="1"/>
          <c:order val="1"/>
          <c:tx>
            <c:strRef>
              <c:f>'1'!$A$32</c:f>
              <c:strCache>
                <c:ptCount val="1"/>
                <c:pt idx="0">
                  <c:v>Бисертский ГО</c:v>
                </c:pt>
              </c:strCache>
            </c:strRef>
          </c:tx>
          <c:marker>
            <c:symbol val="none"/>
          </c:marker>
          <c:cat>
            <c:numRef>
              <c:f>'1'!$B$30:$G$30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'1'!$B$32:$G$32</c:f>
              <c:numCache>
                <c:formatCode>#,##0</c:formatCode>
                <c:ptCount val="6"/>
                <c:pt idx="0">
                  <c:v>19871</c:v>
                </c:pt>
                <c:pt idx="1">
                  <c:v>46137</c:v>
                </c:pt>
                <c:pt idx="2">
                  <c:v>77130</c:v>
                </c:pt>
                <c:pt idx="3">
                  <c:v>155389</c:v>
                </c:pt>
                <c:pt idx="4">
                  <c:v>184170</c:v>
                </c:pt>
                <c:pt idx="5">
                  <c:v>231183</c:v>
                </c:pt>
              </c:numCache>
            </c:numRef>
          </c:val>
        </c:ser>
        <c:ser>
          <c:idx val="2"/>
          <c:order val="2"/>
          <c:tx>
            <c:strRef>
              <c:f>'1'!$A$33</c:f>
              <c:strCache>
                <c:ptCount val="1"/>
                <c:pt idx="0">
                  <c:v>Волчанский ГО</c:v>
                </c:pt>
              </c:strCache>
            </c:strRef>
          </c:tx>
          <c:marker>
            <c:symbol val="none"/>
          </c:marker>
          <c:cat>
            <c:numRef>
              <c:f>'1'!$B$30:$G$30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'1'!$B$33:$G$33</c:f>
              <c:numCache>
                <c:formatCode>#,##0</c:formatCode>
                <c:ptCount val="6"/>
                <c:pt idx="0">
                  <c:v>24129</c:v>
                </c:pt>
                <c:pt idx="1">
                  <c:v>52797</c:v>
                </c:pt>
                <c:pt idx="2">
                  <c:v>95408</c:v>
                </c:pt>
                <c:pt idx="3">
                  <c:v>127802</c:v>
                </c:pt>
                <c:pt idx="4">
                  <c:v>215478</c:v>
                </c:pt>
                <c:pt idx="5">
                  <c:v>257000</c:v>
                </c:pt>
              </c:numCache>
            </c:numRef>
          </c:val>
        </c:ser>
        <c:ser>
          <c:idx val="3"/>
          <c:order val="3"/>
          <c:tx>
            <c:strRef>
              <c:f>'1'!$A$34</c:f>
              <c:strCache>
                <c:ptCount val="1"/>
                <c:pt idx="0">
                  <c:v>Верхняя Тура ГО</c:v>
                </c:pt>
              </c:strCache>
            </c:strRef>
          </c:tx>
          <c:marker>
            <c:symbol val="none"/>
          </c:marker>
          <c:cat>
            <c:numRef>
              <c:f>'1'!$B$30:$G$30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'1'!$B$34:$G$34</c:f>
              <c:numCache>
                <c:formatCode>#,##0</c:formatCode>
                <c:ptCount val="6"/>
                <c:pt idx="0">
                  <c:v>19303</c:v>
                </c:pt>
                <c:pt idx="1">
                  <c:v>49417</c:v>
                </c:pt>
                <c:pt idx="2">
                  <c:v>80923</c:v>
                </c:pt>
                <c:pt idx="3">
                  <c:v>113648</c:v>
                </c:pt>
                <c:pt idx="4">
                  <c:v>149769</c:v>
                </c:pt>
                <c:pt idx="5">
                  <c:v>228230</c:v>
                </c:pt>
              </c:numCache>
            </c:numRef>
          </c:val>
        </c:ser>
        <c:marker val="1"/>
        <c:axId val="60895232"/>
        <c:axId val="60896768"/>
      </c:lineChart>
      <c:dateAx>
        <c:axId val="60895232"/>
        <c:scaling>
          <c:orientation val="minMax"/>
        </c:scaling>
        <c:axPos val="b"/>
        <c:majorGridlines/>
        <c:numFmt formatCode="dd/mm/yyyy" sourceLinked="1"/>
        <c:majorTickMark val="none"/>
        <c:tickLblPos val="nextTo"/>
        <c:txPr>
          <a:bodyPr/>
          <a:lstStyle/>
          <a:p>
            <a:pPr>
              <a:defRPr sz="1200" b="1">
                <a:latin typeface="Bookman Old Style" pitchFamily="18" charset="0"/>
              </a:defRPr>
            </a:pPr>
            <a:endParaRPr lang="ru-RU"/>
          </a:p>
        </c:txPr>
        <c:crossAx val="60896768"/>
        <c:crosses val="autoZero"/>
        <c:auto val="1"/>
        <c:lblOffset val="100"/>
      </c:dateAx>
      <c:valAx>
        <c:axId val="60896768"/>
        <c:scaling>
          <c:orientation val="minMax"/>
        </c:scaling>
        <c:axPos val="l"/>
        <c:majorGridlines/>
        <c:numFmt formatCode="#,##0" sourceLinked="1"/>
        <c:majorTickMark val="none"/>
        <c:tickLblPos val="low"/>
        <c:spPr>
          <a:ln w="9525">
            <a:noFill/>
          </a:ln>
        </c:spPr>
        <c:txPr>
          <a:bodyPr/>
          <a:lstStyle/>
          <a:p>
            <a:pPr>
              <a:defRPr sz="1200" b="1">
                <a:latin typeface="Bookman Old Style" pitchFamily="18" charset="0"/>
              </a:defRPr>
            </a:pPr>
            <a:endParaRPr lang="ru-RU"/>
          </a:p>
        </c:txPr>
        <c:crossAx val="6089523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200" b="1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5.3409457011680865E-2"/>
          <c:y val="2.3095978753683452E-2"/>
          <c:w val="0.91972424268084607"/>
          <c:h val="0.78995951508033502"/>
        </c:manualLayout>
      </c:layout>
      <c:bar3DChart>
        <c:barDir val="col"/>
        <c:grouping val="clustered"/>
        <c:ser>
          <c:idx val="0"/>
          <c:order val="0"/>
          <c:tx>
            <c:strRef>
              <c:f>'1'!$J$34</c:f>
              <c:strCache>
                <c:ptCount val="1"/>
                <c:pt idx="0">
                  <c:v>Малышевский ГО</c:v>
                </c:pt>
              </c:strCache>
            </c:strRef>
          </c:tx>
          <c:cat>
            <c:strRef>
              <c:f>'1'!$I$35:$I$40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'1'!$J$35:$J$40</c:f>
              <c:numCache>
                <c:formatCode>#,##0.0</c:formatCode>
                <c:ptCount val="6"/>
                <c:pt idx="0">
                  <c:v>3.5877972942713718</c:v>
                </c:pt>
                <c:pt idx="1">
                  <c:v>11.3</c:v>
                </c:pt>
                <c:pt idx="2">
                  <c:v>19.792781749707419</c:v>
                </c:pt>
                <c:pt idx="3">
                  <c:v>29.655839569517767</c:v>
                </c:pt>
                <c:pt idx="4">
                  <c:v>49.648616367430556</c:v>
                </c:pt>
                <c:pt idx="5">
                  <c:v>56.483233484236493</c:v>
                </c:pt>
              </c:numCache>
            </c:numRef>
          </c:val>
        </c:ser>
        <c:ser>
          <c:idx val="1"/>
          <c:order val="1"/>
          <c:tx>
            <c:strRef>
              <c:f>'1'!$K$34</c:f>
              <c:strCache>
                <c:ptCount val="1"/>
                <c:pt idx="0">
                  <c:v>Бисертский ГО</c:v>
                </c:pt>
              </c:strCache>
            </c:strRef>
          </c:tx>
          <c:cat>
            <c:strRef>
              <c:f>'1'!$I$35:$I$40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'1'!$K$35:$K$40</c:f>
              <c:numCache>
                <c:formatCode>#,##0.0</c:formatCode>
                <c:ptCount val="6"/>
                <c:pt idx="0">
                  <c:v>4.3433215229493758</c:v>
                </c:pt>
                <c:pt idx="1">
                  <c:v>10.084435866555047</c:v>
                </c:pt>
                <c:pt idx="2">
                  <c:v>16.411546170639227</c:v>
                </c:pt>
                <c:pt idx="3">
                  <c:v>33.063318396336818</c:v>
                </c:pt>
                <c:pt idx="4">
                  <c:v>38.635252753891955</c:v>
                </c:pt>
                <c:pt idx="5">
                  <c:v>48.497657802047037</c:v>
                </c:pt>
              </c:numCache>
            </c:numRef>
          </c:val>
        </c:ser>
        <c:ser>
          <c:idx val="2"/>
          <c:order val="2"/>
          <c:tx>
            <c:strRef>
              <c:f>'1'!$L$34</c:f>
              <c:strCache>
                <c:ptCount val="1"/>
                <c:pt idx="0">
                  <c:v>Волчанский ГО</c:v>
                </c:pt>
              </c:strCache>
            </c:strRef>
          </c:tx>
          <c:cat>
            <c:strRef>
              <c:f>'1'!$I$35:$I$40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'1'!$L$35:$L$40</c:f>
              <c:numCache>
                <c:formatCode>#,##0.0</c:formatCode>
                <c:ptCount val="6"/>
                <c:pt idx="0">
                  <c:v>5.8772235361745553</c:v>
                </c:pt>
                <c:pt idx="1">
                  <c:v>12.860034441518836</c:v>
                </c:pt>
                <c:pt idx="2">
                  <c:v>22.692579387637149</c:v>
                </c:pt>
                <c:pt idx="3">
                  <c:v>25.292802153218947</c:v>
                </c:pt>
                <c:pt idx="4">
                  <c:v>37.369475299810098</c:v>
                </c:pt>
                <c:pt idx="5">
                  <c:v>44.570467296202835</c:v>
                </c:pt>
              </c:numCache>
            </c:numRef>
          </c:val>
        </c:ser>
        <c:ser>
          <c:idx val="3"/>
          <c:order val="3"/>
          <c:tx>
            <c:strRef>
              <c:f>'1'!$M$34</c:f>
              <c:strCache>
                <c:ptCount val="1"/>
                <c:pt idx="0">
                  <c:v>Верхняя Тура ГО</c:v>
                </c:pt>
              </c:strCache>
            </c:strRef>
          </c:tx>
          <c:cat>
            <c:strRef>
              <c:f>'1'!$I$35:$I$40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'1'!$M$35:$M$40</c:f>
              <c:numCache>
                <c:formatCode>#,##0.0</c:formatCode>
                <c:ptCount val="6"/>
                <c:pt idx="0">
                  <c:v>4.9189518399881758</c:v>
                </c:pt>
                <c:pt idx="1">
                  <c:v>12.262952319977765</c:v>
                </c:pt>
                <c:pt idx="2">
                  <c:v>19.041333126267691</c:v>
                </c:pt>
                <c:pt idx="3">
                  <c:v>26.759847043532314</c:v>
                </c:pt>
                <c:pt idx="4">
                  <c:v>34.644050075409197</c:v>
                </c:pt>
                <c:pt idx="5">
                  <c:v>51.000889381499967</c:v>
                </c:pt>
              </c:numCache>
            </c:numRef>
          </c:val>
        </c:ser>
        <c:shape val="cylinder"/>
        <c:axId val="89425408"/>
        <c:axId val="90050944"/>
        <c:axId val="0"/>
      </c:bar3DChart>
      <c:catAx>
        <c:axId val="89425408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latin typeface="Bookman Old Style" pitchFamily="18" charset="0"/>
              </a:defRPr>
            </a:pPr>
            <a:endParaRPr lang="ru-RU"/>
          </a:p>
        </c:txPr>
        <c:crossAx val="90050944"/>
        <c:crosses val="autoZero"/>
        <c:auto val="1"/>
        <c:lblAlgn val="ctr"/>
        <c:lblOffset val="100"/>
      </c:catAx>
      <c:valAx>
        <c:axId val="9005094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 b="1">
                <a:latin typeface="Bookman Old Style" pitchFamily="18" charset="0"/>
              </a:defRPr>
            </a:pPr>
            <a:endParaRPr lang="ru-RU"/>
          </a:p>
        </c:txPr>
        <c:crossAx val="894254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2.4410360256451453E-2"/>
          <c:y val="0.8692701472323181"/>
          <c:w val="0.96631872763179538"/>
          <c:h val="0.1181105538538046"/>
        </c:manualLayout>
      </c:layout>
      <c:txPr>
        <a:bodyPr/>
        <a:lstStyle/>
        <a:p>
          <a:pPr>
            <a:defRPr sz="1400" b="1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standard"/>
        <c:ser>
          <c:idx val="0"/>
          <c:order val="0"/>
          <c:tx>
            <c:strRef>
              <c:f>'1'!$P$34</c:f>
              <c:strCache>
                <c:ptCount val="1"/>
                <c:pt idx="0">
                  <c:v>Малышевский ГО</c:v>
                </c:pt>
              </c:strCache>
            </c:strRef>
          </c:tx>
          <c:marker>
            <c:spPr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ysClr val="windowText" lastClr="000000"/>
                </a:solidFill>
              </a:ln>
            </c:spPr>
          </c:marker>
          <c:dLbls>
            <c:dLbl>
              <c:idx val="0"/>
              <c:layout>
                <c:manualLayout>
                  <c:x val="1.5747260193716098E-3"/>
                  <c:y val="3.5871728911413069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'1'!$O$35:$O$40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'1'!$P$35:$P$40</c:f>
              <c:numCache>
                <c:formatCode>#,##0.0</c:formatCode>
                <c:ptCount val="6"/>
                <c:pt idx="0">
                  <c:v>-1.4122027057286282</c:v>
                </c:pt>
                <c:pt idx="1">
                  <c:v>1.3000000000000007</c:v>
                </c:pt>
                <c:pt idx="2">
                  <c:v>4.7927817497074194</c:v>
                </c:pt>
                <c:pt idx="3">
                  <c:v>6.3558395695177659</c:v>
                </c:pt>
                <c:pt idx="4">
                  <c:v>18.048616367430554</c:v>
                </c:pt>
                <c:pt idx="5">
                  <c:v>16.483233484236493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'1'!$Q$34</c:f>
              <c:strCache>
                <c:ptCount val="1"/>
                <c:pt idx="0">
                  <c:v>Бисертский ГО</c:v>
                </c:pt>
              </c:strCache>
            </c:strRef>
          </c:tx>
          <c:spPr>
            <a:ln w="44450">
              <a:solidFill>
                <a:srgbClr val="FFFF00"/>
              </a:solidFill>
            </a:ln>
          </c:spPr>
          <c:marker>
            <c:symbol val="circle"/>
            <c:size val="7"/>
            <c:spPr>
              <a:solidFill>
                <a:srgbClr val="FFFF00"/>
              </a:solidFill>
              <a:ln>
                <a:solidFill>
                  <a:schemeClr val="tx1"/>
                </a:solidFill>
              </a:ln>
            </c:spPr>
          </c:marker>
          <c:cat>
            <c:strRef>
              <c:f>'1'!$O$35:$O$40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'1'!$Q$35:$Q$40</c:f>
              <c:numCache>
                <c:formatCode>#,##0.0</c:formatCode>
                <c:ptCount val="6"/>
                <c:pt idx="0">
                  <c:v>-0.65667847705062421</c:v>
                </c:pt>
                <c:pt idx="1">
                  <c:v>8.4435866555047312E-2</c:v>
                </c:pt>
                <c:pt idx="2">
                  <c:v>1.4115461706392267</c:v>
                </c:pt>
                <c:pt idx="3">
                  <c:v>9.7633183963368175</c:v>
                </c:pt>
                <c:pt idx="4">
                  <c:v>7.0352527538919531</c:v>
                </c:pt>
                <c:pt idx="5">
                  <c:v>8.497657802047037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'1'!$R$34</c:f>
              <c:strCache>
                <c:ptCount val="1"/>
                <c:pt idx="0">
                  <c:v>Волчанский ГО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circle"/>
            <c:size val="7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marker>
          <c:cat>
            <c:strRef>
              <c:f>'1'!$O$35:$O$40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'1'!$R$35:$R$40</c:f>
              <c:numCache>
                <c:formatCode>#,##0.0</c:formatCode>
                <c:ptCount val="6"/>
                <c:pt idx="0">
                  <c:v>0.87722353617455529</c:v>
                </c:pt>
                <c:pt idx="1">
                  <c:v>2.8600344415188363</c:v>
                </c:pt>
                <c:pt idx="2">
                  <c:v>7.6925793876371493</c:v>
                </c:pt>
                <c:pt idx="3">
                  <c:v>1.9928021532189462</c:v>
                </c:pt>
                <c:pt idx="4">
                  <c:v>5.7694752998100967</c:v>
                </c:pt>
                <c:pt idx="5">
                  <c:v>4.5704672962028354</c:v>
                </c:pt>
              </c:numCache>
            </c:numRef>
          </c:val>
          <c:smooth val="1"/>
        </c:ser>
        <c:ser>
          <c:idx val="3"/>
          <c:order val="3"/>
          <c:tx>
            <c:strRef>
              <c:f>'1'!$S$34</c:f>
              <c:strCache>
                <c:ptCount val="1"/>
                <c:pt idx="0">
                  <c:v>Верхняя Тура ГО</c:v>
                </c:pt>
              </c:strCache>
            </c:strRef>
          </c:tx>
          <c:spPr>
            <a:ln>
              <a:solidFill>
                <a:srgbClr val="E509DB"/>
              </a:solidFill>
            </a:ln>
          </c:spPr>
          <c:marker>
            <c:symbol val="circle"/>
            <c:size val="7"/>
            <c:spPr>
              <a:solidFill>
                <a:srgbClr val="E509DB"/>
              </a:solidFill>
              <a:ln>
                <a:solidFill>
                  <a:sysClr val="windowText" lastClr="000000"/>
                </a:solidFill>
              </a:ln>
            </c:spPr>
          </c:marker>
          <c:cat>
            <c:strRef>
              <c:f>'1'!$O$35:$O$40</c:f>
              <c:strCache>
                <c:ptCount val="6"/>
                <c:pt idx="0">
                  <c:v>январь</c:v>
                </c:pt>
                <c:pt idx="1">
                  <c:v>февраль</c:v>
                </c:pt>
                <c:pt idx="2">
                  <c:v>март</c:v>
                </c:pt>
                <c:pt idx="3">
                  <c:v>апрель</c:v>
                </c:pt>
                <c:pt idx="4">
                  <c:v>май</c:v>
                </c:pt>
                <c:pt idx="5">
                  <c:v>июнь</c:v>
                </c:pt>
              </c:strCache>
            </c:strRef>
          </c:cat>
          <c:val>
            <c:numRef>
              <c:f>'1'!$S$35:$S$40</c:f>
              <c:numCache>
                <c:formatCode>#,##0.0</c:formatCode>
                <c:ptCount val="6"/>
                <c:pt idx="0">
                  <c:v>-8.1048160011824244E-2</c:v>
                </c:pt>
                <c:pt idx="1">
                  <c:v>2.2629523199777655</c:v>
                </c:pt>
                <c:pt idx="2">
                  <c:v>4.0413331262676913</c:v>
                </c:pt>
                <c:pt idx="3">
                  <c:v>3.4598470435323136</c:v>
                </c:pt>
                <c:pt idx="4">
                  <c:v>3.0440500754091957</c:v>
                </c:pt>
                <c:pt idx="5">
                  <c:v>11.000889381499967</c:v>
                </c:pt>
              </c:numCache>
            </c:numRef>
          </c:val>
          <c:smooth val="1"/>
        </c:ser>
        <c:marker val="1"/>
        <c:axId val="62053760"/>
        <c:axId val="62441344"/>
      </c:lineChart>
      <c:catAx>
        <c:axId val="62053760"/>
        <c:scaling>
          <c:orientation val="minMax"/>
        </c:scaling>
        <c:axPos val="b"/>
        <c:tickLblPos val="nextTo"/>
        <c:spPr>
          <a:ln w="50800" cmpd="sng">
            <a:solidFill>
              <a:srgbClr val="33CC33"/>
            </a:solidFill>
          </a:ln>
        </c:spPr>
        <c:txPr>
          <a:bodyPr/>
          <a:lstStyle/>
          <a:p>
            <a:pPr>
              <a:defRPr sz="1200" b="1">
                <a:latin typeface="Bookman Old Style" pitchFamily="18" charset="0"/>
              </a:defRPr>
            </a:pPr>
            <a:endParaRPr lang="ru-RU"/>
          </a:p>
        </c:txPr>
        <c:crossAx val="62441344"/>
        <c:crosses val="autoZero"/>
        <c:auto val="1"/>
        <c:lblAlgn val="ctr"/>
        <c:lblOffset val="100"/>
      </c:catAx>
      <c:valAx>
        <c:axId val="6244134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 b="1">
                <a:latin typeface="Bookman Old Style" pitchFamily="18" charset="0"/>
              </a:defRPr>
            </a:pPr>
            <a:endParaRPr lang="ru-RU"/>
          </a:p>
        </c:txPr>
        <c:crossAx val="6205376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1.6613462850674575E-2"/>
          <c:y val="0.92877436284128467"/>
          <c:w val="0.96586672940170337"/>
          <c:h val="5.3480532315885232E-2"/>
        </c:manualLayout>
      </c:layout>
      <c:txPr>
        <a:bodyPr/>
        <a:lstStyle/>
        <a:p>
          <a:pPr>
            <a:defRPr sz="1200" b="1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plotArea>
      <c:layout>
        <c:manualLayout>
          <c:layoutTarget val="inner"/>
          <c:xMode val="edge"/>
          <c:yMode val="edge"/>
          <c:x val="8.1059693764184926E-2"/>
          <c:y val="3.0084409813051074E-2"/>
          <c:w val="0.91198944164934059"/>
          <c:h val="0.84841372844094776"/>
        </c:manualLayout>
      </c:layout>
      <c:lineChart>
        <c:grouping val="standard"/>
        <c:ser>
          <c:idx val="0"/>
          <c:order val="0"/>
          <c:tx>
            <c:strRef>
              <c:f>'1'!$A$45</c:f>
              <c:strCache>
                <c:ptCount val="1"/>
                <c:pt idx="0">
                  <c:v>Малышевский ГО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3.1778250865019003E-3"/>
                  <c:y val="-6.7237899492648967E-3"/>
                </c:manualLayout>
              </c:layout>
              <c:showVal val="1"/>
            </c:dLbl>
            <c:dLbl>
              <c:idx val="1"/>
              <c:layout>
                <c:manualLayout>
                  <c:x val="-2.5422600692015202E-2"/>
                  <c:y val="3.7411668063817828E-2"/>
                </c:manualLayout>
              </c:layout>
              <c:showVal val="1"/>
            </c:dLbl>
            <c:dLbl>
              <c:idx val="2"/>
              <c:layout>
                <c:manualLayout>
                  <c:x val="1.5889125432509501E-3"/>
                  <c:y val="-1.9912662033967552E-2"/>
                </c:manualLayout>
              </c:layout>
              <c:showVal val="1"/>
            </c:dLbl>
            <c:dLbl>
              <c:idx val="3"/>
              <c:layout>
                <c:manualLayout>
                  <c:x val="-5.8259453567689089E-17"/>
                  <c:y val="2.2757328038820059E-2"/>
                </c:manualLayout>
              </c:layout>
              <c:showVal val="1"/>
            </c:dLbl>
            <c:dLbl>
              <c:idx val="4"/>
              <c:layout>
                <c:manualLayout>
                  <c:x val="-1.5889125432509501E-3"/>
                  <c:y val="3.698065806308265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'1'!$B$44:$G$44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'1'!$B$45:$G$45</c:f>
              <c:numCache>
                <c:formatCode>#,##0</c:formatCode>
                <c:ptCount val="6"/>
                <c:pt idx="0">
                  <c:v>-1276</c:v>
                </c:pt>
                <c:pt idx="1">
                  <c:v>-3440</c:v>
                </c:pt>
                <c:pt idx="2">
                  <c:v>-9055</c:v>
                </c:pt>
                <c:pt idx="3">
                  <c:v>-12340</c:v>
                </c:pt>
                <c:pt idx="4">
                  <c:v>-17243</c:v>
                </c:pt>
                <c:pt idx="5">
                  <c:v>-14252</c:v>
                </c:pt>
              </c:numCache>
            </c:numRef>
          </c:val>
        </c:ser>
        <c:ser>
          <c:idx val="1"/>
          <c:order val="1"/>
          <c:tx>
            <c:strRef>
              <c:f>'1'!$A$46</c:f>
              <c:strCache>
                <c:ptCount val="1"/>
                <c:pt idx="0">
                  <c:v>Бисертский ГО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1.5889125432509501E-3"/>
                  <c:y val="-4.2669990072787614E-2"/>
                </c:manualLayout>
              </c:layout>
              <c:showVal val="1"/>
            </c:dLbl>
            <c:dLbl>
              <c:idx val="1"/>
              <c:layout>
                <c:manualLayout>
                  <c:x val="-3.1778250865019003E-3"/>
                  <c:y val="3.4135992058230091E-2"/>
                </c:manualLayout>
              </c:layout>
              <c:showVal val="1"/>
            </c:dLbl>
            <c:dLbl>
              <c:idx val="2"/>
              <c:layout>
                <c:manualLayout>
                  <c:x val="1.5889125432509501E-3"/>
                  <c:y val="2.2757328038820059E-2"/>
                </c:manualLayout>
              </c:layout>
              <c:showVal val="1"/>
            </c:dLbl>
            <c:dLbl>
              <c:idx val="3"/>
              <c:layout>
                <c:manualLayout>
                  <c:x val="7.944437605030873E-3"/>
                  <c:y val="2.2757328038820059E-2"/>
                </c:manualLayout>
              </c:layout>
              <c:showVal val="1"/>
            </c:dLbl>
            <c:dLbl>
              <c:idx val="4"/>
              <c:layout>
                <c:manualLayout>
                  <c:x val="-1.5889125432509501E-3"/>
                  <c:y val="-3.6980658063082594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'1'!$B$44:$G$44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'1'!$B$46:$G$46</c:f>
              <c:numCache>
                <c:formatCode>#,##0</c:formatCode>
                <c:ptCount val="6"/>
                <c:pt idx="0">
                  <c:v>-16560</c:v>
                </c:pt>
                <c:pt idx="1">
                  <c:v>-16560</c:v>
                </c:pt>
                <c:pt idx="2">
                  <c:v>-17075</c:v>
                </c:pt>
                <c:pt idx="3">
                  <c:v>-17075</c:v>
                </c:pt>
                <c:pt idx="4">
                  <c:v>-17076</c:v>
                </c:pt>
                <c:pt idx="5">
                  <c:v>-17076</c:v>
                </c:pt>
              </c:numCache>
            </c:numRef>
          </c:val>
        </c:ser>
        <c:ser>
          <c:idx val="2"/>
          <c:order val="2"/>
          <c:tx>
            <c:strRef>
              <c:f>'1'!$A$47</c:f>
              <c:strCache>
                <c:ptCount val="1"/>
                <c:pt idx="0">
                  <c:v>Волчанский ГО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1.5889125432509501E-3"/>
                  <c:y val="2.5601994043672568E-2"/>
                </c:manualLayout>
              </c:layout>
              <c:showVal val="1"/>
            </c:dLbl>
            <c:dLbl>
              <c:idx val="2"/>
              <c:layout>
                <c:manualLayout>
                  <c:x val="1.5889125432509501E-3"/>
                  <c:y val="3.4135992058230091E-2"/>
                </c:manualLayout>
              </c:layout>
              <c:showVal val="1"/>
            </c:dLbl>
            <c:dLbl>
              <c:idx val="3"/>
              <c:layout>
                <c:manualLayout>
                  <c:x val="-7.9446878274786279E-3"/>
                  <c:y val="-3.4135992058230091E-2"/>
                </c:manualLayout>
              </c:layout>
              <c:showVal val="1"/>
            </c:dLbl>
            <c:dLbl>
              <c:idx val="4"/>
              <c:layout>
                <c:manualLayout>
                  <c:x val="-1.5889125432509501E-3"/>
                  <c:y val="-3.9825324067935104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'1'!$B$44:$G$44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'1'!$B$47:$G$47</c:f>
              <c:numCache>
                <c:formatCode>#,##0</c:formatCode>
                <c:ptCount val="6"/>
                <c:pt idx="0">
                  <c:v>-1900</c:v>
                </c:pt>
                <c:pt idx="1">
                  <c:v>-1900</c:v>
                </c:pt>
                <c:pt idx="2">
                  <c:v>-11786</c:v>
                </c:pt>
                <c:pt idx="3">
                  <c:v>-12174</c:v>
                </c:pt>
                <c:pt idx="4">
                  <c:v>-11586</c:v>
                </c:pt>
                <c:pt idx="5">
                  <c:v>-11586</c:v>
                </c:pt>
              </c:numCache>
            </c:numRef>
          </c:val>
        </c:ser>
        <c:ser>
          <c:idx val="3"/>
          <c:order val="3"/>
          <c:tx>
            <c:strRef>
              <c:f>'1'!$A$48</c:f>
              <c:strCache>
                <c:ptCount val="1"/>
                <c:pt idx="0">
                  <c:v>Верхняя Тура ГО</c:v>
                </c:pt>
              </c:strCache>
            </c:strRef>
          </c:tx>
          <c:marker>
            <c:symbol val="none"/>
          </c:marker>
          <c:dLbls>
            <c:dLbl>
              <c:idx val="1"/>
              <c:layout>
                <c:manualLayout>
                  <c:x val="0"/>
                  <c:y val="-1.0689048018233664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1.8705834031908914E-2"/>
                </c:manualLayout>
              </c:layout>
              <c:showVal val="1"/>
            </c:dLbl>
            <c:dLbl>
              <c:idx val="3"/>
              <c:layout>
                <c:manualLayout>
                  <c:x val="-3.1778250865019003E-3"/>
                  <c:y val="-1.8705834031908914E-2"/>
                </c:manualLayout>
              </c:layout>
              <c:showVal val="1"/>
            </c:dLbl>
            <c:dLbl>
              <c:idx val="4"/>
              <c:layout>
                <c:manualLayout>
                  <c:x val="-1.430021288925855E-2"/>
                  <c:y val="2.672262004558425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Bookman Old Style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'1'!$B$44:$G$44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'1'!$B$48:$G$48</c:f>
              <c:numCache>
                <c:formatCode>#,##0</c:formatCode>
                <c:ptCount val="6"/>
                <c:pt idx="0">
                  <c:v>-18621</c:v>
                </c:pt>
                <c:pt idx="1">
                  <c:v>-29178</c:v>
                </c:pt>
                <c:pt idx="2">
                  <c:v>-34920</c:v>
                </c:pt>
                <c:pt idx="3">
                  <c:v>-34630</c:v>
                </c:pt>
                <c:pt idx="4">
                  <c:v>-36032</c:v>
                </c:pt>
                <c:pt idx="5">
                  <c:v>-37943</c:v>
                </c:pt>
              </c:numCache>
            </c:numRef>
          </c:val>
        </c:ser>
        <c:dropLines/>
        <c:marker val="1"/>
        <c:axId val="73251072"/>
        <c:axId val="73463296"/>
      </c:lineChart>
      <c:dateAx>
        <c:axId val="73251072"/>
        <c:scaling>
          <c:orientation val="minMax"/>
        </c:scaling>
        <c:delete val="1"/>
        <c:axPos val="b"/>
        <c:numFmt formatCode="dd/mm/yyyy" sourceLinked="1"/>
        <c:majorTickMark val="none"/>
        <c:tickLblPos val="none"/>
        <c:crossAx val="73463296"/>
        <c:crosses val="autoZero"/>
        <c:auto val="1"/>
        <c:lblOffset val="100"/>
      </c:dateAx>
      <c:valAx>
        <c:axId val="73463296"/>
        <c:scaling>
          <c:orientation val="minMax"/>
        </c:scaling>
        <c:axPos val="l"/>
        <c:majorGridlines/>
        <c:numFmt formatCode="#,##0" sourceLinked="1"/>
        <c:tickLblPos val="low"/>
        <c:txPr>
          <a:bodyPr/>
          <a:lstStyle/>
          <a:p>
            <a:pPr>
              <a:defRPr sz="1000" b="1">
                <a:latin typeface="Bookman Old Style" pitchFamily="18" charset="0"/>
              </a:defRPr>
            </a:pPr>
            <a:endParaRPr lang="ru-RU"/>
          </a:p>
        </c:txPr>
        <c:crossAx val="73251072"/>
        <c:crosses val="autoZero"/>
        <c:crossBetween val="between"/>
      </c:valAx>
      <c:spPr>
        <a:solidFill>
          <a:schemeClr val="accent1">
            <a:lumMod val="40000"/>
            <a:lumOff val="60000"/>
          </a:schemeClr>
        </a:solidFill>
      </c:spPr>
    </c:plotArea>
    <c:legend>
      <c:legendPos val="r"/>
      <c:layout>
        <c:manualLayout>
          <c:xMode val="edge"/>
          <c:yMode val="edge"/>
          <c:x val="1.7527707131639987E-2"/>
          <c:y val="0.89515685125895106"/>
          <c:w val="0.97293881760885437"/>
          <c:h val="8.8860496981816833E-2"/>
        </c:manualLayout>
      </c:layout>
      <c:txPr>
        <a:bodyPr/>
        <a:lstStyle/>
        <a:p>
          <a:pPr>
            <a:defRPr sz="1200" b="1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plotArea>
      <c:layout>
        <c:manualLayout>
          <c:layoutTarget val="inner"/>
          <c:xMode val="edge"/>
          <c:yMode val="edge"/>
          <c:x val="7.5172927645720519E-2"/>
          <c:y val="3.5300830289679071E-2"/>
          <c:w val="0.92465837129207862"/>
          <c:h val="0.78338126867696933"/>
        </c:manualLayout>
      </c:layout>
      <c:lineChart>
        <c:grouping val="standard"/>
        <c:ser>
          <c:idx val="0"/>
          <c:order val="0"/>
          <c:tx>
            <c:strRef>
              <c:f>'1'!$A$51</c:f>
              <c:strCache>
                <c:ptCount val="1"/>
                <c:pt idx="0">
                  <c:v>Малышевский ГО 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7.0547716920342188E-2"/>
                  <c:y val="1.6045831949854122E-2"/>
                </c:manualLayout>
              </c:layout>
              <c:showVal val="1"/>
            </c:dLbl>
            <c:dLbl>
              <c:idx val="1"/>
              <c:layout>
                <c:manualLayout>
                  <c:x val="-6.1345840800297547E-3"/>
                  <c:y val="3.850999667964989E-2"/>
                </c:manualLayout>
              </c:layout>
              <c:showVal val="1"/>
            </c:dLbl>
            <c:dLbl>
              <c:idx val="2"/>
              <c:layout>
                <c:manualLayout>
                  <c:x val="-1.0735522140052071E-2"/>
                  <c:y val="2.5673331119766597E-2"/>
                </c:manualLayout>
              </c:layout>
              <c:showVal val="1"/>
            </c:dLbl>
            <c:dLbl>
              <c:idx val="4"/>
              <c:layout>
                <c:manualLayout>
                  <c:x val="-3.0672920400148775E-2"/>
                  <c:y val="2.2464164729795771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Centuryothic"/>
                  </a:defRPr>
                </a:pPr>
                <a:endParaRPr lang="ru-RU"/>
              </a:p>
            </c:txPr>
            <c:showVal val="1"/>
          </c:dLbls>
          <c:cat>
            <c:numRef>
              <c:f>'1'!$B$50:$G$50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'1'!$B$51:$G$51</c:f>
              <c:numCache>
                <c:formatCode>#,##0</c:formatCode>
                <c:ptCount val="6"/>
                <c:pt idx="0">
                  <c:v>15435</c:v>
                </c:pt>
                <c:pt idx="1">
                  <c:v>18447</c:v>
                </c:pt>
                <c:pt idx="2">
                  <c:v>16914</c:v>
                </c:pt>
                <c:pt idx="3">
                  <c:v>19018</c:v>
                </c:pt>
                <c:pt idx="4">
                  <c:v>-23123</c:v>
                </c:pt>
                <c:pt idx="5">
                  <c:v>-21397</c:v>
                </c:pt>
              </c:numCache>
            </c:numRef>
          </c:val>
        </c:ser>
        <c:ser>
          <c:idx val="1"/>
          <c:order val="1"/>
          <c:tx>
            <c:strRef>
              <c:f>'1'!$A$52</c:f>
              <c:strCache>
                <c:ptCount val="1"/>
                <c:pt idx="0">
                  <c:v>Бисертский ГО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9.2018761200446334E-3"/>
                  <c:y val="-4.4928329459591541E-2"/>
                </c:manualLayout>
              </c:layout>
              <c:showVal val="1"/>
            </c:dLbl>
            <c:dLbl>
              <c:idx val="1"/>
              <c:layout>
                <c:manualLayout>
                  <c:x val="-6.1345840800297547E-3"/>
                  <c:y val="-6.0974161409445664E-2"/>
                </c:manualLayout>
              </c:layout>
              <c:showVal val="1"/>
            </c:dLbl>
            <c:dLbl>
              <c:idx val="2"/>
              <c:layout>
                <c:manualLayout>
                  <c:x val="-1.5336460200074387E-3"/>
                  <c:y val="-3.2091663899708245E-2"/>
                </c:manualLayout>
              </c:layout>
              <c:showVal val="1"/>
            </c:dLbl>
            <c:dLbl>
              <c:idx val="3"/>
              <c:layout>
                <c:manualLayout>
                  <c:x val="-2.4538336320119019E-2"/>
                  <c:y val="-4.1719163069620716E-2"/>
                </c:manualLayout>
              </c:layout>
              <c:showVal val="1"/>
            </c:dLbl>
            <c:dLbl>
              <c:idx val="4"/>
              <c:layout>
                <c:manualLayout>
                  <c:x val="-4.6009380600223167E-3"/>
                  <c:y val="-3.5300830289679071E-2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'1'!$B$50:$G$50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'1'!$B$52:$G$52</c:f>
              <c:numCache>
                <c:formatCode>#,##0</c:formatCode>
                <c:ptCount val="6"/>
                <c:pt idx="0">
                  <c:v>14647</c:v>
                </c:pt>
                <c:pt idx="1">
                  <c:v>21895</c:v>
                </c:pt>
                <c:pt idx="2">
                  <c:v>30166</c:v>
                </c:pt>
                <c:pt idx="3">
                  <c:v>24020</c:v>
                </c:pt>
                <c:pt idx="4">
                  <c:v>34357</c:v>
                </c:pt>
                <c:pt idx="5">
                  <c:v>32143</c:v>
                </c:pt>
              </c:numCache>
            </c:numRef>
          </c:val>
        </c:ser>
        <c:ser>
          <c:idx val="2"/>
          <c:order val="2"/>
          <c:tx>
            <c:strRef>
              <c:f>'1'!$A$53</c:f>
              <c:strCache>
                <c:ptCount val="1"/>
                <c:pt idx="0">
                  <c:v>Волчанский ГО 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2.5673331119766597E-2"/>
                </c:manualLayout>
              </c:layout>
              <c:showVal val="1"/>
            </c:dLbl>
            <c:dLbl>
              <c:idx val="1"/>
              <c:layout>
                <c:manualLayout>
                  <c:x val="-6.1345840800297547E-3"/>
                  <c:y val="-3.5300830289679071E-2"/>
                </c:manualLayout>
              </c:layout>
              <c:showVal val="1"/>
            </c:dLbl>
            <c:dLbl>
              <c:idx val="2"/>
              <c:layout>
                <c:manualLayout>
                  <c:x val="-1.0735522140052071E-2"/>
                  <c:y val="-3.2091663899708245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1.6045831949854181E-2"/>
                </c:manualLayout>
              </c:layout>
              <c:showVal val="1"/>
            </c:dLbl>
            <c:dLbl>
              <c:idx val="4"/>
              <c:layout>
                <c:manualLayout>
                  <c:x val="-4.6009380600223167E-3"/>
                  <c:y val="-3.5300830289679085E-2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'1'!$B$50:$G$50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'1'!$B$53:$G$53</c:f>
              <c:numCache>
                <c:formatCode>#,##0</c:formatCode>
                <c:ptCount val="6"/>
                <c:pt idx="0">
                  <c:v>-4020</c:v>
                </c:pt>
                <c:pt idx="1">
                  <c:v>-715</c:v>
                </c:pt>
                <c:pt idx="2">
                  <c:v>2192</c:v>
                </c:pt>
                <c:pt idx="3">
                  <c:v>8936</c:v>
                </c:pt>
                <c:pt idx="4">
                  <c:v>52882</c:v>
                </c:pt>
                <c:pt idx="5">
                  <c:v>61000</c:v>
                </c:pt>
              </c:numCache>
            </c:numRef>
          </c:val>
        </c:ser>
        <c:ser>
          <c:idx val="3"/>
          <c:order val="3"/>
          <c:tx>
            <c:strRef>
              <c:f>'1'!$A$54</c:f>
              <c:strCache>
                <c:ptCount val="1"/>
                <c:pt idx="0">
                  <c:v>Верхняя Тура ГО 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6.1345840800297549E-2"/>
                  <c:y val="-6.4183327799416491E-3"/>
                </c:manualLayout>
              </c:layout>
              <c:showVal val="1"/>
            </c:dLbl>
            <c:dLbl>
              <c:idx val="1"/>
              <c:layout>
                <c:manualLayout>
                  <c:x val="1.5336460200074387E-3"/>
                  <c:y val="1.6045831949854122E-2"/>
                </c:manualLayout>
              </c:layout>
              <c:showVal val="1"/>
            </c:dLbl>
            <c:dLbl>
              <c:idx val="2"/>
              <c:layout>
                <c:manualLayout>
                  <c:x val="-1.0735522140052071E-2"/>
                  <c:y val="2.8882497509737419E-2"/>
                </c:manualLayout>
              </c:layout>
              <c:showVal val="1"/>
            </c:dLbl>
            <c:dLbl>
              <c:idx val="3"/>
              <c:layout>
                <c:manualLayout>
                  <c:x val="-6.9014070900334748E-2"/>
                  <c:y val="-9.6274991699124724E-3"/>
                </c:manualLayout>
              </c:layout>
              <c:showVal val="1"/>
            </c:dLbl>
            <c:dLbl>
              <c:idx val="4"/>
              <c:layout>
                <c:manualLayout>
                  <c:x val="-4.6009380600223167E-3"/>
                  <c:y val="-2.5673331119766597E-2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'1'!$B$50:$G$50</c:f>
              <c:numCache>
                <c:formatCode>dd/mm/yyyy</c:formatCode>
                <c:ptCount val="6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</c:numCache>
            </c:numRef>
          </c:cat>
          <c:val>
            <c:numRef>
              <c:f>'1'!$B$54:$G$54</c:f>
              <c:numCache>
                <c:formatCode>#,##0</c:formatCode>
                <c:ptCount val="6"/>
                <c:pt idx="0">
                  <c:v>-1549</c:v>
                </c:pt>
                <c:pt idx="1">
                  <c:v>-2726</c:v>
                </c:pt>
                <c:pt idx="2">
                  <c:v>1083</c:v>
                </c:pt>
                <c:pt idx="3">
                  <c:v>14189</c:v>
                </c:pt>
                <c:pt idx="4">
                  <c:v>14617</c:v>
                </c:pt>
                <c:pt idx="5">
                  <c:v>9514</c:v>
                </c:pt>
              </c:numCache>
            </c:numRef>
          </c:val>
        </c:ser>
        <c:dropLines/>
        <c:marker val="1"/>
        <c:axId val="60584320"/>
        <c:axId val="60604800"/>
      </c:lineChart>
      <c:dateAx>
        <c:axId val="60584320"/>
        <c:scaling>
          <c:orientation val="minMax"/>
        </c:scaling>
        <c:axPos val="b"/>
        <c:numFmt formatCode="dd/mm/yyyy" sourceLinked="1"/>
        <c:majorTickMark val="none"/>
        <c:tickLblPos val="low"/>
        <c:txPr>
          <a:bodyPr/>
          <a:lstStyle/>
          <a:p>
            <a:pPr>
              <a:defRPr sz="1050" b="1">
                <a:latin typeface="Bookman Old Style" pitchFamily="18" charset="0"/>
              </a:defRPr>
            </a:pPr>
            <a:endParaRPr lang="ru-RU"/>
          </a:p>
        </c:txPr>
        <c:crossAx val="60604800"/>
        <c:crosses val="autoZero"/>
        <c:auto val="1"/>
        <c:lblOffset val="100"/>
      </c:dateAx>
      <c:valAx>
        <c:axId val="60604800"/>
        <c:scaling>
          <c:orientation val="minMax"/>
        </c:scaling>
        <c:axPos val="l"/>
        <c:majorGridlines/>
        <c:numFmt formatCode="#,##0" sourceLinked="1"/>
        <c:tickLblPos val="nextTo"/>
        <c:txPr>
          <a:bodyPr/>
          <a:lstStyle/>
          <a:p>
            <a:pPr>
              <a:defRPr sz="1050" b="1">
                <a:latin typeface="Bookman Old Style" pitchFamily="18" charset="0"/>
              </a:defRPr>
            </a:pPr>
            <a:endParaRPr lang="ru-RU"/>
          </a:p>
        </c:txPr>
        <c:crossAx val="60584320"/>
        <c:crosses val="autoZero"/>
        <c:crossBetween val="between"/>
      </c:valAx>
      <c:spPr>
        <a:solidFill>
          <a:schemeClr val="accent4">
            <a:lumMod val="40000"/>
            <a:lumOff val="60000"/>
          </a:schemeClr>
        </a:solidFill>
      </c:spPr>
    </c:plotArea>
    <c:legend>
      <c:legendPos val="r"/>
      <c:layout>
        <c:manualLayout>
          <c:xMode val="edge"/>
          <c:yMode val="edge"/>
          <c:x val="1.6764200113030956E-2"/>
          <c:y val="0.89618418834688862"/>
          <c:w val="0.97403392376692444"/>
          <c:h val="8.5596571645296118E-2"/>
        </c:manualLayout>
      </c:layout>
      <c:txPr>
        <a:bodyPr/>
        <a:lstStyle/>
        <a:p>
          <a:pPr>
            <a:defRPr sz="1200" b="1">
              <a:latin typeface="Bookman Old Style" pitchFamily="18" charset="0"/>
            </a:defRPr>
          </a:pPr>
          <a:endParaRPr lang="ru-RU"/>
        </a:p>
      </c:txPr>
    </c:legend>
    <c:plotVisOnly val="1"/>
  </c:chart>
  <c:externalData r:id="rId1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76F6BB-9D92-4AA1-AB07-22915D0450BC}" type="doc">
      <dgm:prSet loTypeId="urn:microsoft.com/office/officeart/2005/8/layout/vList4" loCatId="list" qsTypeId="urn:microsoft.com/office/officeart/2005/8/quickstyle/simple1" qsCatId="simple" csTypeId="urn:microsoft.com/office/officeart/2005/8/colors/colorful2" csCatId="colorful" phldr="1"/>
      <dgm:spPr/>
    </dgm:pt>
    <dgm:pt modelId="{09B4E2C4-BF2E-40C4-8B24-D80A901ECC17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Bookman Old Style" pitchFamily="18" charset="0"/>
            </a:rPr>
            <a:t>Бисертский ГО</a:t>
          </a:r>
        </a:p>
        <a:p>
          <a:r>
            <a:rPr lang="ru-RU" sz="1400" b="1" dirty="0" smtClean="0">
              <a:solidFill>
                <a:schemeClr val="tx1"/>
              </a:solidFill>
              <a:latin typeface="Bookman Old Style" pitchFamily="18" charset="0"/>
            </a:rPr>
            <a:t>среднегодовая численность населения </a:t>
          </a:r>
          <a:r>
            <a:rPr lang="ru-RU" sz="1400" b="1" smtClean="0">
              <a:solidFill>
                <a:schemeClr val="tx1"/>
              </a:solidFill>
              <a:latin typeface="Bookman Old Style" pitchFamily="18" charset="0"/>
            </a:rPr>
            <a:t>на 01.01.2018 </a:t>
          </a:r>
          <a:r>
            <a:rPr lang="ru-RU" sz="1400" b="1" dirty="0" smtClean="0">
              <a:solidFill>
                <a:schemeClr val="tx1"/>
              </a:solidFill>
              <a:latin typeface="Bookman Old Style" pitchFamily="18" charset="0"/>
            </a:rPr>
            <a:t>года </a:t>
          </a:r>
          <a:r>
            <a:rPr lang="ru-RU" sz="1400" b="1" smtClean="0">
              <a:solidFill>
                <a:schemeClr val="tx1"/>
              </a:solidFill>
              <a:latin typeface="Bookman Old Style" pitchFamily="18" charset="0"/>
            </a:rPr>
            <a:t>– 9,9 </a:t>
          </a:r>
          <a:r>
            <a:rPr lang="ru-RU" sz="1400" b="1" dirty="0" smtClean="0">
              <a:solidFill>
                <a:schemeClr val="tx1"/>
              </a:solidFill>
              <a:latin typeface="Bookman Old Style" pitchFamily="18" charset="0"/>
            </a:rPr>
            <a:t>тыс.человек</a:t>
          </a:r>
          <a:endParaRPr lang="ru-RU" sz="1400" dirty="0">
            <a:solidFill>
              <a:schemeClr val="tx1"/>
            </a:solidFill>
          </a:endParaRPr>
        </a:p>
      </dgm:t>
    </dgm:pt>
    <dgm:pt modelId="{BAEED87E-643B-4322-800E-A06133B19C57}" type="parTrans" cxnId="{6BEA0384-F8B6-4F8E-93AB-C81AA601E8E8}">
      <dgm:prSet/>
      <dgm:spPr/>
      <dgm:t>
        <a:bodyPr/>
        <a:lstStyle/>
        <a:p>
          <a:endParaRPr lang="ru-RU"/>
        </a:p>
      </dgm:t>
    </dgm:pt>
    <dgm:pt modelId="{EF8DE372-9EDC-4D4C-8DE3-DE1BB0340805}" type="sibTrans" cxnId="{6BEA0384-F8B6-4F8E-93AB-C81AA601E8E8}">
      <dgm:prSet/>
      <dgm:spPr/>
      <dgm:t>
        <a:bodyPr/>
        <a:lstStyle/>
        <a:p>
          <a:endParaRPr lang="ru-RU"/>
        </a:p>
      </dgm:t>
    </dgm:pt>
    <dgm:pt modelId="{A4CD6E9E-22AC-450D-8FA3-9454BDFC260E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Bookman Old Style" pitchFamily="18" charset="0"/>
            </a:rPr>
            <a:t>Волчанский ГО</a:t>
          </a:r>
        </a:p>
        <a:p>
          <a:r>
            <a:rPr lang="ru-RU" sz="1400" b="1" dirty="0" smtClean="0">
              <a:latin typeface="Bookman Old Style" pitchFamily="18" charset="0"/>
            </a:rPr>
            <a:t>среднегодовая численность населения </a:t>
          </a:r>
          <a:r>
            <a:rPr lang="ru-RU" sz="1400" b="1" smtClean="0">
              <a:latin typeface="Bookman Old Style" pitchFamily="18" charset="0"/>
            </a:rPr>
            <a:t>на 01.01.2018 </a:t>
          </a:r>
          <a:r>
            <a:rPr lang="ru-RU" sz="1400" b="1" dirty="0" smtClean="0">
              <a:latin typeface="Bookman Old Style" pitchFamily="18" charset="0"/>
            </a:rPr>
            <a:t>года </a:t>
          </a:r>
          <a:r>
            <a:rPr lang="ru-RU" sz="1400" b="1" smtClean="0">
              <a:latin typeface="Bookman Old Style" pitchFamily="18" charset="0"/>
            </a:rPr>
            <a:t>– 9,0 </a:t>
          </a:r>
          <a:r>
            <a:rPr lang="ru-RU" sz="1400" b="1" dirty="0" smtClean="0">
              <a:latin typeface="Bookman Old Style" pitchFamily="18" charset="0"/>
            </a:rPr>
            <a:t>тыс.человек</a:t>
          </a:r>
          <a:endParaRPr lang="ru-RU" sz="1400" dirty="0"/>
        </a:p>
      </dgm:t>
    </dgm:pt>
    <dgm:pt modelId="{55EBFDE0-E79D-4861-9F52-4FE7FA76258C}" type="parTrans" cxnId="{5F157C3D-BE69-4C5E-BBC0-C84A05B1626D}">
      <dgm:prSet/>
      <dgm:spPr/>
      <dgm:t>
        <a:bodyPr/>
        <a:lstStyle/>
        <a:p>
          <a:endParaRPr lang="ru-RU"/>
        </a:p>
      </dgm:t>
    </dgm:pt>
    <dgm:pt modelId="{56203BDF-3DA2-4E9B-B973-03EC3CCE3BD4}" type="sibTrans" cxnId="{5F157C3D-BE69-4C5E-BBC0-C84A05B1626D}">
      <dgm:prSet/>
      <dgm:spPr/>
      <dgm:t>
        <a:bodyPr/>
        <a:lstStyle/>
        <a:p>
          <a:endParaRPr lang="ru-RU"/>
        </a:p>
      </dgm:t>
    </dgm:pt>
    <dgm:pt modelId="{79E6C28C-49F4-4647-9B89-8A0AFFB8F4C1}">
      <dgm:prSet phldrT="[Текст]" custT="1"/>
      <dgm:spPr>
        <a:solidFill>
          <a:srgbClr val="CC66FF"/>
        </a:solidFill>
      </dgm:spPr>
      <dgm:t>
        <a:bodyPr/>
        <a:lstStyle/>
        <a:p>
          <a:pPr algn="l"/>
          <a:r>
            <a:rPr lang="ru-RU" sz="2400" b="1" dirty="0" smtClean="0">
              <a:solidFill>
                <a:schemeClr val="tx1"/>
              </a:solidFill>
              <a:latin typeface="Bookman Old Style" pitchFamily="18" charset="0"/>
            </a:rPr>
            <a:t>ГО Верхняя Тура</a:t>
          </a:r>
        </a:p>
        <a:p>
          <a:pPr algn="l"/>
          <a:r>
            <a:rPr lang="ru-RU" sz="1400" b="1" dirty="0" smtClean="0">
              <a:latin typeface="Bookman Old Style" pitchFamily="18" charset="0"/>
            </a:rPr>
            <a:t>среднегодовая численность населения </a:t>
          </a:r>
          <a:r>
            <a:rPr lang="ru-RU" sz="1400" b="1" smtClean="0">
              <a:latin typeface="Bookman Old Style" pitchFamily="18" charset="0"/>
            </a:rPr>
            <a:t>на 01.01.2018 </a:t>
          </a:r>
          <a:r>
            <a:rPr lang="ru-RU" sz="1400" b="1" dirty="0" smtClean="0">
              <a:latin typeface="Bookman Old Style" pitchFamily="18" charset="0"/>
            </a:rPr>
            <a:t>года </a:t>
          </a:r>
          <a:r>
            <a:rPr lang="ru-RU" sz="1400" b="1" smtClean="0">
              <a:latin typeface="Bookman Old Style" pitchFamily="18" charset="0"/>
            </a:rPr>
            <a:t>– 9,1 </a:t>
          </a:r>
          <a:r>
            <a:rPr lang="ru-RU" sz="1400" b="1" dirty="0" smtClean="0">
              <a:latin typeface="Bookman Old Style" pitchFamily="18" charset="0"/>
            </a:rPr>
            <a:t>тыс.человек</a:t>
          </a:r>
          <a:endParaRPr lang="ru-RU" sz="1400" b="1" dirty="0">
            <a:latin typeface="Bookman Old Style" pitchFamily="18" charset="0"/>
          </a:endParaRPr>
        </a:p>
      </dgm:t>
    </dgm:pt>
    <dgm:pt modelId="{3F0A4FDE-9FCC-4862-8F92-E3868A5AFD86}" type="parTrans" cxnId="{E349A59E-34AC-4A48-B4C8-17C37BECB9A2}">
      <dgm:prSet/>
      <dgm:spPr/>
      <dgm:t>
        <a:bodyPr/>
        <a:lstStyle/>
        <a:p>
          <a:endParaRPr lang="ru-RU"/>
        </a:p>
      </dgm:t>
    </dgm:pt>
    <dgm:pt modelId="{A03CE4DE-87FE-4903-9562-A3425404E2F0}" type="sibTrans" cxnId="{E349A59E-34AC-4A48-B4C8-17C37BECB9A2}">
      <dgm:prSet/>
      <dgm:spPr/>
      <dgm:t>
        <a:bodyPr/>
        <a:lstStyle/>
        <a:p>
          <a:endParaRPr lang="ru-RU"/>
        </a:p>
      </dgm:t>
    </dgm:pt>
    <dgm:pt modelId="{54360138-8534-41AD-82EB-FCEBAA2C0E9D}">
      <dgm:prSet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Bookman Old Style" pitchFamily="18" charset="0"/>
            </a:rPr>
            <a:t>Малышевский ГО</a:t>
          </a:r>
        </a:p>
        <a:p>
          <a:r>
            <a:rPr lang="ru-RU" sz="1400" b="1" dirty="0" smtClean="0">
              <a:latin typeface="Bookman Old Style" pitchFamily="18" charset="0"/>
            </a:rPr>
            <a:t>среднегодовая численность населения </a:t>
          </a:r>
          <a:r>
            <a:rPr lang="ru-RU" sz="1400" b="1" smtClean="0">
              <a:latin typeface="Bookman Old Style" pitchFamily="18" charset="0"/>
            </a:rPr>
            <a:t>на 01.01.2018 </a:t>
          </a:r>
          <a:r>
            <a:rPr lang="ru-RU" sz="1400" b="1" dirty="0" smtClean="0">
              <a:latin typeface="Bookman Old Style" pitchFamily="18" charset="0"/>
            </a:rPr>
            <a:t>года </a:t>
          </a:r>
          <a:r>
            <a:rPr lang="ru-RU" sz="1400" b="1" smtClean="0">
              <a:latin typeface="Bookman Old Style" pitchFamily="18" charset="0"/>
            </a:rPr>
            <a:t>– 10,6 </a:t>
          </a:r>
          <a:r>
            <a:rPr lang="ru-RU" sz="1400" b="1" dirty="0" smtClean="0">
              <a:latin typeface="Bookman Old Style" pitchFamily="18" charset="0"/>
            </a:rPr>
            <a:t>тыс.человек</a:t>
          </a:r>
          <a:endParaRPr lang="ru-RU" sz="1400" dirty="0"/>
        </a:p>
      </dgm:t>
    </dgm:pt>
    <dgm:pt modelId="{BB152421-A159-4AEC-8820-18AF1564D4DF}" type="parTrans" cxnId="{B3929E87-C77C-4A2B-B536-C5CFE8C1A48F}">
      <dgm:prSet/>
      <dgm:spPr/>
      <dgm:t>
        <a:bodyPr/>
        <a:lstStyle/>
        <a:p>
          <a:endParaRPr lang="ru-RU"/>
        </a:p>
      </dgm:t>
    </dgm:pt>
    <dgm:pt modelId="{DFB158A7-1F7F-48C6-A453-18CDD67414F3}" type="sibTrans" cxnId="{B3929E87-C77C-4A2B-B536-C5CFE8C1A48F}">
      <dgm:prSet/>
      <dgm:spPr/>
      <dgm:t>
        <a:bodyPr/>
        <a:lstStyle/>
        <a:p>
          <a:endParaRPr lang="ru-RU"/>
        </a:p>
      </dgm:t>
    </dgm:pt>
    <dgm:pt modelId="{974ED45C-DD58-4C7A-80EA-FA4E2C06CAF1}" type="pres">
      <dgm:prSet presAssocID="{0E76F6BB-9D92-4AA1-AB07-22915D0450BC}" presName="linear" presStyleCnt="0">
        <dgm:presLayoutVars>
          <dgm:dir/>
          <dgm:resizeHandles val="exact"/>
        </dgm:presLayoutVars>
      </dgm:prSet>
      <dgm:spPr/>
    </dgm:pt>
    <dgm:pt modelId="{72600FE1-307D-41D2-BD4B-3B18EA421D4D}" type="pres">
      <dgm:prSet presAssocID="{54360138-8534-41AD-82EB-FCEBAA2C0E9D}" presName="comp" presStyleCnt="0"/>
      <dgm:spPr/>
    </dgm:pt>
    <dgm:pt modelId="{96BABB24-9DA7-41CE-8AAD-86F1114C2008}" type="pres">
      <dgm:prSet presAssocID="{54360138-8534-41AD-82EB-FCEBAA2C0E9D}" presName="box" presStyleLbl="node1" presStyleIdx="0" presStyleCnt="4"/>
      <dgm:spPr/>
      <dgm:t>
        <a:bodyPr/>
        <a:lstStyle/>
        <a:p>
          <a:endParaRPr lang="ru-RU"/>
        </a:p>
      </dgm:t>
    </dgm:pt>
    <dgm:pt modelId="{A9CB8C44-40AB-4E01-83EB-BD67F8787FAC}" type="pres">
      <dgm:prSet presAssocID="{54360138-8534-41AD-82EB-FCEBAA2C0E9D}" presName="img" presStyleLbl="fgImgPlace1" presStyleIdx="0" presStyleCnt="4" custScaleX="42776" custScaleY="9382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D5E25C6-0575-4361-B1B0-997A9D436A2A}" type="pres">
      <dgm:prSet presAssocID="{54360138-8534-41AD-82EB-FCEBAA2C0E9D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CD6711-4FB7-44A3-B079-278078B41C0F}" type="pres">
      <dgm:prSet presAssocID="{DFB158A7-1F7F-48C6-A453-18CDD67414F3}" presName="spacer" presStyleCnt="0"/>
      <dgm:spPr/>
    </dgm:pt>
    <dgm:pt modelId="{5877FE44-9341-48BC-BE9F-5A4559930D9F}" type="pres">
      <dgm:prSet presAssocID="{09B4E2C4-BF2E-40C4-8B24-D80A901ECC17}" presName="comp" presStyleCnt="0"/>
      <dgm:spPr/>
    </dgm:pt>
    <dgm:pt modelId="{C388123F-7CCD-40C0-8A51-262DD470172A}" type="pres">
      <dgm:prSet presAssocID="{09B4E2C4-BF2E-40C4-8B24-D80A901ECC17}" presName="box" presStyleLbl="node1" presStyleIdx="1" presStyleCnt="4"/>
      <dgm:spPr/>
      <dgm:t>
        <a:bodyPr/>
        <a:lstStyle/>
        <a:p>
          <a:endParaRPr lang="ru-RU"/>
        </a:p>
      </dgm:t>
    </dgm:pt>
    <dgm:pt modelId="{C519FD9C-0C79-408B-B11D-6C90C44ED9DC}" type="pres">
      <dgm:prSet presAssocID="{09B4E2C4-BF2E-40C4-8B24-D80A901ECC17}" presName="img" presStyleLbl="fgImgPlace1" presStyleIdx="1" presStyleCnt="4" custScaleX="42776" custScaleY="9884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4B913CC-59DB-4DDD-98A2-8B1C52F4E148}" type="pres">
      <dgm:prSet presAssocID="{09B4E2C4-BF2E-40C4-8B24-D80A901ECC17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D56C40-7182-4E7B-8112-8A346C560EC5}" type="pres">
      <dgm:prSet presAssocID="{EF8DE372-9EDC-4D4C-8DE3-DE1BB0340805}" presName="spacer" presStyleCnt="0"/>
      <dgm:spPr/>
    </dgm:pt>
    <dgm:pt modelId="{3F0BA500-F6F8-4153-8A09-5ABF888686A1}" type="pres">
      <dgm:prSet presAssocID="{A4CD6E9E-22AC-450D-8FA3-9454BDFC260E}" presName="comp" presStyleCnt="0"/>
      <dgm:spPr/>
    </dgm:pt>
    <dgm:pt modelId="{A65609CA-4A32-4EE8-B19B-F74D9585269B}" type="pres">
      <dgm:prSet presAssocID="{A4CD6E9E-22AC-450D-8FA3-9454BDFC260E}" presName="box" presStyleLbl="node1" presStyleIdx="2" presStyleCnt="4" custLinFactNeighborX="-16499" custLinFactNeighborY="-3587"/>
      <dgm:spPr/>
      <dgm:t>
        <a:bodyPr/>
        <a:lstStyle/>
        <a:p>
          <a:endParaRPr lang="ru-RU"/>
        </a:p>
      </dgm:t>
    </dgm:pt>
    <dgm:pt modelId="{701F0167-54BD-4632-A58C-4E25713A6DAE}" type="pres">
      <dgm:prSet presAssocID="{A4CD6E9E-22AC-450D-8FA3-9454BDFC260E}" presName="img" presStyleLbl="fgImgPlace1" presStyleIdx="2" presStyleCnt="4" custScaleX="44723" custScaleY="104442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C452101E-47FA-48E0-912E-89670C3DC5FB}" type="pres">
      <dgm:prSet presAssocID="{A4CD6E9E-22AC-450D-8FA3-9454BDFC260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3E215-3FA3-4FE0-B11D-8C67B6222F0A}" type="pres">
      <dgm:prSet presAssocID="{56203BDF-3DA2-4E9B-B973-03EC3CCE3BD4}" presName="spacer" presStyleCnt="0"/>
      <dgm:spPr/>
    </dgm:pt>
    <dgm:pt modelId="{3366CCD1-E527-41FC-85F1-5155A58F7612}" type="pres">
      <dgm:prSet presAssocID="{79E6C28C-49F4-4647-9B89-8A0AFFB8F4C1}" presName="comp" presStyleCnt="0"/>
      <dgm:spPr/>
    </dgm:pt>
    <dgm:pt modelId="{9223CEAD-8163-431F-9452-78DF4876E146}" type="pres">
      <dgm:prSet presAssocID="{79E6C28C-49F4-4647-9B89-8A0AFFB8F4C1}" presName="box" presStyleLbl="node1" presStyleIdx="3" presStyleCnt="4"/>
      <dgm:spPr/>
      <dgm:t>
        <a:bodyPr/>
        <a:lstStyle/>
        <a:p>
          <a:endParaRPr lang="ru-RU"/>
        </a:p>
      </dgm:t>
    </dgm:pt>
    <dgm:pt modelId="{2AC99A62-1CD5-42DD-A8D8-2097DE7934F1}" type="pres">
      <dgm:prSet presAssocID="{79E6C28C-49F4-4647-9B89-8A0AFFB8F4C1}" presName="img" presStyleLbl="fgImgPlace1" presStyleIdx="3" presStyleCnt="4" custScaleX="44722" custScaleY="94453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50F5D5F-EBE6-43A7-84DE-3BCED6FC3C31}" type="pres">
      <dgm:prSet presAssocID="{79E6C28C-49F4-4647-9B89-8A0AFFB8F4C1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157C3D-BE69-4C5E-BBC0-C84A05B1626D}" srcId="{0E76F6BB-9D92-4AA1-AB07-22915D0450BC}" destId="{A4CD6E9E-22AC-450D-8FA3-9454BDFC260E}" srcOrd="2" destOrd="0" parTransId="{55EBFDE0-E79D-4861-9F52-4FE7FA76258C}" sibTransId="{56203BDF-3DA2-4E9B-B973-03EC3CCE3BD4}"/>
    <dgm:cxn modelId="{6BDA34C9-6052-4152-B714-A5D2D63FB9FD}" type="presOf" srcId="{A4CD6E9E-22AC-450D-8FA3-9454BDFC260E}" destId="{A65609CA-4A32-4EE8-B19B-F74D9585269B}" srcOrd="0" destOrd="0" presId="urn:microsoft.com/office/officeart/2005/8/layout/vList4"/>
    <dgm:cxn modelId="{BBE68BE0-DE46-44AA-8A80-7B9F4FB429A9}" type="presOf" srcId="{A4CD6E9E-22AC-450D-8FA3-9454BDFC260E}" destId="{C452101E-47FA-48E0-912E-89670C3DC5FB}" srcOrd="1" destOrd="0" presId="urn:microsoft.com/office/officeart/2005/8/layout/vList4"/>
    <dgm:cxn modelId="{75786EFE-0446-4DAA-9B46-2F22FC1DD0D2}" type="presOf" srcId="{54360138-8534-41AD-82EB-FCEBAA2C0E9D}" destId="{9D5E25C6-0575-4361-B1B0-997A9D436A2A}" srcOrd="1" destOrd="0" presId="urn:microsoft.com/office/officeart/2005/8/layout/vList4"/>
    <dgm:cxn modelId="{6BEA0384-F8B6-4F8E-93AB-C81AA601E8E8}" srcId="{0E76F6BB-9D92-4AA1-AB07-22915D0450BC}" destId="{09B4E2C4-BF2E-40C4-8B24-D80A901ECC17}" srcOrd="1" destOrd="0" parTransId="{BAEED87E-643B-4322-800E-A06133B19C57}" sibTransId="{EF8DE372-9EDC-4D4C-8DE3-DE1BB0340805}"/>
    <dgm:cxn modelId="{909A01B5-2A72-46BD-8454-22F4015496C9}" type="presOf" srcId="{79E6C28C-49F4-4647-9B89-8A0AFFB8F4C1}" destId="{9223CEAD-8163-431F-9452-78DF4876E146}" srcOrd="0" destOrd="0" presId="urn:microsoft.com/office/officeart/2005/8/layout/vList4"/>
    <dgm:cxn modelId="{8A3BF12D-1B42-4146-9E4A-7A377A0314F4}" type="presOf" srcId="{09B4E2C4-BF2E-40C4-8B24-D80A901ECC17}" destId="{34B913CC-59DB-4DDD-98A2-8B1C52F4E148}" srcOrd="1" destOrd="0" presId="urn:microsoft.com/office/officeart/2005/8/layout/vList4"/>
    <dgm:cxn modelId="{FADD653D-290B-4C80-B38F-6B6021D96635}" type="presOf" srcId="{09B4E2C4-BF2E-40C4-8B24-D80A901ECC17}" destId="{C388123F-7CCD-40C0-8A51-262DD470172A}" srcOrd="0" destOrd="0" presId="urn:microsoft.com/office/officeart/2005/8/layout/vList4"/>
    <dgm:cxn modelId="{E349A59E-34AC-4A48-B4C8-17C37BECB9A2}" srcId="{0E76F6BB-9D92-4AA1-AB07-22915D0450BC}" destId="{79E6C28C-49F4-4647-9B89-8A0AFFB8F4C1}" srcOrd="3" destOrd="0" parTransId="{3F0A4FDE-9FCC-4862-8F92-E3868A5AFD86}" sibTransId="{A03CE4DE-87FE-4903-9562-A3425404E2F0}"/>
    <dgm:cxn modelId="{B3929E87-C77C-4A2B-B536-C5CFE8C1A48F}" srcId="{0E76F6BB-9D92-4AA1-AB07-22915D0450BC}" destId="{54360138-8534-41AD-82EB-FCEBAA2C0E9D}" srcOrd="0" destOrd="0" parTransId="{BB152421-A159-4AEC-8820-18AF1564D4DF}" sibTransId="{DFB158A7-1F7F-48C6-A453-18CDD67414F3}"/>
    <dgm:cxn modelId="{BE9009AF-049D-4FFD-8D74-5555A907CBF9}" type="presOf" srcId="{79E6C28C-49F4-4647-9B89-8A0AFFB8F4C1}" destId="{450F5D5F-EBE6-43A7-84DE-3BCED6FC3C31}" srcOrd="1" destOrd="0" presId="urn:microsoft.com/office/officeart/2005/8/layout/vList4"/>
    <dgm:cxn modelId="{EAC5245E-9DB5-4E63-98F1-CACFF1A081FA}" type="presOf" srcId="{54360138-8534-41AD-82EB-FCEBAA2C0E9D}" destId="{96BABB24-9DA7-41CE-8AAD-86F1114C2008}" srcOrd="0" destOrd="0" presId="urn:microsoft.com/office/officeart/2005/8/layout/vList4"/>
    <dgm:cxn modelId="{37D7ABB4-80D1-4627-AC18-724CD4C9805D}" type="presOf" srcId="{0E76F6BB-9D92-4AA1-AB07-22915D0450BC}" destId="{974ED45C-DD58-4C7A-80EA-FA4E2C06CAF1}" srcOrd="0" destOrd="0" presId="urn:microsoft.com/office/officeart/2005/8/layout/vList4"/>
    <dgm:cxn modelId="{7DCEAB9E-8EA9-4FC0-B77C-7C381A5D2417}" type="presParOf" srcId="{974ED45C-DD58-4C7A-80EA-FA4E2C06CAF1}" destId="{72600FE1-307D-41D2-BD4B-3B18EA421D4D}" srcOrd="0" destOrd="0" presId="urn:microsoft.com/office/officeart/2005/8/layout/vList4"/>
    <dgm:cxn modelId="{A9B5E141-5086-4507-9751-5F321625EB72}" type="presParOf" srcId="{72600FE1-307D-41D2-BD4B-3B18EA421D4D}" destId="{96BABB24-9DA7-41CE-8AAD-86F1114C2008}" srcOrd="0" destOrd="0" presId="urn:microsoft.com/office/officeart/2005/8/layout/vList4"/>
    <dgm:cxn modelId="{8CD8E311-8D81-44C4-8A62-F8C1416FEA03}" type="presParOf" srcId="{72600FE1-307D-41D2-BD4B-3B18EA421D4D}" destId="{A9CB8C44-40AB-4E01-83EB-BD67F8787FAC}" srcOrd="1" destOrd="0" presId="urn:microsoft.com/office/officeart/2005/8/layout/vList4"/>
    <dgm:cxn modelId="{A63A88BE-C314-4812-80CB-80C8F900A5BE}" type="presParOf" srcId="{72600FE1-307D-41D2-BD4B-3B18EA421D4D}" destId="{9D5E25C6-0575-4361-B1B0-997A9D436A2A}" srcOrd="2" destOrd="0" presId="urn:microsoft.com/office/officeart/2005/8/layout/vList4"/>
    <dgm:cxn modelId="{4B9E8A37-2349-45F8-81BB-763453D8362E}" type="presParOf" srcId="{974ED45C-DD58-4C7A-80EA-FA4E2C06CAF1}" destId="{6ACD6711-4FB7-44A3-B079-278078B41C0F}" srcOrd="1" destOrd="0" presId="urn:microsoft.com/office/officeart/2005/8/layout/vList4"/>
    <dgm:cxn modelId="{E0A847D5-8B75-45B6-AEA7-26DAC4992016}" type="presParOf" srcId="{974ED45C-DD58-4C7A-80EA-FA4E2C06CAF1}" destId="{5877FE44-9341-48BC-BE9F-5A4559930D9F}" srcOrd="2" destOrd="0" presId="urn:microsoft.com/office/officeart/2005/8/layout/vList4"/>
    <dgm:cxn modelId="{8CE14B46-769F-40C6-8AF4-3256E9906B3C}" type="presParOf" srcId="{5877FE44-9341-48BC-BE9F-5A4559930D9F}" destId="{C388123F-7CCD-40C0-8A51-262DD470172A}" srcOrd="0" destOrd="0" presId="urn:microsoft.com/office/officeart/2005/8/layout/vList4"/>
    <dgm:cxn modelId="{F4FE7858-3D14-412E-A18F-CCE36FCCAAD0}" type="presParOf" srcId="{5877FE44-9341-48BC-BE9F-5A4559930D9F}" destId="{C519FD9C-0C79-408B-B11D-6C90C44ED9DC}" srcOrd="1" destOrd="0" presId="urn:microsoft.com/office/officeart/2005/8/layout/vList4"/>
    <dgm:cxn modelId="{6ECDBAE1-261D-4F46-BE09-C79F707E052B}" type="presParOf" srcId="{5877FE44-9341-48BC-BE9F-5A4559930D9F}" destId="{34B913CC-59DB-4DDD-98A2-8B1C52F4E148}" srcOrd="2" destOrd="0" presId="urn:microsoft.com/office/officeart/2005/8/layout/vList4"/>
    <dgm:cxn modelId="{095676D5-7220-4EBB-9E5C-8DB2B9BCCF43}" type="presParOf" srcId="{974ED45C-DD58-4C7A-80EA-FA4E2C06CAF1}" destId="{B0D56C40-7182-4E7B-8112-8A346C560EC5}" srcOrd="3" destOrd="0" presId="urn:microsoft.com/office/officeart/2005/8/layout/vList4"/>
    <dgm:cxn modelId="{EC5129C5-2A18-4570-8829-3820F5D42370}" type="presParOf" srcId="{974ED45C-DD58-4C7A-80EA-FA4E2C06CAF1}" destId="{3F0BA500-F6F8-4153-8A09-5ABF888686A1}" srcOrd="4" destOrd="0" presId="urn:microsoft.com/office/officeart/2005/8/layout/vList4"/>
    <dgm:cxn modelId="{79EB5733-AA49-4180-BB60-2100DE008F28}" type="presParOf" srcId="{3F0BA500-F6F8-4153-8A09-5ABF888686A1}" destId="{A65609CA-4A32-4EE8-B19B-F74D9585269B}" srcOrd="0" destOrd="0" presId="urn:microsoft.com/office/officeart/2005/8/layout/vList4"/>
    <dgm:cxn modelId="{A71602B7-747C-4C4F-8D51-67C9B694A740}" type="presParOf" srcId="{3F0BA500-F6F8-4153-8A09-5ABF888686A1}" destId="{701F0167-54BD-4632-A58C-4E25713A6DAE}" srcOrd="1" destOrd="0" presId="urn:microsoft.com/office/officeart/2005/8/layout/vList4"/>
    <dgm:cxn modelId="{CE00F228-CD0C-4DAE-AF9A-E5D27F4CF837}" type="presParOf" srcId="{3F0BA500-F6F8-4153-8A09-5ABF888686A1}" destId="{C452101E-47FA-48E0-912E-89670C3DC5FB}" srcOrd="2" destOrd="0" presId="urn:microsoft.com/office/officeart/2005/8/layout/vList4"/>
    <dgm:cxn modelId="{EF518F19-B5FA-43FE-B06B-D8E4448444F3}" type="presParOf" srcId="{974ED45C-DD58-4C7A-80EA-FA4E2C06CAF1}" destId="{C8D3E215-3FA3-4FE0-B11D-8C67B6222F0A}" srcOrd="5" destOrd="0" presId="urn:microsoft.com/office/officeart/2005/8/layout/vList4"/>
    <dgm:cxn modelId="{14379CEE-D74F-4BED-B22D-C724701B13A0}" type="presParOf" srcId="{974ED45C-DD58-4C7A-80EA-FA4E2C06CAF1}" destId="{3366CCD1-E527-41FC-85F1-5155A58F7612}" srcOrd="6" destOrd="0" presId="urn:microsoft.com/office/officeart/2005/8/layout/vList4"/>
    <dgm:cxn modelId="{7A149D06-B0C3-4C37-8A0A-C992399E99E9}" type="presParOf" srcId="{3366CCD1-E527-41FC-85F1-5155A58F7612}" destId="{9223CEAD-8163-431F-9452-78DF4876E146}" srcOrd="0" destOrd="0" presId="urn:microsoft.com/office/officeart/2005/8/layout/vList4"/>
    <dgm:cxn modelId="{CD31CB3B-70DC-41D6-B81C-43C504704BE0}" type="presParOf" srcId="{3366CCD1-E527-41FC-85F1-5155A58F7612}" destId="{2AC99A62-1CD5-42DD-A8D8-2097DE7934F1}" srcOrd="1" destOrd="0" presId="urn:microsoft.com/office/officeart/2005/8/layout/vList4"/>
    <dgm:cxn modelId="{F983523C-B972-4B7C-9DE3-1BB7187633F8}" type="presParOf" srcId="{3366CCD1-E527-41FC-85F1-5155A58F7612}" destId="{450F5D5F-EBE6-43A7-84DE-3BCED6FC3C3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BABB24-9DA7-41CE-8AAD-86F1114C2008}">
      <dsp:nvSpPr>
        <dsp:cNvPr id="0" name=""/>
        <dsp:cNvSpPr/>
      </dsp:nvSpPr>
      <dsp:spPr>
        <a:xfrm>
          <a:off x="0" y="0"/>
          <a:ext cx="7571183" cy="107111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Bookman Old Style" pitchFamily="18" charset="0"/>
            </a:rPr>
            <a:t>Малышевский ГО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Bookman Old Style" pitchFamily="18" charset="0"/>
            </a:rPr>
            <a:t>среднегодовая численность населения </a:t>
          </a:r>
          <a:r>
            <a:rPr lang="ru-RU" sz="1400" b="1" kern="1200" smtClean="0">
              <a:latin typeface="Bookman Old Style" pitchFamily="18" charset="0"/>
            </a:rPr>
            <a:t>на 01.01.2018 </a:t>
          </a:r>
          <a:r>
            <a:rPr lang="ru-RU" sz="1400" b="1" kern="1200" dirty="0" smtClean="0">
              <a:latin typeface="Bookman Old Style" pitchFamily="18" charset="0"/>
            </a:rPr>
            <a:t>года </a:t>
          </a:r>
          <a:r>
            <a:rPr lang="ru-RU" sz="1400" b="1" kern="1200" smtClean="0">
              <a:latin typeface="Bookman Old Style" pitchFamily="18" charset="0"/>
            </a:rPr>
            <a:t>– 10,6 </a:t>
          </a:r>
          <a:r>
            <a:rPr lang="ru-RU" sz="1400" b="1" kern="1200" dirty="0" smtClean="0">
              <a:latin typeface="Bookman Old Style" pitchFamily="18" charset="0"/>
            </a:rPr>
            <a:t>тыс.человек</a:t>
          </a:r>
          <a:endParaRPr lang="ru-RU" sz="1400" kern="1200" dirty="0"/>
        </a:p>
      </dsp:txBody>
      <dsp:txXfrm>
        <a:off x="1621348" y="0"/>
        <a:ext cx="5949835" cy="1071119"/>
      </dsp:txXfrm>
    </dsp:sp>
    <dsp:sp modelId="{A9CB8C44-40AB-4E01-83EB-BD67F8787FAC}">
      <dsp:nvSpPr>
        <dsp:cNvPr id="0" name=""/>
        <dsp:cNvSpPr/>
      </dsp:nvSpPr>
      <dsp:spPr>
        <a:xfrm>
          <a:off x="540365" y="133581"/>
          <a:ext cx="647729" cy="80395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88123F-7CCD-40C0-8A51-262DD470172A}">
      <dsp:nvSpPr>
        <dsp:cNvPr id="0" name=""/>
        <dsp:cNvSpPr/>
      </dsp:nvSpPr>
      <dsp:spPr>
        <a:xfrm>
          <a:off x="0" y="1178230"/>
          <a:ext cx="7571183" cy="1071119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Bookman Old Style" pitchFamily="18" charset="0"/>
            </a:rPr>
            <a:t>Бисертский ГО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Bookman Old Style" pitchFamily="18" charset="0"/>
            </a:rPr>
            <a:t>среднегодовая численность населения </a:t>
          </a:r>
          <a:r>
            <a:rPr lang="ru-RU" sz="1400" b="1" kern="1200" smtClean="0">
              <a:solidFill>
                <a:schemeClr val="tx1"/>
              </a:solidFill>
              <a:latin typeface="Bookman Old Style" pitchFamily="18" charset="0"/>
            </a:rPr>
            <a:t>на 01.01.2018 </a:t>
          </a:r>
          <a:r>
            <a:rPr lang="ru-RU" sz="1400" b="1" kern="1200" dirty="0" smtClean="0">
              <a:solidFill>
                <a:schemeClr val="tx1"/>
              </a:solidFill>
              <a:latin typeface="Bookman Old Style" pitchFamily="18" charset="0"/>
            </a:rPr>
            <a:t>года </a:t>
          </a:r>
          <a:r>
            <a:rPr lang="ru-RU" sz="1400" b="1" kern="1200" smtClean="0">
              <a:solidFill>
                <a:schemeClr val="tx1"/>
              </a:solidFill>
              <a:latin typeface="Bookman Old Style" pitchFamily="18" charset="0"/>
            </a:rPr>
            <a:t>– 9,9 </a:t>
          </a:r>
          <a:r>
            <a:rPr lang="ru-RU" sz="1400" b="1" kern="1200" dirty="0" smtClean="0">
              <a:solidFill>
                <a:schemeClr val="tx1"/>
              </a:solidFill>
              <a:latin typeface="Bookman Old Style" pitchFamily="18" charset="0"/>
            </a:rPr>
            <a:t>тыс.человек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621348" y="1178230"/>
        <a:ext cx="5949835" cy="1071119"/>
      </dsp:txXfrm>
    </dsp:sp>
    <dsp:sp modelId="{C519FD9C-0C79-408B-B11D-6C90C44ED9DC}">
      <dsp:nvSpPr>
        <dsp:cNvPr id="0" name=""/>
        <dsp:cNvSpPr/>
      </dsp:nvSpPr>
      <dsp:spPr>
        <a:xfrm>
          <a:off x="540365" y="1290299"/>
          <a:ext cx="647729" cy="84698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5609CA-4A32-4EE8-B19B-F74D9585269B}">
      <dsp:nvSpPr>
        <dsp:cNvPr id="0" name=""/>
        <dsp:cNvSpPr/>
      </dsp:nvSpPr>
      <dsp:spPr>
        <a:xfrm>
          <a:off x="0" y="2318040"/>
          <a:ext cx="7571183" cy="1071119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Bookman Old Style" pitchFamily="18" charset="0"/>
            </a:rPr>
            <a:t>Волчанский ГО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Bookman Old Style" pitchFamily="18" charset="0"/>
            </a:rPr>
            <a:t>среднегодовая численность населения </a:t>
          </a:r>
          <a:r>
            <a:rPr lang="ru-RU" sz="1400" b="1" kern="1200" smtClean="0">
              <a:latin typeface="Bookman Old Style" pitchFamily="18" charset="0"/>
            </a:rPr>
            <a:t>на 01.01.2018 </a:t>
          </a:r>
          <a:r>
            <a:rPr lang="ru-RU" sz="1400" b="1" kern="1200" dirty="0" smtClean="0">
              <a:latin typeface="Bookman Old Style" pitchFamily="18" charset="0"/>
            </a:rPr>
            <a:t>года </a:t>
          </a:r>
          <a:r>
            <a:rPr lang="ru-RU" sz="1400" b="1" kern="1200" smtClean="0">
              <a:latin typeface="Bookman Old Style" pitchFamily="18" charset="0"/>
            </a:rPr>
            <a:t>– 9,0 </a:t>
          </a:r>
          <a:r>
            <a:rPr lang="ru-RU" sz="1400" b="1" kern="1200" dirty="0" smtClean="0">
              <a:latin typeface="Bookman Old Style" pitchFamily="18" charset="0"/>
            </a:rPr>
            <a:t>тыс.человек</a:t>
          </a:r>
          <a:endParaRPr lang="ru-RU" sz="1400" kern="1200" dirty="0"/>
        </a:p>
      </dsp:txBody>
      <dsp:txXfrm>
        <a:off x="1621348" y="2318040"/>
        <a:ext cx="5949835" cy="1071119"/>
      </dsp:txXfrm>
    </dsp:sp>
    <dsp:sp modelId="{701F0167-54BD-4632-A58C-4E25713A6DAE}">
      <dsp:nvSpPr>
        <dsp:cNvPr id="0" name=""/>
        <dsp:cNvSpPr/>
      </dsp:nvSpPr>
      <dsp:spPr>
        <a:xfrm>
          <a:off x="525624" y="2444542"/>
          <a:ext cx="677212" cy="89495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23CEAD-8163-431F-9452-78DF4876E146}">
      <dsp:nvSpPr>
        <dsp:cNvPr id="0" name=""/>
        <dsp:cNvSpPr/>
      </dsp:nvSpPr>
      <dsp:spPr>
        <a:xfrm>
          <a:off x="0" y="3534692"/>
          <a:ext cx="7571183" cy="1071119"/>
        </a:xfrm>
        <a:prstGeom prst="roundRect">
          <a:avLst>
            <a:gd name="adj" fmla="val 10000"/>
          </a:avLst>
        </a:prstGeom>
        <a:solidFill>
          <a:srgbClr val="CC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Bookman Old Style" pitchFamily="18" charset="0"/>
            </a:rPr>
            <a:t>ГО Верхняя Тура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Bookman Old Style" pitchFamily="18" charset="0"/>
            </a:rPr>
            <a:t>среднегодовая численность населения </a:t>
          </a:r>
          <a:r>
            <a:rPr lang="ru-RU" sz="1400" b="1" kern="1200" smtClean="0">
              <a:latin typeface="Bookman Old Style" pitchFamily="18" charset="0"/>
            </a:rPr>
            <a:t>на 01.01.2018 </a:t>
          </a:r>
          <a:r>
            <a:rPr lang="ru-RU" sz="1400" b="1" kern="1200" dirty="0" smtClean="0">
              <a:latin typeface="Bookman Old Style" pitchFamily="18" charset="0"/>
            </a:rPr>
            <a:t>года </a:t>
          </a:r>
          <a:r>
            <a:rPr lang="ru-RU" sz="1400" b="1" kern="1200" smtClean="0">
              <a:latin typeface="Bookman Old Style" pitchFamily="18" charset="0"/>
            </a:rPr>
            <a:t>– 9,1 </a:t>
          </a:r>
          <a:r>
            <a:rPr lang="ru-RU" sz="1400" b="1" kern="1200" dirty="0" smtClean="0">
              <a:latin typeface="Bookman Old Style" pitchFamily="18" charset="0"/>
            </a:rPr>
            <a:t>тыс.человек</a:t>
          </a:r>
          <a:endParaRPr lang="ru-RU" sz="1400" b="1" kern="1200" dirty="0">
            <a:latin typeface="Bookman Old Style" pitchFamily="18" charset="0"/>
          </a:endParaRPr>
        </a:p>
      </dsp:txBody>
      <dsp:txXfrm>
        <a:off x="1621348" y="3534692"/>
        <a:ext cx="5949835" cy="1071119"/>
      </dsp:txXfrm>
    </dsp:sp>
    <dsp:sp modelId="{2AC99A62-1CD5-42DD-A8D8-2097DE7934F1}">
      <dsp:nvSpPr>
        <dsp:cNvPr id="0" name=""/>
        <dsp:cNvSpPr/>
      </dsp:nvSpPr>
      <dsp:spPr>
        <a:xfrm>
          <a:off x="525631" y="3665570"/>
          <a:ext cx="677196" cy="8093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96944" cy="135902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Сравнительный анализ</a:t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исполнения бюджета Малышевского городского округа</a:t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с муниципальными образованиями Свердловской области,</a:t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сопоставимыми по численности населения</a:t>
            </a:r>
            <a:endParaRPr lang="ru-RU" sz="20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graphicFrame>
        <p:nvGraphicFramePr>
          <p:cNvPr id="30" name="Содержимое 29"/>
          <p:cNvGraphicFramePr>
            <a:graphicFrameLocks noGrp="1"/>
          </p:cNvGraphicFramePr>
          <p:nvPr>
            <p:ph sz="quarter" idx="1"/>
          </p:nvPr>
        </p:nvGraphicFramePr>
        <p:xfrm>
          <a:off x="457200" y="1772816"/>
          <a:ext cx="7571184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778098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Что такое исполнение бюджета?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075240" cy="4989168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Bookman Old Style" pitchFamily="18" charset="0"/>
              </a:rPr>
              <a:t>Исполнение бюджета</a:t>
            </a:r>
            <a:r>
              <a:rPr lang="ru-RU" dirty="0" smtClean="0">
                <a:latin typeface="Bookman Old Style" pitchFamily="18" charset="0"/>
              </a:rPr>
              <a:t> представляет собой этап бюджетного процесса мобилизации и экономного использования бюджетных средств</a:t>
            </a:r>
          </a:p>
          <a:p>
            <a:endParaRPr lang="ru-RU" dirty="0" smtClean="0">
              <a:latin typeface="Bookman Old Style" pitchFamily="18" charset="0"/>
            </a:endParaRPr>
          </a:p>
          <a:p>
            <a:r>
              <a:rPr lang="ru-RU" dirty="0" smtClean="0">
                <a:latin typeface="Bookman Old Style" pitchFamily="18" charset="0"/>
              </a:rPr>
              <a:t>Финансовым органом на основе закона о бюджете составляется </a:t>
            </a:r>
            <a:r>
              <a:rPr lang="ru-RU" b="1" dirty="0" smtClean="0">
                <a:latin typeface="Bookman Old Style" pitchFamily="18" charset="0"/>
              </a:rPr>
              <a:t>бюджетная роспись доходов и расходов</a:t>
            </a:r>
            <a:r>
              <a:rPr lang="ru-RU" dirty="0" smtClean="0">
                <a:latin typeface="Bookman Old Style" pitchFamily="18" charset="0"/>
              </a:rPr>
              <a:t>, которая утверждается исполнительным органом власти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80920" cy="122413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Bookman Old Style" pitchFamily="18" charset="0"/>
              </a:rPr>
              <a:t>Бюджетная роспись представляет собой документ,</a:t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>в котором детально отражаются показатели доходов, расходов утвержденного бюджета</a:t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>и если возникает необходимость - средств заимствований</a:t>
            </a:r>
            <a:endParaRPr lang="ru-RU" sz="1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sz="2600" dirty="0" smtClean="0">
                <a:latin typeface="Bookman Old Style" pitchFamily="18" charset="0"/>
              </a:rPr>
              <a:t>перечисление и зачисление доходов на единый счет бюджета;</a:t>
            </a:r>
          </a:p>
          <a:p>
            <a:r>
              <a:rPr lang="ru-RU" sz="2600" dirty="0" smtClean="0">
                <a:latin typeface="Bookman Old Style" pitchFamily="18" charset="0"/>
              </a:rPr>
              <a:t>распределение средств по разделам, подразделам и статьям в соответствии с утвержденным бюджетом регулирующих доходов;</a:t>
            </a:r>
          </a:p>
          <a:p>
            <a:r>
              <a:rPr lang="ru-RU" sz="2600" dirty="0" smtClean="0">
                <a:latin typeface="Bookman Old Style" pitchFamily="18" charset="0"/>
              </a:rPr>
              <a:t>возврат излишне уплаченных в бюджет сумм доходов;</a:t>
            </a:r>
          </a:p>
          <a:p>
            <a:r>
              <a:rPr lang="ru-RU" sz="2600" dirty="0" smtClean="0">
                <a:latin typeface="Bookman Old Style" pitchFamily="18" charset="0"/>
              </a:rPr>
              <a:t>учет доходов бюджета и составление отчетов о доходности соответствующего бюджета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Bookman Old Style" pitchFamily="18" charset="0"/>
              </a:rPr>
              <a:t>принятие бюджетных обязательств;</a:t>
            </a:r>
          </a:p>
          <a:p>
            <a:r>
              <a:rPr lang="ru-RU" sz="1800" dirty="0" smtClean="0">
                <a:latin typeface="Bookman Old Style" pitchFamily="18" charset="0"/>
              </a:rPr>
              <a:t>подтверждение денежных обязательств;</a:t>
            </a:r>
          </a:p>
          <a:p>
            <a:r>
              <a:rPr lang="ru-RU" sz="1800" dirty="0" smtClean="0">
                <a:latin typeface="Bookman Old Style" pitchFamily="18" charset="0"/>
              </a:rPr>
              <a:t>санкционирование оплаты денежных обязательств;</a:t>
            </a:r>
          </a:p>
          <a:p>
            <a:r>
              <a:rPr lang="ru-RU" sz="1800" dirty="0" smtClean="0">
                <a:latin typeface="Bookman Old Style" pitchFamily="18" charset="0"/>
              </a:rPr>
              <a:t>подтверждение исполнения денежных обязательств.</a:t>
            </a:r>
          </a:p>
          <a:p>
            <a:endParaRPr lang="ru-RU" sz="1800" dirty="0">
              <a:latin typeface="Bookman Old Style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>Исполнение бюджета по доходам предусматривает: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>Исполнение бюджета по расходам предусматривает:</a:t>
            </a:r>
            <a:endParaRPr lang="ru-RU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208912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u="sng" dirty="0" smtClean="0">
                <a:latin typeface="Bookman Old Style" pitchFamily="18" charset="0"/>
              </a:rPr>
              <a:t>Динамика планирования поступлений</a:t>
            </a:r>
            <a:br>
              <a:rPr lang="ru-RU" sz="2400" b="1" u="sng" dirty="0" smtClean="0">
                <a:latin typeface="Bookman Old Style" pitchFamily="18" charset="0"/>
              </a:rPr>
            </a:br>
            <a:r>
              <a:rPr lang="ru-RU" sz="2400" b="1" u="sng" dirty="0" smtClean="0">
                <a:latin typeface="Bookman Old Style" pitchFamily="18" charset="0"/>
              </a:rPr>
              <a:t>в местный бюджет</a:t>
            </a:r>
            <a:endParaRPr lang="ru-RU" sz="2400" b="1" u="sng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908720"/>
            <a:ext cx="11560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latin typeface="Bookman Old Style" pitchFamily="18" charset="0"/>
              </a:rPr>
              <a:t>Млн.рублей</a:t>
            </a:r>
            <a:endParaRPr lang="ru-RU" sz="1200" b="1" dirty="0">
              <a:latin typeface="Bookman Old Style" pitchFamily="18" charset="0"/>
            </a:endParaRPr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quarter" idx="1"/>
          </p:nvPr>
        </p:nvGraphicFramePr>
        <p:xfrm>
          <a:off x="457200" y="1124744"/>
          <a:ext cx="814724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ru-RU" sz="2200" b="1" u="sng" dirty="0" smtClean="0">
                <a:latin typeface="Bookman Old Style" pitchFamily="18" charset="0"/>
              </a:rPr>
              <a:t>Динамика фактического поступления</a:t>
            </a:r>
            <a:br>
              <a:rPr lang="ru-RU" sz="2200" b="1" u="sng" dirty="0" smtClean="0">
                <a:latin typeface="Bookman Old Style" pitchFamily="18" charset="0"/>
              </a:rPr>
            </a:br>
            <a:r>
              <a:rPr lang="ru-RU" sz="2200" b="1" u="sng" dirty="0" smtClean="0">
                <a:latin typeface="Bookman Old Style" pitchFamily="18" charset="0"/>
              </a:rPr>
              <a:t>в местный бюджет</a:t>
            </a:r>
            <a:endParaRPr lang="ru-RU" sz="2200" b="1" u="sng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908720"/>
            <a:ext cx="11560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latin typeface="Bookman Old Style" pitchFamily="18" charset="0"/>
              </a:rPr>
              <a:t>Млн.рублей</a:t>
            </a:r>
            <a:endParaRPr lang="ru-RU" sz="1200" b="1" dirty="0">
              <a:latin typeface="Bookman Old Style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sz="quarter" idx="1"/>
          </p:nvPr>
        </p:nvGraphicFramePr>
        <p:xfrm>
          <a:off x="457200" y="1196752"/>
          <a:ext cx="8147248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706090"/>
          </a:xfrm>
        </p:spPr>
        <p:txBody>
          <a:bodyPr>
            <a:noAutofit/>
          </a:bodyPr>
          <a:lstStyle/>
          <a:p>
            <a:pPr algn="ctr"/>
            <a:r>
              <a:rPr lang="ru-RU" sz="2200" b="1" u="sng" dirty="0" smtClean="0">
                <a:latin typeface="Bookman Old Style" pitchFamily="18" charset="0"/>
              </a:rPr>
              <a:t>Равномерность исполнения доходной части бюджета</a:t>
            </a:r>
            <a:endParaRPr lang="ru-RU" sz="2200" b="1" u="sng" dirty="0">
              <a:latin typeface="Bookman Old Style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5661248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u="sng" dirty="0" smtClean="0">
                <a:latin typeface="Bookman Old Style" pitchFamily="18" charset="0"/>
              </a:rPr>
              <a:t>Комментарий: </a:t>
            </a:r>
            <a:r>
              <a:rPr lang="ru-RU" sz="1400" dirty="0" smtClean="0">
                <a:latin typeface="Bookman Old Style" pitchFamily="18" charset="0"/>
              </a:rPr>
              <a:t>Нулевая ось (зеленый цвет) отражает предполагаемое, идеально равномерное исполнение доходной части бюджета. Графики кривых отражают отклонение исполнения доходной части бюджетов анализируемых муниципальных образований от идеального варианта.</a:t>
            </a:r>
            <a:endParaRPr lang="ru-RU" sz="1400" dirty="0">
              <a:latin typeface="Bookman Old Style" pitchFamily="18" charset="0"/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467544" y="1052736"/>
          <a:ext cx="8136903" cy="4528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7"/>
          <p:cNvGraphicFramePr>
            <a:graphicFrameLocks noGrp="1"/>
          </p:cNvGraphicFramePr>
          <p:nvPr>
            <p:ph sz="quarter" idx="1"/>
          </p:nvPr>
        </p:nvGraphicFramePr>
        <p:xfrm>
          <a:off x="467544" y="332656"/>
          <a:ext cx="7715200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9712" y="1988840"/>
            <a:ext cx="6984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latin typeface="Bookman Old Style" pitchFamily="18" charset="0"/>
              </a:rPr>
              <a:t>Проведенный сравнительный анализ поступления доходов в бюджет Малышевского городского округа демонстрирует  плавность и равномерность пополнения доходной части местного бюджета в течении первого </a:t>
            </a:r>
            <a:r>
              <a:rPr lang="ru-RU" sz="2400" b="1" smtClean="0">
                <a:latin typeface="Bookman Old Style" pitchFamily="18" charset="0"/>
              </a:rPr>
              <a:t>полугодия </a:t>
            </a:r>
            <a:r>
              <a:rPr lang="ru-RU" sz="2400" b="1" smtClean="0">
                <a:latin typeface="Bookman Old Style" pitchFamily="18" charset="0"/>
              </a:rPr>
              <a:t>2018 </a:t>
            </a:r>
            <a:r>
              <a:rPr lang="ru-RU" sz="2400" b="1" dirty="0" smtClean="0">
                <a:latin typeface="Bookman Old Style" pitchFamily="18" charset="0"/>
              </a:rPr>
              <a:t>года</a:t>
            </a:r>
            <a:endParaRPr lang="ru-RU" sz="24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>
                <a:alpha val="81000"/>
              </a:schemeClr>
            </a:gs>
            <a:gs pos="100000">
              <a:srgbClr val="4CF2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208912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u="sng" dirty="0" smtClean="0">
                <a:latin typeface="Bookman Old Style" pitchFamily="18" charset="0"/>
              </a:rPr>
              <a:t>Динамика планирования расходной части</a:t>
            </a:r>
            <a:br>
              <a:rPr lang="ru-RU" sz="2400" b="1" u="sng" dirty="0" smtClean="0">
                <a:latin typeface="Bookman Old Style" pitchFamily="18" charset="0"/>
              </a:rPr>
            </a:br>
            <a:r>
              <a:rPr lang="ru-RU" sz="2400" b="1" u="sng" dirty="0" smtClean="0">
                <a:latin typeface="Bookman Old Style" pitchFamily="18" charset="0"/>
              </a:rPr>
              <a:t>местного бюджета</a:t>
            </a:r>
            <a:endParaRPr lang="ru-RU" sz="2400" b="1" u="sng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5594" y="1196752"/>
            <a:ext cx="9909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b="1" dirty="0" smtClean="0">
                <a:latin typeface="Bookman Old Style" pitchFamily="18" charset="0"/>
              </a:rPr>
              <a:t>Млн.рублей</a:t>
            </a:r>
            <a:endParaRPr lang="ru-RU" sz="1000" b="1" dirty="0">
              <a:latin typeface="Bookman Old Style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611560" y="1672590"/>
          <a:ext cx="7848872" cy="4564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bg1"/>
            </a:gs>
            <a:gs pos="100000">
              <a:srgbClr val="4CF2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208912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u="sng" dirty="0" smtClean="0">
                <a:latin typeface="Bookman Old Style" pitchFamily="18" charset="0"/>
              </a:rPr>
              <a:t>Динамика исполнения расходной части</a:t>
            </a:r>
            <a:br>
              <a:rPr lang="ru-RU" sz="2400" b="1" u="sng" dirty="0" smtClean="0">
                <a:latin typeface="Bookman Old Style" pitchFamily="18" charset="0"/>
              </a:rPr>
            </a:br>
            <a:r>
              <a:rPr lang="ru-RU" sz="2400" b="1" u="sng" dirty="0" smtClean="0">
                <a:latin typeface="Bookman Old Style" pitchFamily="18" charset="0"/>
              </a:rPr>
              <a:t>местного бюджета</a:t>
            </a:r>
            <a:endParaRPr lang="ru-RU" sz="2400" b="1" u="sng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5594" y="1052737"/>
            <a:ext cx="99097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b="1" dirty="0" smtClean="0">
                <a:latin typeface="Bookman Old Style" pitchFamily="18" charset="0"/>
              </a:rPr>
              <a:t>Млн.рублей</a:t>
            </a:r>
            <a:endParaRPr lang="ru-RU" sz="1000" b="1" dirty="0">
              <a:latin typeface="Bookman Old Style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395536" y="1340768"/>
          <a:ext cx="8208912" cy="4924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prstClr val="white">
                <a:alpha val="81000"/>
              </a:prstClr>
            </a:gs>
            <a:gs pos="100000">
              <a:srgbClr val="4CF2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08912" cy="864096"/>
          </a:xfrm>
        </p:spPr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latin typeface="Bookman Old Style" pitchFamily="18" charset="0"/>
              </a:rPr>
              <a:t>Динамика исполнения расходной части</a:t>
            </a:r>
            <a:br>
              <a:rPr lang="ru-RU" sz="2000" b="1" u="sng" dirty="0" smtClean="0">
                <a:latin typeface="Bookman Old Style" pitchFamily="18" charset="0"/>
              </a:rPr>
            </a:br>
            <a:r>
              <a:rPr lang="ru-RU" sz="2000" b="1" u="sng" dirty="0" smtClean="0">
                <a:latin typeface="Bookman Old Style" pitchFamily="18" charset="0"/>
              </a:rPr>
              <a:t>местного бюджета, %</a:t>
            </a:r>
            <a:endParaRPr lang="ru-RU" sz="20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395536" y="980728"/>
          <a:ext cx="8219256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9000">
              <a:schemeClr val="bg1">
                <a:alpha val="81000"/>
              </a:schemeClr>
            </a:gs>
            <a:gs pos="100000">
              <a:srgbClr val="4CF2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706090"/>
          </a:xfrm>
        </p:spPr>
        <p:txBody>
          <a:bodyPr>
            <a:noAutofit/>
          </a:bodyPr>
          <a:lstStyle/>
          <a:p>
            <a:pPr algn="ctr"/>
            <a:r>
              <a:rPr lang="ru-RU" sz="2200" b="1" u="sng" dirty="0" smtClean="0">
                <a:latin typeface="Bookman Old Style" pitchFamily="18" charset="0"/>
              </a:rPr>
              <a:t>Равномерность исполнения расходной части местного бюджета</a:t>
            </a:r>
            <a:endParaRPr lang="ru-RU" sz="2200" b="1" u="sng" dirty="0">
              <a:latin typeface="Bookman Old Style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5517232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u="sng" dirty="0" smtClean="0">
                <a:latin typeface="Bookman Old Style" pitchFamily="18" charset="0"/>
              </a:rPr>
              <a:t>Комментарий: </a:t>
            </a:r>
            <a:r>
              <a:rPr lang="ru-RU" sz="1400" dirty="0" smtClean="0">
                <a:latin typeface="Bookman Old Style" pitchFamily="18" charset="0"/>
              </a:rPr>
              <a:t>Нулевая ось (зеленый цвет) отражает предполагаемое, идеально равномерное исполнение доходной части бюджета. Графики кривых отражают отклонение исполнения расходной части бюджетов анализируемых муниципальных образований от идеального варианта.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467544" y="1052737"/>
          <a:ext cx="8064895" cy="4248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267744" y="1196752"/>
            <a:ext cx="6696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latin typeface="Bookman Old Style" pitchFamily="18" charset="0"/>
              </a:rPr>
              <a:t>Проведенный сравнительный анализ исполнения расходной части бюджета Малышевского городского округа свидетельствует об активности расходования бюджетных в первом </a:t>
            </a:r>
            <a:r>
              <a:rPr lang="ru-RU" sz="2400" b="1" smtClean="0">
                <a:latin typeface="Bookman Old Style" pitchFamily="18" charset="0"/>
              </a:rPr>
              <a:t>полугодии </a:t>
            </a:r>
            <a:r>
              <a:rPr lang="ru-RU" sz="2400" b="1" smtClean="0">
                <a:latin typeface="Bookman Old Style" pitchFamily="18" charset="0"/>
              </a:rPr>
              <a:t>2018 </a:t>
            </a:r>
            <a:r>
              <a:rPr lang="ru-RU" sz="2400" b="1" dirty="0" smtClean="0">
                <a:latin typeface="Bookman Old Style" pitchFamily="18" charset="0"/>
              </a:rPr>
              <a:t>года.</a:t>
            </a:r>
          </a:p>
          <a:p>
            <a:pPr algn="r"/>
            <a:endParaRPr lang="ru-RU" sz="2400" b="1" dirty="0" smtClean="0">
              <a:latin typeface="Bookman Old Style" pitchFamily="18" charset="0"/>
            </a:endParaRPr>
          </a:p>
          <a:p>
            <a:pPr algn="r"/>
            <a:r>
              <a:rPr lang="ru-RU" sz="2400" b="1" dirty="0" smtClean="0">
                <a:latin typeface="Bookman Old Style" pitchFamily="18" charset="0"/>
              </a:rPr>
              <a:t>На 01 </a:t>
            </a:r>
            <a:r>
              <a:rPr lang="ru-RU" sz="2400" b="1" smtClean="0">
                <a:latin typeface="Bookman Old Style" pitchFamily="18" charset="0"/>
              </a:rPr>
              <a:t>июля </a:t>
            </a:r>
            <a:r>
              <a:rPr lang="ru-RU" sz="2400" b="1" smtClean="0">
                <a:latin typeface="Bookman Old Style" pitchFamily="18" charset="0"/>
              </a:rPr>
              <a:t>2018 </a:t>
            </a:r>
            <a:r>
              <a:rPr lang="ru-RU" sz="2400" b="1" dirty="0" smtClean="0">
                <a:latin typeface="Bookman Old Style" pitchFamily="18" charset="0"/>
              </a:rPr>
              <a:t>года все четыре муниципальных образования достигли исполнения расходов бюджета в пределах от 40 до 50% годовых назначений.</a:t>
            </a:r>
            <a:endParaRPr lang="ru-RU" sz="24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50000">
              <a:srgbClr val="CC66FF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Bookman Old Style" pitchFamily="18" charset="0"/>
              </a:rPr>
              <a:t>Дефицит и профицит бюджета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124744"/>
            <a:ext cx="80648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Bookman Old Style" pitchFamily="18" charset="0"/>
              </a:rPr>
              <a:t>Сбалансированный</a:t>
            </a:r>
            <a:r>
              <a:rPr lang="ru-RU" sz="1600" dirty="0" smtClean="0">
                <a:solidFill>
                  <a:schemeClr val="bg1"/>
                </a:solidFill>
                <a:latin typeface="Bookman Old Style" pitchFamily="18" charset="0"/>
              </a:rPr>
              <a:t> бюджет — равенство доходов и расходов бюджета.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Bookman Old Style" pitchFamily="18" charset="0"/>
              </a:rPr>
              <a:t>Дефицит</a:t>
            </a:r>
            <a:r>
              <a:rPr lang="ru-RU" sz="1600" dirty="0" smtClean="0">
                <a:solidFill>
                  <a:schemeClr val="bg1"/>
                </a:solidFill>
                <a:latin typeface="Bookman Old Style" pitchFamily="18" charset="0"/>
              </a:rPr>
              <a:t> бюджета</a:t>
            </a:r>
            <a:r>
              <a:rPr lang="ru-RU" sz="1600" b="1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Bookman Old Style" pitchFamily="18" charset="0"/>
              </a:rPr>
              <a:t>- это превышение расходов  местного бюджета над его доходами.</a:t>
            </a:r>
          </a:p>
          <a:p>
            <a:r>
              <a:rPr lang="ru-RU" sz="1600" b="1" dirty="0" smtClean="0">
                <a:solidFill>
                  <a:schemeClr val="bg1"/>
                </a:solidFill>
                <a:latin typeface="Bookman Old Style" pitchFamily="18" charset="0"/>
              </a:rPr>
              <a:t>Профицит</a:t>
            </a:r>
            <a:r>
              <a:rPr lang="ru-RU" sz="1600" dirty="0" smtClean="0">
                <a:solidFill>
                  <a:schemeClr val="bg1"/>
                </a:solidFill>
                <a:latin typeface="Bookman Old Style" pitchFamily="18" charset="0"/>
              </a:rPr>
              <a:t> бюджета — превышение бюджетных доходов над расходами.</a:t>
            </a:r>
          </a:p>
          <a:p>
            <a:endParaRPr lang="ru-RU" sz="16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ru-RU" sz="1600" dirty="0" smtClean="0">
                <a:solidFill>
                  <a:schemeClr val="bg1"/>
                </a:solidFill>
                <a:latin typeface="Bookman Old Style" pitchFamily="18" charset="0"/>
              </a:rPr>
              <a:t>Механизм образования дефицита или профицита местного бюджета может быть представлен следующим образом:</a:t>
            </a:r>
            <a:endParaRPr lang="ru-RU" sz="16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5589240"/>
            <a:ext cx="136815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Bookman Old Style" pitchFamily="18" charset="0"/>
              </a:rPr>
              <a:t>образование дефицита</a:t>
            </a:r>
            <a:endParaRPr lang="ru-RU" sz="1200" b="1" dirty="0">
              <a:latin typeface="Bookman Old Style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79712" y="3501008"/>
            <a:ext cx="1152128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itchFamily="18" charset="0"/>
              </a:rPr>
              <a:t>бюджет</a:t>
            </a: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71600" y="4221088"/>
            <a:ext cx="1152128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itchFamily="18" charset="0"/>
              </a:rPr>
              <a:t>доходы</a:t>
            </a: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87824" y="4221088"/>
            <a:ext cx="1224136" cy="28803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itchFamily="18" charset="0"/>
              </a:rPr>
              <a:t>расходы</a:t>
            </a:r>
            <a:endParaRPr lang="ru-RU" sz="1600" b="1" dirty="0">
              <a:latin typeface="Bookman Old Style" pitchFamily="18" charset="0"/>
            </a:endParaRPr>
          </a:p>
        </p:txBody>
      </p:sp>
      <p:cxnSp>
        <p:nvCxnSpPr>
          <p:cNvPr id="10" name="Прямая соединительная линия 9"/>
          <p:cNvCxnSpPr>
            <a:stCxn id="5" idx="2"/>
            <a:endCxn id="6" idx="0"/>
          </p:cNvCxnSpPr>
          <p:nvPr/>
        </p:nvCxnSpPr>
        <p:spPr>
          <a:xfrm flipH="1">
            <a:off x="1547664" y="3789040"/>
            <a:ext cx="1008112" cy="4320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5" idx="2"/>
            <a:endCxn id="7" idx="0"/>
          </p:cNvCxnSpPr>
          <p:nvPr/>
        </p:nvCxnSpPr>
        <p:spPr>
          <a:xfrm>
            <a:off x="2555776" y="3789040"/>
            <a:ext cx="1044116" cy="4320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6" idx="2"/>
          </p:cNvCxnSpPr>
          <p:nvPr/>
        </p:nvCxnSpPr>
        <p:spPr>
          <a:xfrm>
            <a:off x="1547664" y="4509120"/>
            <a:ext cx="576064" cy="5760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7" idx="2"/>
          </p:cNvCxnSpPr>
          <p:nvPr/>
        </p:nvCxnSpPr>
        <p:spPr>
          <a:xfrm flipH="1">
            <a:off x="1043608" y="4509120"/>
            <a:ext cx="2556284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5-конечная звезда 16"/>
          <p:cNvSpPr/>
          <p:nvPr/>
        </p:nvSpPr>
        <p:spPr>
          <a:xfrm>
            <a:off x="1979712" y="5013176"/>
            <a:ext cx="216024" cy="144016"/>
          </a:xfrm>
          <a:prstGeom prst="star5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195736" y="4941168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Bookman Old Style" pitchFamily="18" charset="0"/>
              </a:rPr>
              <a:t>сбалансированность</a:t>
            </a:r>
            <a:endParaRPr lang="ru-RU" sz="1200" b="1" dirty="0">
              <a:latin typeface="Bookman Old Style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724128" y="3501008"/>
            <a:ext cx="1152128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itchFamily="18" charset="0"/>
              </a:rPr>
              <a:t>бюджет</a:t>
            </a: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716016" y="4221088"/>
            <a:ext cx="1152128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itchFamily="18" charset="0"/>
              </a:rPr>
              <a:t>доходы</a:t>
            </a:r>
            <a:endParaRPr lang="ru-RU" sz="1600" b="1" dirty="0">
              <a:latin typeface="Bookman Old Style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732240" y="4221088"/>
            <a:ext cx="1224136" cy="28803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itchFamily="18" charset="0"/>
              </a:rPr>
              <a:t>расходы</a:t>
            </a:r>
            <a:endParaRPr lang="ru-RU" sz="1600" b="1" dirty="0">
              <a:latin typeface="Bookman Old Style" pitchFamily="18" charset="0"/>
            </a:endParaRPr>
          </a:p>
        </p:txBody>
      </p:sp>
      <p:cxnSp>
        <p:nvCxnSpPr>
          <p:cNvPr id="24" name="Прямая соединительная линия 23"/>
          <p:cNvCxnSpPr>
            <a:stCxn id="21" idx="2"/>
            <a:endCxn id="22" idx="0"/>
          </p:cNvCxnSpPr>
          <p:nvPr/>
        </p:nvCxnSpPr>
        <p:spPr>
          <a:xfrm flipH="1">
            <a:off x="5292080" y="3789040"/>
            <a:ext cx="1008112" cy="4320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21" idx="2"/>
            <a:endCxn id="23" idx="0"/>
          </p:cNvCxnSpPr>
          <p:nvPr/>
        </p:nvCxnSpPr>
        <p:spPr>
          <a:xfrm>
            <a:off x="6300192" y="3789040"/>
            <a:ext cx="1044116" cy="4320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788024" y="4941168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Bookman Old Style" pitchFamily="18" charset="0"/>
              </a:rPr>
              <a:t>сбалансированность</a:t>
            </a:r>
            <a:endParaRPr lang="ru-RU" sz="1200" b="1" dirty="0">
              <a:latin typeface="Bookman Old Style" pitchFamily="18" charset="0"/>
            </a:endParaRPr>
          </a:p>
        </p:txBody>
      </p:sp>
      <p:cxnSp>
        <p:nvCxnSpPr>
          <p:cNvPr id="31" name="Прямая соединительная линия 30"/>
          <p:cNvCxnSpPr>
            <a:stCxn id="23" idx="2"/>
          </p:cNvCxnSpPr>
          <p:nvPr/>
        </p:nvCxnSpPr>
        <p:spPr>
          <a:xfrm flipH="1">
            <a:off x="6804248" y="4509120"/>
            <a:ext cx="540060" cy="57606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22" idx="2"/>
          </p:cNvCxnSpPr>
          <p:nvPr/>
        </p:nvCxnSpPr>
        <p:spPr>
          <a:xfrm>
            <a:off x="5292080" y="4509120"/>
            <a:ext cx="2448272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876256" y="5589240"/>
            <a:ext cx="136815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Bookman Old Style" pitchFamily="18" charset="0"/>
              </a:rPr>
              <a:t>образование профицита</a:t>
            </a:r>
            <a:endParaRPr lang="ru-RU" sz="1200" b="1" dirty="0">
              <a:latin typeface="Bookman Old Style" pitchFamily="18" charset="0"/>
            </a:endParaRPr>
          </a:p>
        </p:txBody>
      </p:sp>
      <p:sp>
        <p:nvSpPr>
          <p:cNvPr id="35" name="5-конечная звезда 34"/>
          <p:cNvSpPr/>
          <p:nvPr/>
        </p:nvSpPr>
        <p:spPr>
          <a:xfrm>
            <a:off x="6660232" y="5013176"/>
            <a:ext cx="216024" cy="144016"/>
          </a:xfrm>
          <a:prstGeom prst="star5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latin typeface="Bookman Old Style" pitchFamily="18" charset="0"/>
              </a:rPr>
              <a:t>Дефицит/</a:t>
            </a:r>
            <a:r>
              <a:rPr lang="ru-RU" sz="1800" b="1" dirty="0" err="1" smtClean="0">
                <a:latin typeface="Bookman Old Style" pitchFamily="18" charset="0"/>
              </a:rPr>
              <a:t>профицит</a:t>
            </a:r>
            <a:r>
              <a:rPr lang="ru-RU" sz="1800" b="1" dirty="0" smtClean="0">
                <a:latin typeface="Bookman Old Style" pitchFamily="18" charset="0"/>
              </a:rPr>
              <a:t> (плановые назначения)</a:t>
            </a:r>
            <a:endParaRPr lang="ru-RU" sz="1800" b="1" dirty="0"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5661248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Bookman Old Style" pitchFamily="18" charset="0"/>
              </a:rPr>
              <a:t>На </a:t>
            </a:r>
            <a:r>
              <a:rPr lang="ru-RU" sz="1600" smtClean="0">
                <a:latin typeface="Bookman Old Style" pitchFamily="18" charset="0"/>
              </a:rPr>
              <a:t>начало </a:t>
            </a:r>
            <a:r>
              <a:rPr lang="ru-RU" sz="1600" smtClean="0">
                <a:latin typeface="Bookman Old Style" pitchFamily="18" charset="0"/>
              </a:rPr>
              <a:t>2018 </a:t>
            </a:r>
            <a:r>
              <a:rPr lang="ru-RU" sz="1600" dirty="0" smtClean="0">
                <a:latin typeface="Bookman Old Style" pitchFamily="18" charset="0"/>
              </a:rPr>
              <a:t>года всеми представленными муниципальными образованиями Законом о местном бюджете был утвержден дефицит бюджета </a:t>
            </a:r>
            <a:r>
              <a:rPr lang="ru-RU" sz="1600" smtClean="0">
                <a:latin typeface="Bookman Old Style" pitchFamily="18" charset="0"/>
              </a:rPr>
              <a:t>от </a:t>
            </a:r>
            <a:r>
              <a:rPr lang="ru-RU" sz="1600" smtClean="0">
                <a:latin typeface="Bookman Old Style" pitchFamily="18" charset="0"/>
              </a:rPr>
              <a:t>1,3 </a:t>
            </a:r>
            <a:r>
              <a:rPr lang="ru-RU" sz="1600" smtClean="0">
                <a:latin typeface="Bookman Old Style" pitchFamily="18" charset="0"/>
              </a:rPr>
              <a:t>до </a:t>
            </a:r>
            <a:r>
              <a:rPr lang="ru-RU" sz="1600" smtClean="0">
                <a:latin typeface="Bookman Old Style" pitchFamily="18" charset="0"/>
              </a:rPr>
              <a:t>18,6 миллионов </a:t>
            </a:r>
            <a:r>
              <a:rPr lang="ru-RU" sz="1600" dirty="0" smtClean="0">
                <a:latin typeface="Bookman Old Style" pitchFamily="18" charset="0"/>
              </a:rPr>
              <a:t>рублей.</a:t>
            </a:r>
            <a:endParaRPr lang="ru-RU" dirty="0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467544" y="908720"/>
          <a:ext cx="806489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latin typeface="Bookman Old Style" pitchFamily="18" charset="0"/>
              </a:rPr>
              <a:t>Дефицит/</a:t>
            </a:r>
            <a:r>
              <a:rPr lang="ru-RU" sz="1800" b="1" dirty="0" err="1" smtClean="0">
                <a:latin typeface="Bookman Old Style" pitchFamily="18" charset="0"/>
              </a:rPr>
              <a:t>профицит</a:t>
            </a:r>
            <a:r>
              <a:rPr lang="ru-RU" sz="1800" b="1" dirty="0" smtClean="0">
                <a:latin typeface="Bookman Old Style" pitchFamily="18" charset="0"/>
              </a:rPr>
              <a:t> (исполнение)</a:t>
            </a:r>
            <a:endParaRPr lang="ru-RU" sz="1800" b="1" dirty="0"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5085184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Bookman Old Style" pitchFamily="18" charset="0"/>
              </a:rPr>
              <a:t>Дефицит бюджета </a:t>
            </a:r>
            <a:r>
              <a:rPr lang="ru-RU" sz="1600" dirty="0" smtClean="0">
                <a:latin typeface="Bookman Old Style" pitchFamily="18" charset="0"/>
              </a:rPr>
              <a:t>— показатель «нездоровья» национальной экономики. Он подлежит урегулированию в направлении сокращения.</a:t>
            </a:r>
          </a:p>
          <a:p>
            <a:r>
              <a:rPr lang="ru-RU" sz="1600" dirty="0" smtClean="0">
                <a:latin typeface="Bookman Old Style" pitchFamily="18" charset="0"/>
              </a:rPr>
              <a:t>К концу первого </a:t>
            </a:r>
            <a:r>
              <a:rPr lang="ru-RU" sz="1600" smtClean="0">
                <a:latin typeface="Bookman Old Style" pitchFamily="18" charset="0"/>
              </a:rPr>
              <a:t>полугодия </a:t>
            </a:r>
            <a:r>
              <a:rPr lang="ru-RU" sz="1600" smtClean="0">
                <a:latin typeface="Bookman Old Style" pitchFamily="18" charset="0"/>
              </a:rPr>
              <a:t>201</a:t>
            </a:r>
            <a:r>
              <a:rPr lang="en-US" sz="1600" smtClean="0">
                <a:latin typeface="Bookman Old Style" pitchFamily="18" charset="0"/>
              </a:rPr>
              <a:t>8</a:t>
            </a:r>
            <a:r>
              <a:rPr lang="ru-RU" sz="1600" smtClean="0">
                <a:latin typeface="Bookman Old Style" pitchFamily="18" charset="0"/>
              </a:rPr>
              <a:t> </a:t>
            </a:r>
            <a:r>
              <a:rPr lang="ru-RU" sz="1600" dirty="0" smtClean="0">
                <a:latin typeface="Bookman Old Style" pitchFamily="18" charset="0"/>
              </a:rPr>
              <a:t>года представленные муниципальные образования стремились к сокращения дефицита бюджета, в </a:t>
            </a:r>
            <a:r>
              <a:rPr lang="ru-RU" sz="1600" smtClean="0">
                <a:latin typeface="Bookman Old Style" pitchFamily="18" charset="0"/>
              </a:rPr>
              <a:t>итоге </a:t>
            </a:r>
            <a:r>
              <a:rPr lang="ru-RU" sz="1600" smtClean="0">
                <a:latin typeface="Bookman Old Style" pitchFamily="18" charset="0"/>
              </a:rPr>
              <a:t>три </a:t>
            </a:r>
            <a:r>
              <a:rPr lang="ru-RU" sz="1600" dirty="0" smtClean="0">
                <a:latin typeface="Bookman Old Style" pitchFamily="18" charset="0"/>
              </a:rPr>
              <a:t>достигли профицитного результата. </a:t>
            </a:r>
            <a:endParaRPr lang="ru-RU" dirty="0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323528" y="980728"/>
          <a:ext cx="828092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1096</TotalTime>
  <Words>534</Words>
  <Application>Microsoft Office PowerPoint</Application>
  <PresentationFormat>Экран (4:3)</PresentationFormat>
  <Paragraphs>103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Эркер</vt:lpstr>
      <vt:lpstr>Сравнительный анализ исполнения бюджета Малышевского городского округа с муниципальными образованиями Свердловской области, сопоставимыми по численности населения</vt:lpstr>
      <vt:lpstr>Что такое исполнение бюджета?</vt:lpstr>
      <vt:lpstr>Бюджетная роспись представляет собой документ, в котором детально отражаются показатели доходов, расходов утвержденного бюджета и если возникает необходимость - средств заимствований</vt:lpstr>
      <vt:lpstr>Динамика планирования поступлений в местный бюджет</vt:lpstr>
      <vt:lpstr>Динамика фактического поступления в местный бюджет</vt:lpstr>
      <vt:lpstr>Равномерность исполнения доходной части бюджета</vt:lpstr>
      <vt:lpstr>Слайд 7</vt:lpstr>
      <vt:lpstr>Слайд 8</vt:lpstr>
      <vt:lpstr>Динамика планирования расходной части местного бюджета</vt:lpstr>
      <vt:lpstr>Динамика исполнения расходной части местного бюджета</vt:lpstr>
      <vt:lpstr>Динамика исполнения расходной части местного бюджета, %</vt:lpstr>
      <vt:lpstr>Равномерность исполнения расходной части местного бюджета</vt:lpstr>
      <vt:lpstr>Слайд 13</vt:lpstr>
      <vt:lpstr>Дефицит и профицит бюджета</vt:lpstr>
      <vt:lpstr>Дефицит/профицит (плановые назначения)</vt:lpstr>
      <vt:lpstr>Дефицит/профицит (исполнение)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Бабайлова</dc:creator>
  <cp:lastModifiedBy>user8</cp:lastModifiedBy>
  <cp:revision>120</cp:revision>
  <dcterms:created xsi:type="dcterms:W3CDTF">2017-08-17T10:54:18Z</dcterms:created>
  <dcterms:modified xsi:type="dcterms:W3CDTF">2018-08-16T07:09:21Z</dcterms:modified>
</cp:coreProperties>
</file>