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36" r:id="rId1"/>
  </p:sldMasterIdLst>
  <p:sldIdLst>
    <p:sldId id="269" r:id="rId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99"/>
    <a:srgbClr val="4CF2F2"/>
    <a:srgbClr val="CC66FF"/>
    <a:srgbClr val="9966FF"/>
    <a:srgbClr val="80D1F2"/>
    <a:srgbClr val="6772C3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768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user8\Desktop\&#1042;%20&#1088;&#1072;&#1073;&#1086;&#1090;&#1077;\&#1089;&#1088;&#1072;&#1074;&#1085;&#1077;&#1085;&#1080;&#1077;\&#1051;&#1080;&#1089;&#1090;%20Microsoft%20Office%20Excel%202018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rotX val="0"/>
      <c:rotY val="0"/>
      <c:perspective val="0"/>
    </c:view3D>
    <c:plotArea>
      <c:layout/>
      <c:bar3DChart>
        <c:barDir val="col"/>
        <c:grouping val="stacked"/>
        <c:ser>
          <c:idx val="0"/>
          <c:order val="0"/>
          <c:tx>
            <c:strRef>
              <c:f>'1'!$A$103</c:f>
              <c:strCache>
                <c:ptCount val="1"/>
                <c:pt idx="0">
                  <c:v>Исполнено, тыс. руб.</c:v>
                </c:pt>
              </c:strCache>
            </c:strRef>
          </c:tx>
          <c:cat>
            <c:strRef>
              <c:f>'1'!$B$102:$G$102</c:f>
              <c:strCache>
                <c:ptCount val="6"/>
                <c:pt idx="0">
                  <c:v>1 кв. 2016</c:v>
                </c:pt>
                <c:pt idx="1">
                  <c:v>2 кв. 2016</c:v>
                </c:pt>
                <c:pt idx="2">
                  <c:v>1 кв. 2017</c:v>
                </c:pt>
                <c:pt idx="3">
                  <c:v>2 кв. 2017</c:v>
                </c:pt>
                <c:pt idx="4">
                  <c:v>1 кв. 2018</c:v>
                </c:pt>
                <c:pt idx="5">
                  <c:v>2 кв. 2018</c:v>
                </c:pt>
              </c:strCache>
            </c:strRef>
          </c:cat>
          <c:val>
            <c:numRef>
              <c:f>'1'!$B$103:$G$103</c:f>
              <c:numCache>
                <c:formatCode>#,##0.0</c:formatCode>
                <c:ptCount val="6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</c:numCache>
            </c:numRef>
          </c:val>
        </c:ser>
        <c:ser>
          <c:idx val="1"/>
          <c:order val="1"/>
          <c:tx>
            <c:strRef>
              <c:f>'1'!$A$104</c:f>
              <c:strCache>
                <c:ptCount val="1"/>
                <c:pt idx="0">
                  <c:v>Запланированно в местном бюджете, тыс. руб.</c:v>
                </c:pt>
              </c:strCache>
            </c:strRef>
          </c:tx>
          <c:cat>
            <c:strRef>
              <c:f>'1'!$B$102:$G$102</c:f>
              <c:strCache>
                <c:ptCount val="6"/>
                <c:pt idx="0">
                  <c:v>1 кв. 2016</c:v>
                </c:pt>
                <c:pt idx="1">
                  <c:v>2 кв. 2016</c:v>
                </c:pt>
                <c:pt idx="2">
                  <c:v>1 кв. 2017</c:v>
                </c:pt>
                <c:pt idx="3">
                  <c:v>2 кв. 2017</c:v>
                </c:pt>
                <c:pt idx="4">
                  <c:v>1 кв. 2018</c:v>
                </c:pt>
                <c:pt idx="5">
                  <c:v>2 кв. 2018</c:v>
                </c:pt>
              </c:strCache>
            </c:strRef>
          </c:cat>
          <c:val>
            <c:numRef>
              <c:f>'1'!$B$104:$G$104</c:f>
              <c:numCache>
                <c:formatCode>#,##0.0</c:formatCode>
                <c:ptCount val="6"/>
                <c:pt idx="0">
                  <c:v>10000</c:v>
                </c:pt>
                <c:pt idx="1">
                  <c:v>10000</c:v>
                </c:pt>
                <c:pt idx="2">
                  <c:v>10000</c:v>
                </c:pt>
                <c:pt idx="3">
                  <c:v>10000</c:v>
                </c:pt>
                <c:pt idx="4">
                  <c:v>10000</c:v>
                </c:pt>
                <c:pt idx="5">
                  <c:v>10000</c:v>
                </c:pt>
              </c:numCache>
            </c:numRef>
          </c:val>
        </c:ser>
        <c:shape val="cylinder"/>
        <c:axId val="61343232"/>
        <c:axId val="61345152"/>
        <c:axId val="0"/>
      </c:bar3DChart>
      <c:catAx>
        <c:axId val="61343232"/>
        <c:scaling>
          <c:orientation val="minMax"/>
        </c:scaling>
        <c:delete val="1"/>
        <c:axPos val="b"/>
        <c:numFmt formatCode="dd/mm/yyyy" sourceLinked="1"/>
        <c:majorTickMark val="none"/>
        <c:tickLblPos val="none"/>
        <c:crossAx val="61345152"/>
        <c:crosses val="autoZero"/>
        <c:auto val="1"/>
        <c:lblAlgn val="ctr"/>
        <c:lblOffset val="100"/>
      </c:catAx>
      <c:valAx>
        <c:axId val="61345152"/>
        <c:scaling>
          <c:orientation val="minMax"/>
        </c:scaling>
        <c:axPos val="l"/>
        <c:majorGridlines/>
        <c:numFmt formatCode="#,##0.0" sourceLinked="1"/>
        <c:majorTickMark val="none"/>
        <c:tickLblPos val="nextTo"/>
        <c:txPr>
          <a:bodyPr/>
          <a:lstStyle/>
          <a:p>
            <a:pPr>
              <a:defRPr b="1">
                <a:latin typeface="Bookman Old Style" pitchFamily="18" charset="0"/>
              </a:defRPr>
            </a:pPr>
            <a:endParaRPr lang="ru-RU"/>
          </a:p>
        </c:txPr>
        <c:crossAx val="61343232"/>
        <c:crosses val="autoZero"/>
        <c:crossBetween val="between"/>
      </c:valAx>
      <c:dTable>
        <c:showHorzBorder val="1"/>
        <c:showVertBorder val="1"/>
        <c:showOutline val="1"/>
        <c:showKeys val="1"/>
        <c:txPr>
          <a:bodyPr/>
          <a:lstStyle/>
          <a:p>
            <a:pPr rtl="0">
              <a:defRPr sz="1200" b="1" i="0" baseline="0">
                <a:latin typeface="Bookman Old Style" pitchFamily="18" charset="0"/>
              </a:defRPr>
            </a:pPr>
            <a:endParaRPr lang="ru-RU"/>
          </a:p>
        </c:txPr>
      </c:dTable>
    </c:plotArea>
    <c:plotVisOnly val="1"/>
  </c:chart>
  <c:spPr>
    <a:solidFill>
      <a:srgbClr val="FF0000"/>
    </a:solidFill>
  </c:spPr>
  <c:externalData r:id="rId1"/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BEAF9-9E58-4CC8-A6FF-6DD8A58DEEA4}" type="datetimeFigureOut">
              <a:rPr lang="en-US" smtClean="0"/>
              <a:pPr/>
              <a:t>8/16/2018</a:t>
            </a:fld>
            <a:endParaRPr lang="en-US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CA15C064-DD44-4CAC-873E-2D1F54821676}" type="slidenum">
              <a:rPr kumimoji="0" lang="en-US" smtClean="0"/>
              <a:pPr/>
              <a:t>‹#›</a:t>
            </a:fld>
            <a:endParaRPr kumimoji="0" lang="en-US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4F1CBF33-99D0-4B58-882B-5267B7A4CC16}" type="datetime1">
              <a:rPr lang="ru-RU" noProof="0" smtClean="0"/>
              <a:pPr rtl="0"/>
              <a:t>16.08.2018</a:t>
            </a:fld>
            <a:endParaRPr lang="ru-RU" noProof="0" dirty="0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pPr rtl="0"/>
            <a:r>
              <a:rPr lang="ru-RU" noProof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pPr rtl="0"/>
            <a:fld id="{AAEAE4A8-A6E5-453E-B946-FB774B73F48C}" type="slidenum">
              <a:rPr lang="ru-RU" noProof="0" smtClean="0"/>
              <a:pPr rtl="0"/>
              <a:t>‹#›</a:t>
            </a:fld>
            <a:endParaRPr lang="ru-RU" noProof="0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BEAF9-9E58-4CC8-A6FF-6DD8A58DEEA4}" type="datetimeFigureOut">
              <a:rPr lang="en-US" smtClean="0"/>
              <a:pPr/>
              <a:t>8/16/2018</a:t>
            </a:fld>
            <a:endParaRPr lang="en-US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DD312389-0A3B-4391-96D8-8E3F6108E838}" type="datetime1">
              <a:rPr lang="ru-RU" noProof="0" smtClean="0"/>
              <a:pPr rtl="0"/>
              <a:t>16.08.2018</a:t>
            </a:fld>
            <a:endParaRPr lang="ru-RU" noProof="0" dirty="0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ru-RU" noProof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AAEAE4A8-A6E5-453E-B946-FB774B73F48C}" type="slidenum">
              <a:rPr lang="ru-RU" noProof="0" smtClean="0"/>
              <a:pPr rtl="0"/>
              <a:t>‹#›</a:t>
            </a:fld>
            <a:endParaRPr lang="ru-RU" noProof="0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405B330E-76FE-4B0A-B62E-9DA8ADBB56B9}" type="datetime1">
              <a:rPr lang="ru-RU" noProof="0" smtClean="0"/>
              <a:pPr rtl="0"/>
              <a:t>16.08.2018</a:t>
            </a:fld>
            <a:endParaRPr lang="ru-RU" noProof="0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ru-RU" noProof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pPr rtl="0"/>
            <a:fld id="{AAEAE4A8-A6E5-453E-B946-FB774B73F48C}" type="slidenum">
              <a:rPr lang="ru-RU" noProof="0" smtClean="0"/>
              <a:pPr rtl="0"/>
              <a:t>‹#›</a:t>
            </a:fld>
            <a:endParaRPr lang="ru-RU" noProof="0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F26039CF-334C-46F0-98D6-52EB300FDF3E}" type="datetime1">
              <a:rPr lang="ru-RU" noProof="0" smtClean="0"/>
              <a:pPr rtl="0"/>
              <a:t>16.08.2018</a:t>
            </a:fld>
            <a:endParaRPr lang="ru-RU" noProof="0" dirty="0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ru-RU" noProof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AAEAE4A8-A6E5-453E-B946-FB774B73F48C}" type="slidenum">
              <a:rPr lang="ru-RU" noProof="0" smtClean="0"/>
              <a:pPr rtl="0"/>
              <a:t>‹#›</a:t>
            </a:fld>
            <a:endParaRPr lang="ru-RU" noProof="0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BA30C9EF-6ECF-471E-9B05-297DB3344CFA}" type="datetime1">
              <a:rPr lang="ru-RU" noProof="0" smtClean="0"/>
              <a:pPr rtl="0"/>
              <a:t>16.08.2018</a:t>
            </a:fld>
            <a:endParaRPr lang="ru-RU" noProof="0" dirty="0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ru-RU" noProof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AAEAE4A8-A6E5-453E-B946-FB774B73F48C}" type="slidenum">
              <a:rPr lang="ru-RU" noProof="0" smtClean="0"/>
              <a:pPr rtl="0"/>
              <a:t>‹#›</a:t>
            </a:fld>
            <a:endParaRPr lang="ru-RU" noProof="0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CF5CFBC1-777C-451A-8A03-EE746BBDCB41}" type="datetime1">
              <a:rPr lang="ru-RU" noProof="0" smtClean="0"/>
              <a:pPr rtl="0"/>
              <a:t>16.08.2018</a:t>
            </a:fld>
            <a:endParaRPr lang="ru-RU" noProof="0" dirty="0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ru-RU" noProof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AAEAE4A8-A6E5-453E-B946-FB774B73F48C}" type="slidenum">
              <a:rPr lang="ru-RU" noProof="0" smtClean="0"/>
              <a:pPr rtl="0"/>
              <a:t>‹#›</a:t>
            </a:fld>
            <a:endParaRPr lang="ru-RU" noProof="0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A926AE8F-FC82-4835-B9AE-8B0F365E4471}" type="datetime1">
              <a:rPr lang="ru-RU" smtClean="0"/>
              <a:pPr rtl="0"/>
              <a:t>16.08.2018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ru-RU" dirty="0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B13333A4-2EF1-4B79-B68C-AB20E66B4822}" type="slidenum">
              <a:rPr lang="ru-RU" smtClean="0"/>
              <a:pPr rtl="0"/>
              <a:t>‹#›</a:t>
            </a:fld>
            <a:endParaRPr lang="ru-RU" dirty="0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415F7D0D-9C0B-42C0-9BF9-5FB54A607EF4}" type="datetime1">
              <a:rPr lang="ru-RU" noProof="0" smtClean="0"/>
              <a:pPr rtl="0"/>
              <a:t>16.08.2018</a:t>
            </a:fld>
            <a:endParaRPr lang="ru-RU" noProof="0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ru-RU" noProof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AAEAE4A8-A6E5-453E-B946-FB774B73F48C}" type="slidenum">
              <a:rPr lang="ru-RU" noProof="0" smtClean="0"/>
              <a:pPr rtl="0"/>
              <a:t>‹#›</a:t>
            </a:fld>
            <a:endParaRPr lang="ru-RU" noProof="0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C33E89C5-D85E-4904-A3B3-21A025A36710}" type="datetime1">
              <a:rPr lang="ru-RU" noProof="0" smtClean="0"/>
              <a:pPr rtl="0"/>
              <a:t>16.08.2018</a:t>
            </a:fld>
            <a:endParaRPr lang="ru-RU" noProof="0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ru-RU" noProof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AAEAE4A8-A6E5-453E-B946-FB774B73F48C}" type="slidenum">
              <a:rPr lang="ru-RU" noProof="0" smtClean="0"/>
              <a:pPr rtl="0"/>
              <a:t>‹#›</a:t>
            </a:fld>
            <a:endParaRPr lang="ru-RU" noProof="0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rtl="0"/>
            <a:fld id="{DD312389-0A3B-4391-96D8-8E3F6108E838}" type="datetime1">
              <a:rPr lang="ru-RU" noProof="0" smtClean="0"/>
              <a:pPr rtl="0"/>
              <a:t>16.08.2018</a:t>
            </a:fld>
            <a:endParaRPr lang="ru-RU" noProof="0" dirty="0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rtl="0"/>
            <a:r>
              <a:rPr lang="ru-RU" noProof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rtl="0"/>
            <a:fld id="{AAEAE4A8-A6E5-453E-B946-FB774B73F48C}" type="slidenum">
              <a:rPr lang="ru-RU" noProof="0" smtClean="0"/>
              <a:pPr rtl="0"/>
              <a:t>‹#›</a:t>
            </a:fld>
            <a:endParaRPr lang="ru-RU" noProof="0" dirty="0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37" r:id="rId1"/>
    <p:sldLayoutId id="2147483938" r:id="rId2"/>
    <p:sldLayoutId id="2147483939" r:id="rId3"/>
    <p:sldLayoutId id="2147483940" r:id="rId4"/>
    <p:sldLayoutId id="2147483941" r:id="rId5"/>
    <p:sldLayoutId id="2147483942" r:id="rId6"/>
    <p:sldLayoutId id="2147483943" r:id="rId7"/>
    <p:sldLayoutId id="2147483944" r:id="rId8"/>
    <p:sldLayoutId id="2147483945" r:id="rId9"/>
    <p:sldLayoutId id="2147483946" r:id="rId10"/>
    <p:sldLayoutId id="2147483947" r:id="rId11"/>
  </p:sldLayoutIdLst>
  <p:transition spd="med">
    <p:fade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400" b="1" smtClean="0">
                <a:latin typeface="Bookman Old Style" pitchFamily="18" charset="0"/>
              </a:rPr>
              <a:t>Отчет о состоянии муниципального долга Малышевского городского округа</a:t>
            </a:r>
            <a:endParaRPr lang="ru-RU" sz="2400" b="1">
              <a:latin typeface="Bookman Old Style" pitchFamily="18" charset="0"/>
            </a:endParaRPr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683568" y="1556792"/>
          <a:ext cx="7920880" cy="46805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ransition spd="med">
    <p:fade/>
  </p:transition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1112</TotalTime>
  <Words>8</Words>
  <Application>Microsoft Office PowerPoint</Application>
  <PresentationFormat>Экран (4:3)</PresentationFormat>
  <Paragraphs>1</Paragraphs>
  <Slides>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Трек</vt:lpstr>
      <vt:lpstr>Отчет о состоянии муниципального долга Малышевского городского округа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Татьяна Бабайлова</dc:creator>
  <cp:lastModifiedBy>user8</cp:lastModifiedBy>
  <cp:revision>123</cp:revision>
  <dcterms:created xsi:type="dcterms:W3CDTF">2017-08-17T10:54:18Z</dcterms:created>
  <dcterms:modified xsi:type="dcterms:W3CDTF">2018-08-16T07:27:58Z</dcterms:modified>
</cp:coreProperties>
</file>