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78" r:id="rId2"/>
  </p:sldIdLst>
  <p:sldSz cx="7561263" cy="10693400"/>
  <p:notesSz cx="6797675" cy="9928225"/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2">
          <p15:clr>
            <a:srgbClr val="A4A3A4"/>
          </p15:clr>
        </p15:guide>
        <p15:guide id="2" orient="horz" pos="1116">
          <p15:clr>
            <a:srgbClr val="A4A3A4"/>
          </p15:clr>
        </p15:guide>
        <p15:guide id="3" orient="horz" pos="348">
          <p15:clr>
            <a:srgbClr val="A4A3A4"/>
          </p15:clr>
        </p15:guide>
        <p15:guide id="4" orient="horz" pos="4470">
          <p15:clr>
            <a:srgbClr val="A4A3A4"/>
          </p15:clr>
        </p15:guide>
        <p15:guide id="5" pos="3368">
          <p15:clr>
            <a:srgbClr val="A4A3A4"/>
          </p15:clr>
        </p15:guide>
        <p15:guide id="6" pos="828">
          <p15:clr>
            <a:srgbClr val="A4A3A4"/>
          </p15:clr>
        </p15:guide>
        <p15:guide id="7" pos="1824">
          <p15:clr>
            <a:srgbClr val="A4A3A4"/>
          </p15:clr>
        </p15:guide>
        <p15:guide id="8" pos="6011">
          <p15:clr>
            <a:srgbClr val="A4A3A4"/>
          </p15:clr>
        </p15:guide>
        <p15:guide id="9" pos="6456">
          <p15:clr>
            <a:srgbClr val="A4A3A4"/>
          </p15:clr>
        </p15:guide>
        <p15:guide id="10" pos="6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AA9"/>
    <a:srgbClr val="336699"/>
    <a:srgbClr val="070C11"/>
    <a:srgbClr val="F8F8F8"/>
    <a:srgbClr val="504F53"/>
    <a:srgbClr val="DDDDDD"/>
    <a:srgbClr val="EEEEEE"/>
    <a:srgbClr val="EAEAEA"/>
    <a:srgbClr val="8D8C90"/>
    <a:srgbClr val="F8AB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3096" autoAdjust="0"/>
  </p:normalViewPr>
  <p:slideViewPr>
    <p:cSldViewPr showGuides="1">
      <p:cViewPr>
        <p:scale>
          <a:sx n="49" d="100"/>
          <a:sy n="49" d="100"/>
        </p:scale>
        <p:origin x="-2232" y="174"/>
      </p:cViewPr>
      <p:guideLst>
        <p:guide orient="horz" pos="3369"/>
        <p:guide orient="horz" pos="1578"/>
        <p:guide orient="horz" pos="492"/>
        <p:guide orient="horz" pos="6322"/>
        <p:guide pos="2382"/>
        <p:guide pos="585"/>
        <p:guide pos="1290"/>
        <p:guide pos="4250"/>
        <p:guide pos="4565"/>
        <p:guide pos="4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873" cy="498328"/>
          </a:xfrm>
          <a:prstGeom prst="rect">
            <a:avLst/>
          </a:prstGeom>
        </p:spPr>
        <p:txBody>
          <a:bodyPr vert="horz" lIns="92208" tIns="46104" rIns="92208" bIns="46104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197" y="0"/>
            <a:ext cx="2945873" cy="498328"/>
          </a:xfrm>
          <a:prstGeom prst="rect">
            <a:avLst/>
          </a:prstGeom>
        </p:spPr>
        <p:txBody>
          <a:bodyPr vert="horz" lIns="92208" tIns="46104" rIns="92208" bIns="46104" rtlCol="0"/>
          <a:lstStyle>
            <a:lvl1pPr algn="r">
              <a:defRPr sz="1200"/>
            </a:lvl1pPr>
          </a:lstStyle>
          <a:p>
            <a:fld id="{D92B9F7C-DFFD-412C-AF38-D605E5DCDD12}" type="datetimeFigureOut">
              <a:rPr lang="ru-RU" smtClean="0"/>
              <a:t>16.07.2018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9897"/>
            <a:ext cx="2945873" cy="498328"/>
          </a:xfrm>
          <a:prstGeom prst="rect">
            <a:avLst/>
          </a:prstGeom>
        </p:spPr>
        <p:txBody>
          <a:bodyPr vert="horz" lIns="92208" tIns="46104" rIns="92208" bIns="46104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197" y="9429897"/>
            <a:ext cx="2945873" cy="498328"/>
          </a:xfrm>
          <a:prstGeom prst="rect">
            <a:avLst/>
          </a:prstGeom>
        </p:spPr>
        <p:txBody>
          <a:bodyPr vert="horz" lIns="92208" tIns="46104" rIns="92208" bIns="46104" rtlCol="0" anchor="b"/>
          <a:lstStyle>
            <a:lvl1pPr algn="r">
              <a:defRPr sz="1200"/>
            </a:lvl1pPr>
          </a:lstStyle>
          <a:p>
            <a:fld id="{98770EE1-D24D-4357-99D8-F8BD75F18F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33824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2116" tIns="46058" rIns="92116" bIns="4605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411"/>
          </a:xfrm>
          <a:prstGeom prst="rect">
            <a:avLst/>
          </a:prstGeom>
        </p:spPr>
        <p:txBody>
          <a:bodyPr vert="horz" lIns="92116" tIns="46058" rIns="92116" bIns="46058" rtlCol="0"/>
          <a:lstStyle>
            <a:lvl1pPr algn="r">
              <a:defRPr sz="1200"/>
            </a:lvl1pPr>
          </a:lstStyle>
          <a:p>
            <a:fld id="{54B2CB9A-35A0-44DF-9563-3B4294FF58F5}" type="datetimeFigureOut">
              <a:rPr lang="ru-RU" smtClean="0"/>
              <a:pPr/>
              <a:t>16.07.2018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6125"/>
            <a:ext cx="263207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6" tIns="46058" rIns="92116" bIns="46058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2116" tIns="46058" rIns="92116" bIns="4605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2116" tIns="46058" rIns="92116" bIns="4605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2116" tIns="46058" rIns="92116" bIns="46058" rtlCol="0" anchor="b"/>
          <a:lstStyle>
            <a:lvl1pPr algn="r">
              <a:defRPr sz="1200"/>
            </a:lvl1pPr>
          </a:lstStyle>
          <a:p>
            <a:fld id="{67CAF5B9-CC1E-4A3E-B04F-728BB30B0B5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13203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082800" y="746125"/>
            <a:ext cx="2632075" cy="3721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CAF5B9-CC1E-4A3E-B04F-728BB30B0B5D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0511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123" y="2228"/>
            <a:ext cx="7560140" cy="10689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67095" y="5244864"/>
            <a:ext cx="6427074" cy="2292150"/>
          </a:xfrm>
        </p:spPr>
        <p:txBody>
          <a:bodyPr>
            <a:normAutofit/>
          </a:bodyPr>
          <a:lstStyle>
            <a:lvl1pPr>
              <a:defRPr sz="57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 smtClean="0"/>
              <a:t>НАЗВАНИЕ ПРЕЗЕНТАЦИИ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34190" y="7587098"/>
            <a:ext cx="5292884" cy="2732758"/>
          </a:xfrm>
        </p:spPr>
        <p:txBody>
          <a:bodyPr>
            <a:normAutofit/>
          </a:bodyPr>
          <a:lstStyle>
            <a:lvl1pPr marL="0" indent="0" algn="ctr">
              <a:buNone/>
              <a:defRPr sz="3200" b="0">
                <a:solidFill>
                  <a:schemeClr val="bg1"/>
                </a:solidFill>
                <a:latin typeface="+mj-lt"/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22.12.2012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123" y="2984"/>
            <a:ext cx="7560141" cy="1068968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0246" y="2505531"/>
            <a:ext cx="6053549" cy="7530057"/>
          </a:xfrm>
        </p:spPr>
        <p:txBody>
          <a:bodyPr/>
          <a:lstStyle>
            <a:lvl1pPr marL="363538" indent="0">
              <a:buFontTx/>
              <a:buNone/>
              <a:defRPr b="1">
                <a:latin typeface="+mj-lt"/>
              </a:defRPr>
            </a:lvl1pPr>
            <a:lvl2pPr marL="360363" indent="3175">
              <a:defRPr>
                <a:latin typeface="+mj-lt"/>
              </a:defRPr>
            </a:lvl2pPr>
            <a:lvl3pPr marL="628650" indent="-260350">
              <a:tabLst/>
              <a:defRPr>
                <a:latin typeface="+mj-lt"/>
              </a:defRPr>
            </a:lvl3pPr>
            <a:lvl4pPr marL="0" indent="360363">
              <a:lnSpc>
                <a:spcPts val="1800"/>
              </a:lnSpc>
              <a:spcBef>
                <a:spcPts val="400"/>
              </a:spcBef>
              <a:defRPr>
                <a:latin typeface="+mj-lt"/>
              </a:defRPr>
            </a:lvl4pPr>
            <a:lvl5pPr>
              <a:lnSpc>
                <a:spcPts val="1800"/>
              </a:lnSpc>
              <a:spcBef>
                <a:spcPts val="400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900796" y="7994441"/>
            <a:ext cx="763749" cy="58761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 hasCustomPrompt="1"/>
          </p:nvPr>
        </p:nvSpPr>
        <p:spPr>
          <a:xfrm>
            <a:off x="680245" y="781298"/>
            <a:ext cx="6067196" cy="1724233"/>
          </a:xfrm>
        </p:spPr>
        <p:txBody>
          <a:bodyPr/>
          <a:lstStyle>
            <a:lvl1pPr marL="0" marR="0" indent="0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400"/>
            </a:lvl1pPr>
          </a:lstStyle>
          <a:p>
            <a:pPr marL="0" marR="0" lvl="0" indent="0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" y="738"/>
            <a:ext cx="7560141" cy="1068968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0246" y="2505531"/>
            <a:ext cx="6053549" cy="7530057"/>
          </a:xfrm>
        </p:spPr>
        <p:txBody>
          <a:bodyPr/>
          <a:lstStyle>
            <a:lvl1pPr marL="363538" indent="0">
              <a:buFontTx/>
              <a:buNone/>
              <a:defRPr b="1">
                <a:latin typeface="+mj-lt"/>
              </a:defRPr>
            </a:lvl1pPr>
            <a:lvl2pPr marL="363538" indent="0">
              <a:defRPr>
                <a:latin typeface="+mj-lt"/>
              </a:defRPr>
            </a:lvl2pPr>
            <a:lvl3pPr marL="628650" indent="-260350">
              <a:defRPr>
                <a:latin typeface="+mj-lt"/>
              </a:defRPr>
            </a:lvl3pPr>
            <a:lvl4pPr marL="0" indent="360363">
              <a:defRPr>
                <a:latin typeface="+mj-lt"/>
              </a:defRPr>
            </a:lvl4pPr>
            <a:lvl5pPr marL="1435100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 hasCustomPrompt="1"/>
          </p:nvPr>
        </p:nvSpPr>
        <p:spPr>
          <a:xfrm>
            <a:off x="679658" y="781298"/>
            <a:ext cx="6067782" cy="1724233"/>
          </a:xfrm>
        </p:spPr>
        <p:txBody>
          <a:bodyPr/>
          <a:lstStyle>
            <a:lvl1pPr marL="0" marR="0" indent="0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400"/>
            </a:lvl1pPr>
          </a:lstStyle>
          <a:p>
            <a:pPr marL="0" marR="0" lvl="0" indent="0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" y="2"/>
            <a:ext cx="7560141" cy="10689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46" y="1578760"/>
            <a:ext cx="6053549" cy="3156922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0246" y="5347822"/>
            <a:ext cx="6053549" cy="4687764"/>
          </a:xfrm>
        </p:spPr>
        <p:txBody>
          <a:bodyPr anchor="t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123" y="2984"/>
            <a:ext cx="7560141" cy="10689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45" y="781295"/>
            <a:ext cx="6067196" cy="1724235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0246" y="2505529"/>
            <a:ext cx="2994045" cy="73219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733440" y="2505529"/>
            <a:ext cx="3014001" cy="73219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44" y="781294"/>
            <a:ext cx="6502956" cy="172423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0244" y="2505529"/>
            <a:ext cx="3038690" cy="88566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0244" y="3391196"/>
            <a:ext cx="3038690" cy="6644391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780633" y="2505529"/>
            <a:ext cx="2966808" cy="88566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780633" y="3411812"/>
            <a:ext cx="2966808" cy="6623774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123" y="2984"/>
            <a:ext cx="7560141" cy="10689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44" y="781295"/>
            <a:ext cx="6502956" cy="1724235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773259" y="9156892"/>
            <a:ext cx="469211" cy="1018362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>
            <a:lvl1pPr algn="ctr">
              <a:defRPr sz="2700" i="0">
                <a:solidFill>
                  <a:schemeClr val="bg1"/>
                </a:solidFill>
                <a:latin typeface="+mj-lt"/>
              </a:defRPr>
            </a:lvl1pPr>
          </a:lstStyle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4" y="425755"/>
            <a:ext cx="2487603" cy="181193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56244" y="425757"/>
            <a:ext cx="4226956" cy="912652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11321" y="472787"/>
            <a:ext cx="1988770" cy="100597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388" y="472787"/>
            <a:ext cx="5842913" cy="100597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4720" y="764070"/>
            <a:ext cx="6072720" cy="1731216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4720" y="2495127"/>
            <a:ext cx="6072720" cy="7540459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78064" y="9911200"/>
            <a:ext cx="1764295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583432" y="9911200"/>
            <a:ext cx="2394400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883265" y="9420147"/>
            <a:ext cx="512445" cy="985193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>
            <a:lvl1pPr algn="ctr">
              <a:lnSpc>
                <a:spcPts val="2400"/>
              </a:lnSpc>
              <a:defRPr sz="2700">
                <a:solidFill>
                  <a:schemeClr val="bg1"/>
                </a:solidFill>
              </a:defRPr>
            </a:lvl1pPr>
          </a:lstStyle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lvl1pPr algn="l" defTabSz="1043056" rtl="0" eaLnBrk="1" latinLnBrk="0" hangingPunct="1">
        <a:lnSpc>
          <a:spcPts val="5200"/>
        </a:lnSpc>
        <a:spcBef>
          <a:spcPct val="0"/>
        </a:spcBef>
        <a:buNone/>
        <a:defRPr sz="4200" b="1" i="0" kern="1200">
          <a:solidFill>
            <a:srgbClr val="005AA9"/>
          </a:solidFill>
          <a:latin typeface="+mj-lt"/>
          <a:ea typeface="+mj-ea"/>
          <a:cs typeface="+mj-cs"/>
        </a:defRPr>
      </a:lvl1pPr>
    </p:titleStyle>
    <p:bodyStyle>
      <a:lvl1pPr marL="363538" indent="0" algn="l" defTabSz="1043056" rtl="0" eaLnBrk="1" latinLnBrk="0" hangingPunct="1">
        <a:spcBef>
          <a:spcPct val="20000"/>
        </a:spcBef>
        <a:buFont typeface="+mj-lt"/>
        <a:buNone/>
        <a:defRPr sz="3600" b="0" i="0" kern="1200">
          <a:solidFill>
            <a:srgbClr val="005AA9"/>
          </a:solidFill>
          <a:latin typeface="+mj-lt"/>
          <a:ea typeface="+mn-ea"/>
          <a:cs typeface="+mn-cs"/>
        </a:defRPr>
      </a:lvl1pPr>
      <a:lvl2pPr marL="363538" indent="0" algn="l" defTabSz="1043056" rtl="0" eaLnBrk="1" latinLnBrk="0" hangingPunct="1">
        <a:spcBef>
          <a:spcPct val="20000"/>
        </a:spcBef>
        <a:buFont typeface="Arial" pitchFamily="34" charset="0"/>
        <a:buNone/>
        <a:defRPr sz="2400" b="0" i="0" kern="1200">
          <a:solidFill>
            <a:srgbClr val="504F53"/>
          </a:solidFill>
          <a:latin typeface="+mj-lt"/>
          <a:ea typeface="+mn-ea"/>
          <a:cs typeface="+mn-cs"/>
        </a:defRPr>
      </a:lvl2pPr>
      <a:lvl3pPr marL="712788" indent="-260350" algn="l" defTabSz="1043056" rtl="0" eaLnBrk="1" latinLnBrk="0" hangingPunct="1">
        <a:spcBef>
          <a:spcPct val="20000"/>
        </a:spcBef>
        <a:buFont typeface="Arial" pitchFamily="34" charset="0"/>
        <a:buChar char="•"/>
        <a:defRPr sz="2400" b="0" i="0" kern="1200">
          <a:solidFill>
            <a:srgbClr val="504F53"/>
          </a:solidFill>
          <a:latin typeface="+mj-lt"/>
          <a:ea typeface="+mn-ea"/>
          <a:cs typeface="+mn-cs"/>
        </a:defRPr>
      </a:lvl3pPr>
      <a:lvl4pPr marL="0" indent="360363" algn="just" defTabSz="1043056" rtl="0" eaLnBrk="1" latinLnBrk="0" hangingPunct="1">
        <a:lnSpc>
          <a:spcPts val="1800"/>
        </a:lnSpc>
        <a:spcBef>
          <a:spcPts val="400"/>
        </a:spcBef>
        <a:buFont typeface="Arial" pitchFamily="34" charset="0"/>
        <a:buNone/>
        <a:tabLst/>
        <a:defRPr sz="1600" b="0" i="0" kern="1200">
          <a:solidFill>
            <a:srgbClr val="504F53"/>
          </a:solidFill>
          <a:latin typeface="+mj-lt"/>
          <a:ea typeface="+mn-ea"/>
          <a:cs typeface="+mn-cs"/>
        </a:defRPr>
      </a:lvl4pPr>
      <a:lvl5pPr marL="1435100" indent="0" algn="l" defTabSz="1043056" rtl="0" eaLnBrk="1" latinLnBrk="0" hangingPunct="1">
        <a:lnSpc>
          <a:spcPts val="1800"/>
        </a:lnSpc>
        <a:spcBef>
          <a:spcPts val="400"/>
        </a:spcBef>
        <a:buFont typeface="Arial" pitchFamily="34" charset="0"/>
        <a:buNone/>
        <a:defRPr sz="1400" b="0" i="0" kern="1200">
          <a:solidFill>
            <a:srgbClr val="8D8C90"/>
          </a:solidFill>
          <a:latin typeface="+mj-lt"/>
          <a:ea typeface="+mn-ea"/>
          <a:cs typeface="+mn-cs"/>
        </a:defRPr>
      </a:lvl5pPr>
      <a:lvl6pPr marL="2868404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log.r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://www.garant.ru/news/1185515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1"/>
          <p:cNvSpPr>
            <a:spLocks noGrp="1"/>
          </p:cNvSpPr>
          <p:nvPr>
            <p:ph idx="1"/>
          </p:nvPr>
        </p:nvSpPr>
        <p:spPr>
          <a:xfrm>
            <a:off x="396255" y="3474493"/>
            <a:ext cx="6552728" cy="5544616"/>
          </a:xfrm>
          <a:ln>
            <a:noFill/>
          </a:ln>
        </p:spPr>
        <p:txBody>
          <a:bodyPr>
            <a:normAutofit fontScale="70000" lnSpcReduction="20000"/>
          </a:bodyPr>
          <a:lstStyle/>
          <a:p>
            <a:pPr marL="0" indent="457200" algn="just">
              <a:spcBef>
                <a:spcPts val="0"/>
              </a:spcBef>
            </a:pPr>
            <a:r>
              <a:rPr lang="ru-RU" sz="3100" dirty="0" smtClean="0"/>
              <a:t>При </a:t>
            </a:r>
            <a:r>
              <a:rPr lang="ru-RU" sz="3100" dirty="0"/>
              <a:t>неуплате налоговых платежей налоговые органы вправе </a:t>
            </a:r>
            <a:r>
              <a:rPr lang="ru-RU" sz="3100" dirty="0"/>
              <a:t>обратиться в суд с заявлением о взыскании налога за счет имущества должника в порядке административного </a:t>
            </a:r>
            <a:r>
              <a:rPr lang="ru-RU" sz="3100" dirty="0" smtClean="0"/>
              <a:t>судопроизводства, а также</a:t>
            </a:r>
            <a:r>
              <a:rPr lang="ru-RU" sz="3100" dirty="0" smtClean="0"/>
              <a:t> </a:t>
            </a:r>
            <a:r>
              <a:rPr lang="ru-RU" sz="3100" dirty="0"/>
              <a:t>подать заявление </a:t>
            </a:r>
            <a:r>
              <a:rPr lang="ru-RU" sz="3100" dirty="0" smtClean="0"/>
              <a:t>в службу судебных приставов о </a:t>
            </a:r>
            <a:r>
              <a:rPr lang="ru-RU" sz="3100" dirty="0"/>
              <a:t>временном ограничении на выезд должника из </a:t>
            </a:r>
            <a:r>
              <a:rPr lang="ru-RU" sz="3100" dirty="0" smtClean="0"/>
              <a:t>Российской Федерации. </a:t>
            </a:r>
            <a:r>
              <a:rPr lang="ru-RU" sz="3100" dirty="0"/>
              <a:t> </a:t>
            </a:r>
            <a:endParaRPr lang="ru-RU" sz="3100" dirty="0" smtClean="0"/>
          </a:p>
          <a:p>
            <a:pPr marL="0" indent="457200" algn="just">
              <a:spcBef>
                <a:spcPts val="0"/>
              </a:spcBef>
            </a:pPr>
            <a:r>
              <a:rPr lang="ru-RU" sz="3100" u="sng" dirty="0" smtClean="0"/>
              <a:t>Узнать о своей задолженности и произвести </a:t>
            </a:r>
            <a:r>
              <a:rPr lang="ru-RU" sz="3100" u="sng" dirty="0"/>
              <a:t>оплату налога </a:t>
            </a:r>
            <a:r>
              <a:rPr lang="ru-RU" sz="3100" dirty="0"/>
              <a:t>на имущество для физических лиц, транспортного и земельного налога, можно не выходя из дома, с помощью электронных сервисов на сайте ФНС России </a:t>
            </a:r>
            <a:r>
              <a:rPr lang="en-US" sz="3100" u="sng" dirty="0">
                <a:hlinkClick r:id="rId3"/>
              </a:rPr>
              <a:t>www</a:t>
            </a:r>
            <a:r>
              <a:rPr lang="ru-RU" sz="3100" u="sng" dirty="0">
                <a:hlinkClick r:id="rId3"/>
              </a:rPr>
              <a:t>.</a:t>
            </a:r>
            <a:r>
              <a:rPr lang="en-US" sz="3100" u="sng" dirty="0">
                <a:hlinkClick r:id="rId3"/>
              </a:rPr>
              <a:t>nalog</a:t>
            </a:r>
            <a:r>
              <a:rPr lang="ru-RU" sz="3100" u="sng" dirty="0">
                <a:hlinkClick r:id="rId3"/>
              </a:rPr>
              <a:t>.</a:t>
            </a:r>
            <a:r>
              <a:rPr lang="en-US" sz="3100" u="sng" dirty="0">
                <a:hlinkClick r:id="rId3"/>
              </a:rPr>
              <a:t>ru</a:t>
            </a:r>
            <a:r>
              <a:rPr lang="en-US" sz="3100" dirty="0"/>
              <a:t> </a:t>
            </a:r>
            <a:r>
              <a:rPr lang="ru-RU" sz="3100" dirty="0"/>
              <a:t>«Заплати налоги» и «Личный кабинет налогоплательщика для физических лиц</a:t>
            </a:r>
            <a:r>
              <a:rPr lang="ru-RU" sz="3100" dirty="0" smtClean="0"/>
              <a:t>».</a:t>
            </a:r>
          </a:p>
          <a:p>
            <a:pPr marL="0" indent="457200" algn="just">
              <a:spcBef>
                <a:spcPts val="0"/>
              </a:spcBef>
            </a:pPr>
            <a:r>
              <a:rPr lang="ru-RU" sz="3100" dirty="0" smtClean="0"/>
              <a:t>Также</a:t>
            </a:r>
            <a:r>
              <a:rPr lang="ru-RU" sz="3100" dirty="0"/>
              <a:t>, </a:t>
            </a:r>
            <a:r>
              <a:rPr lang="ru-RU" sz="3100" dirty="0">
                <a:solidFill>
                  <a:srgbClr val="002060"/>
                </a:solidFill>
                <a:hlinkClick r:id="rId4"/>
              </a:rPr>
              <a:t>ФНС России запустила </a:t>
            </a:r>
            <a:r>
              <a:rPr lang="ru-RU" sz="3100" dirty="0" smtClean="0">
                <a:solidFill>
                  <a:srgbClr val="002060"/>
                </a:solidFill>
                <a:hlinkClick r:id="rId4"/>
              </a:rPr>
              <a:t>мобильное </a:t>
            </a:r>
            <a:r>
              <a:rPr lang="ru-RU" sz="3100" dirty="0">
                <a:solidFill>
                  <a:srgbClr val="002060"/>
                </a:solidFill>
                <a:hlinkClick r:id="rId4"/>
              </a:rPr>
              <a:t>приложение</a:t>
            </a:r>
            <a:r>
              <a:rPr lang="ru-RU" sz="3100" dirty="0"/>
              <a:t> для интерактивного сервиса "Личный кабинет налогоплательщика для физических лиц", через которое граждане могут уплатить налоги. Оно разработано для пользователей смартфонов на платформах </a:t>
            </a:r>
            <a:r>
              <a:rPr lang="ru-RU" sz="3100" dirty="0"/>
              <a:t>iOS</a:t>
            </a:r>
            <a:r>
              <a:rPr lang="ru-RU" sz="3100" dirty="0"/>
              <a:t> и </a:t>
            </a:r>
            <a:r>
              <a:rPr lang="ru-RU" sz="3100" dirty="0"/>
              <a:t>Андроид</a:t>
            </a:r>
            <a:r>
              <a:rPr lang="ru-RU" sz="3100" dirty="0"/>
              <a:t>.</a:t>
            </a:r>
            <a:r>
              <a:rPr lang="ru-RU" sz="3100" dirty="0" smtClean="0"/>
              <a:t> </a:t>
            </a:r>
            <a:endParaRPr lang="ru-RU" sz="3100" dirty="0"/>
          </a:p>
          <a:p>
            <a:pPr marL="1044004" lvl="2" indent="457200">
              <a:buFont typeface="Arial"/>
              <a:buChar char="•"/>
            </a:pPr>
            <a:endParaRPr lang="ru-RU" b="0" dirty="0" smtClean="0"/>
          </a:p>
          <a:p>
            <a:pPr marL="816295" indent="-504063">
              <a:buFont typeface="Arial"/>
              <a:buChar char="•"/>
            </a:pPr>
            <a:endParaRPr lang="ru-RU" b="0" dirty="0" smtClean="0"/>
          </a:p>
          <a:p>
            <a:pPr marL="816295" indent="-504063">
              <a:buFont typeface="Arial"/>
              <a:buChar char="•"/>
            </a:pPr>
            <a:endParaRPr lang="ru-RU" b="0" dirty="0"/>
          </a:p>
        </p:txBody>
      </p:sp>
      <p:sp>
        <p:nvSpPr>
          <p:cNvPr id="3" name="Название 2"/>
          <p:cNvSpPr>
            <a:spLocks noGrp="1"/>
          </p:cNvSpPr>
          <p:nvPr>
            <p:ph type="title"/>
          </p:nvPr>
        </p:nvSpPr>
        <p:spPr>
          <a:xfrm>
            <a:off x="1188343" y="2372608"/>
            <a:ext cx="5472608" cy="968277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О налоговой задолженности!</a:t>
            </a:r>
            <a:endParaRPr lang="ru-RU" sz="2800" dirty="0">
              <a:solidFill>
                <a:srgbClr val="00B050"/>
              </a:solidFill>
            </a:endParaRPr>
          </a:p>
        </p:txBody>
      </p:sp>
      <p:pic>
        <p:nvPicPr>
          <p:cNvPr id="5" name="Изображение 10" descr="FNS_vizitka_for_rukovodstvo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2280" y="774386"/>
            <a:ext cx="859817" cy="894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азвание 2"/>
          <p:cNvSpPr txBox="1">
            <a:spLocks/>
          </p:cNvSpPr>
          <p:nvPr/>
        </p:nvSpPr>
        <p:spPr>
          <a:xfrm>
            <a:off x="1620392" y="788929"/>
            <a:ext cx="5760640" cy="1245403"/>
          </a:xfrm>
          <a:prstGeom prst="rect">
            <a:avLst/>
          </a:prstGeom>
        </p:spPr>
        <p:txBody>
          <a:bodyPr vert="horz" lIns="104306" tIns="52153" rIns="104306" bIns="52153" rtlCol="0" anchor="ctr">
            <a:noAutofit/>
          </a:bodyPr>
          <a:lstStyle>
            <a:lvl1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tabLst/>
              <a:defRPr sz="5400" b="1" i="0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solidFill>
                  <a:srgbClr val="0070C0"/>
                </a:solidFill>
              </a:rPr>
              <a:t>Межрайонная инспекция ФНС России №29 по Свердловской области предупреждает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9749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_FNS2012_A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104306" tIns="52153" rIns="104306" bIns="52153" rtlCol="0" anchor="ctr">
        <a:normAutofit/>
      </a:bodyPr>
      <a:lstStyle>
        <a:defPPr marL="0" marR="0" indent="0" algn="l" defTabSz="1043056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1200" cap="none" spc="0" normalizeH="0" baseline="0" noProof="0" dirty="0" smtClean="0">
            <a:ln>
              <a:noFill/>
            </a:ln>
            <a:solidFill>
              <a:srgbClr val="005AA9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Present_FNS2012_A4</Template>
  <TotalTime>12606</TotalTime>
  <Words>57</Words>
  <Application>Microsoft Office PowerPoint</Application>
  <PresentationFormat>Произвольный</PresentationFormat>
  <Paragraphs>7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Present_FNS2012_A4</vt:lpstr>
      <vt:lpstr>О налоговой задолженности!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Коробейникова Евгения Сергеевна</dc:creator>
  <cp:lastModifiedBy>Устьянцева Елена Михайловна</cp:lastModifiedBy>
  <cp:revision>632</cp:revision>
  <cp:lastPrinted>2018-07-16T08:03:46Z</cp:lastPrinted>
  <dcterms:created xsi:type="dcterms:W3CDTF">2013-11-13T08:36:35Z</dcterms:created>
  <dcterms:modified xsi:type="dcterms:W3CDTF">2018-07-16T08:39:18Z</dcterms:modified>
</cp:coreProperties>
</file>