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599" autoAdjust="0"/>
  </p:normalViewPr>
  <p:slideViewPr>
    <p:cSldViewPr>
      <p:cViewPr varScale="1">
        <p:scale>
          <a:sx n="61" d="100"/>
          <a:sy n="61" d="100"/>
        </p:scale>
        <p:origin x="-139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92.168.0.7\Share\1%20&#1063;&#1077;&#1087;&#1091;&#1096;&#1090;&#1072;&#1085;&#1086;&#1074;&#1072;%20&#1048;.&#1050;\&#1086;&#1090;&#1095;&#1077;&#1090;&#1099;\&#1076;&#1086;%2001.09%20&#1054;&#1090;&#1095;&#1077;&#1090;%20&#1052;&#1086;&#1085;&#1080;&#1090;&#1086;&#1088;&#1080;&#1085;&#1075;%20&#1086;&#1090;&#1082;&#1088;&#1099;&#1090;&#1086;&#1089;&#1090;&#1080;%20&#1073;&#1102;&#1076;&#1078;&#1077;&#1090;&#1085;&#1099;&#1093;%20&#1076;&#1072;&#1085;&#1085;&#1099;&#1093;\&#1089;&#1088;&#1072;&#1074;&#1085;&#1077;&#1085;&#1080;&#1077;\&#1051;&#1080;&#1089;&#1090;%20Microsoft%20Office%20Excel%20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0"/>
      <c:rotY val="0"/>
      <c:perspective val="0"/>
    </c:view3D>
    <c:sideWall>
      <c:spPr>
        <a:solidFill>
          <a:schemeClr val="bg2">
            <a:lumMod val="90000"/>
          </a:schemeClr>
        </a:solidFill>
      </c:spPr>
    </c:sideWall>
    <c:backWall>
      <c:spPr>
        <a:solidFill>
          <a:schemeClr val="bg2">
            <a:lumMod val="90000"/>
          </a:schemeClr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'1'!$A$103</c:f>
              <c:strCache>
                <c:ptCount val="1"/>
                <c:pt idx="0">
                  <c:v>Исполнено,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2024</c:v>
                </c:pt>
                <c:pt idx="1">
                  <c:v>2 кв. 2024</c:v>
                </c:pt>
                <c:pt idx="2">
                  <c:v>3 кв. 2024</c:v>
                </c:pt>
                <c:pt idx="3">
                  <c:v>4 кв. 2024</c:v>
                </c:pt>
                <c:pt idx="4">
                  <c:v>1 кв. 2025</c:v>
                </c:pt>
                <c:pt idx="5">
                  <c:v>2 кв. 2025</c:v>
                </c:pt>
              </c:strCache>
            </c:strRef>
          </c:cat>
          <c:val>
            <c:numRef>
              <c:f>'1'!$B$103:$G$103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'1'!$A$104</c:f>
              <c:strCache>
                <c:ptCount val="1"/>
                <c:pt idx="0">
                  <c:v>Запланированно в местном бюджете,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2024</c:v>
                </c:pt>
                <c:pt idx="1">
                  <c:v>2 кв. 2024</c:v>
                </c:pt>
                <c:pt idx="2">
                  <c:v>3 кв. 2024</c:v>
                </c:pt>
                <c:pt idx="3">
                  <c:v>4 кв. 2024</c:v>
                </c:pt>
                <c:pt idx="4">
                  <c:v>1 кв. 2025</c:v>
                </c:pt>
                <c:pt idx="5">
                  <c:v>2 кв. 2025</c:v>
                </c:pt>
              </c:strCache>
            </c:strRef>
          </c:cat>
          <c:val>
            <c:numRef>
              <c:f>'1'!$B$104:$G$104</c:f>
              <c:numCache>
                <c:formatCode>#,##0.0</c:formatCode>
                <c:ptCount val="6"/>
                <c:pt idx="0">
                  <c:v>13000</c:v>
                </c:pt>
                <c:pt idx="1">
                  <c:v>13000</c:v>
                </c:pt>
                <c:pt idx="2">
                  <c:v>13000</c:v>
                </c:pt>
                <c:pt idx="3">
                  <c:v>6236</c:v>
                </c:pt>
                <c:pt idx="4">
                  <c:v>21000</c:v>
                </c:pt>
                <c:pt idx="5">
                  <c:v>21000</c:v>
                </c:pt>
              </c:numCache>
            </c:numRef>
          </c:val>
        </c:ser>
        <c:shape val="cylinder"/>
        <c:axId val="96393088"/>
        <c:axId val="96394624"/>
        <c:axId val="0"/>
      </c:bar3DChart>
      <c:catAx>
        <c:axId val="96393088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96394624"/>
        <c:crosses val="autoZero"/>
        <c:auto val="1"/>
        <c:lblAlgn val="ctr"/>
        <c:lblOffset val="100"/>
      </c:catAx>
      <c:valAx>
        <c:axId val="96394624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Тыс.руб.</a:t>
                </a:r>
              </a:p>
            </c:rich>
          </c:tx>
          <c:layout/>
        </c:title>
        <c:numFmt formatCode="#,##0.0" sourceLinked="1"/>
        <c:majorTickMark val="none"/>
        <c:tickLblPos val="nextTo"/>
        <c:crossAx val="96393088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1CBF33-99D0-4B58-882B-5267B7A4CC16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9/26/2025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312389-0A3B-4391-96D8-8E3F6108E838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5B330E-76FE-4B0A-B62E-9DA8ADBB56B9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26039CF-334C-46F0-98D6-52EB300FDF3E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A30C9EF-6ECF-471E-9B05-297DB3344CFA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F5CFBC1-777C-451A-8A03-EE746BBDCB41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26AE8F-FC82-4835-B9AE-8B0F365E4471}" type="datetime1">
              <a:rPr lang="ru-RU" smtClean="0"/>
              <a:pPr rtl="0"/>
              <a:t>26.09.2025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13333A4-2EF1-4B79-B68C-AB20E66B4822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5F7D0D-9C0B-42C0-9BF9-5FB54A607EF4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3E89C5-D85E-4904-A3B3-21A025A36710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pPr rtl="0"/>
              <a:t>26.09.2025</a:t>
            </a:fld>
            <a:endParaRPr lang="ru-RU" noProof="0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518720" cy="792088"/>
          </a:xfrm>
          <a:effectLst/>
        </p:spPr>
        <p:txBody>
          <a:bodyPr>
            <a:normAutofit/>
          </a:bodyPr>
          <a:lstStyle/>
          <a:p>
            <a:pPr algn="ctr"/>
            <a:r>
              <a:rPr lang="ru-RU" sz="2000" b="1" kern="0" smtClean="0">
                <a:latin typeface="Times New Roman" pitchFamily="18" charset="0"/>
                <a:cs typeface="Times New Roman" pitchFamily="18" charset="0"/>
              </a:rPr>
              <a:t>Отчет о состоянии муниципального долга Малышевского МУНИЦИПАЛЬНОГО округа</a:t>
            </a:r>
            <a:endParaRPr lang="ru-RU" sz="2000" ker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39552" y="1268760"/>
          <a:ext cx="8064896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1128</TotalTime>
  <Words>10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Трек</vt:lpstr>
      <vt:lpstr>Отчет о состоянии муниципального долга Малышевского МУНИЦИПАЛЬНОГО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126</cp:revision>
  <dcterms:created xsi:type="dcterms:W3CDTF">2017-08-17T10:54:18Z</dcterms:created>
  <dcterms:modified xsi:type="dcterms:W3CDTF">2025-09-26T04:13:31Z</dcterms:modified>
</cp:coreProperties>
</file>