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docProps/custom.xml" ContentType="application/vnd.openxmlformats-officedocument.custom-properties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Default Extension="xls" ContentType="application/vnd.ms-exce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095" r:id="rId1"/>
  </p:sldMasterIdLst>
  <p:notesMasterIdLst>
    <p:notesMasterId r:id="rId40"/>
  </p:notesMasterIdLst>
  <p:sldIdLst>
    <p:sldId id="417" r:id="rId2"/>
    <p:sldId id="460" r:id="rId3"/>
    <p:sldId id="458" r:id="rId4"/>
    <p:sldId id="457" r:id="rId5"/>
    <p:sldId id="455" r:id="rId6"/>
    <p:sldId id="425" r:id="rId7"/>
    <p:sldId id="347" r:id="rId8"/>
    <p:sldId id="461" r:id="rId9"/>
    <p:sldId id="462" r:id="rId10"/>
    <p:sldId id="463" r:id="rId11"/>
    <p:sldId id="464" r:id="rId12"/>
    <p:sldId id="482" r:id="rId13"/>
    <p:sldId id="400" r:id="rId14"/>
    <p:sldId id="479" r:id="rId15"/>
    <p:sldId id="469" r:id="rId16"/>
    <p:sldId id="470" r:id="rId17"/>
    <p:sldId id="471" r:id="rId18"/>
    <p:sldId id="485" r:id="rId19"/>
    <p:sldId id="480" r:id="rId20"/>
    <p:sldId id="392" r:id="rId21"/>
    <p:sldId id="393" r:id="rId22"/>
    <p:sldId id="481" r:id="rId23"/>
    <p:sldId id="483" r:id="rId24"/>
    <p:sldId id="342" r:id="rId25"/>
    <p:sldId id="331" r:id="rId26"/>
    <p:sldId id="363" r:id="rId27"/>
    <p:sldId id="473" r:id="rId28"/>
    <p:sldId id="395" r:id="rId29"/>
    <p:sldId id="474" r:id="rId30"/>
    <p:sldId id="365" r:id="rId31"/>
    <p:sldId id="475" r:id="rId32"/>
    <p:sldId id="332" r:id="rId33"/>
    <p:sldId id="344" r:id="rId34"/>
    <p:sldId id="476" r:id="rId35"/>
    <p:sldId id="478" r:id="rId36"/>
    <p:sldId id="486" r:id="rId37"/>
    <p:sldId id="434" r:id="rId38"/>
    <p:sldId id="440" r:id="rId3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547688" indent="-904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1093788" indent="-1809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643063" indent="-27305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2192338" indent="-3635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AA4AC"/>
    <a:srgbClr val="FCC4C9"/>
    <a:srgbClr val="DAE4CA"/>
    <a:srgbClr val="C5D5AB"/>
    <a:srgbClr val="36351A"/>
    <a:srgbClr val="4C4B25"/>
    <a:srgbClr val="DF685B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929F9F4-4A8F-4326-A1B4-22849713DDAB}" styleName="Темный стиль 1 - акцент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E171933-4619-4E11-9A3F-F7608DF75F80}" styleName="Средний стиль 1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37CE84F3-28C3-443E-9E96-99CF82512B78}" styleName="Темный стиль 1 - акцент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Темный стиль 1 - акцент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Темный стиль 1 - акцент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Темный стиль 1 -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Темный стиль 2 - акцент 3/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1068" autoAdjust="0"/>
    <p:restoredTop sz="89876" autoAdjust="0"/>
  </p:normalViewPr>
  <p:slideViewPr>
    <p:cSldViewPr>
      <p:cViewPr>
        <p:scale>
          <a:sx n="75" d="100"/>
          <a:sy n="75" d="100"/>
        </p:scale>
        <p:origin x="-509" y="-23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3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3120" y="-8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Сумма</c:v>
                </c:pt>
              </c:strCache>
            </c:strRef>
          </c:tx>
          <c:dPt>
            <c:idx val="0"/>
            <c:spPr>
              <a:solidFill>
                <a:schemeClr val="accent6">
                  <a:lumMod val="40000"/>
                  <a:lumOff val="60000"/>
                </a:schemeClr>
              </a:solidFill>
            </c:spPr>
          </c:dPt>
          <c:dPt>
            <c:idx val="1"/>
            <c:spPr>
              <a:solidFill>
                <a:srgbClr val="FAA4AC"/>
              </a:solidFill>
            </c:spPr>
          </c:dPt>
          <c:dPt>
            <c:idx val="2"/>
            <c:spPr>
              <a:solidFill>
                <a:srgbClr val="00B050"/>
              </a:solidFill>
            </c:spPr>
          </c:dPt>
          <c:dPt>
            <c:idx val="3"/>
            <c:spPr>
              <a:solidFill>
                <a:schemeClr val="tx2">
                  <a:lumMod val="60000"/>
                  <a:lumOff val="40000"/>
                </a:schemeClr>
              </a:solidFill>
            </c:spPr>
          </c:dPt>
          <c:dPt>
            <c:idx val="4"/>
            <c:spPr>
              <a:solidFill>
                <a:schemeClr val="accent5">
                  <a:lumMod val="40000"/>
                  <a:lumOff val="60000"/>
                </a:schemeClr>
              </a:solidFill>
            </c:spPr>
          </c:dPt>
          <c:dPt>
            <c:idx val="5"/>
            <c:spPr>
              <a:solidFill>
                <a:schemeClr val="accent4">
                  <a:lumMod val="60000"/>
                  <a:lumOff val="40000"/>
                </a:schemeClr>
              </a:solidFill>
            </c:spPr>
          </c:dPt>
          <c:dLbls>
            <c:dLbl>
              <c:idx val="0"/>
              <c:layout>
                <c:manualLayout>
                  <c:x val="-0.65154661222902821"/>
                  <c:y val="0.15318263388205974"/>
                </c:manualLayout>
              </c:layout>
              <c:tx>
                <c:rich>
                  <a:bodyPr/>
                  <a:lstStyle/>
                  <a:p>
                    <a:pPr>
                      <a:defRPr sz="1400"/>
                    </a:pPr>
                    <a:r>
                      <a:rPr lang="ru-RU" dirty="0" smtClean="0"/>
                      <a:t>Дорожный фонд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24,9%</a:t>
                    </a:r>
                    <a:endParaRPr lang="ru-RU" dirty="0"/>
                  </a:p>
                </c:rich>
              </c:tx>
              <c:spPr/>
              <c:showCatName val="1"/>
              <c:showPercent val="1"/>
            </c:dLbl>
            <c:dLbl>
              <c:idx val="1"/>
              <c:layout>
                <c:manualLayout>
                  <c:x val="1.1223267230485147E-2"/>
                  <c:y val="-0.18658526373282419"/>
                </c:manualLayout>
              </c:layout>
              <c:tx>
                <c:rich>
                  <a:bodyPr/>
                  <a:lstStyle/>
                  <a:p>
                    <a:pPr>
                      <a:defRPr sz="1400"/>
                    </a:pPr>
                    <a:r>
                      <a:rPr lang="ru-RU" dirty="0" smtClean="0"/>
                      <a:t>Социальная </a:t>
                    </a:r>
                    <a:r>
                      <a:rPr lang="ru-RU" dirty="0"/>
                      <a:t>выплата
</a:t>
                    </a:r>
                    <a:r>
                      <a:rPr lang="ru-RU" dirty="0" smtClean="0"/>
                      <a:t>0,1%</a:t>
                    </a:r>
                    <a:endParaRPr lang="ru-RU" dirty="0"/>
                  </a:p>
                </c:rich>
              </c:tx>
              <c:spPr/>
              <c:showCatName val="1"/>
              <c:showPercent val="1"/>
            </c:dLbl>
            <c:dLbl>
              <c:idx val="2"/>
              <c:delete val="1"/>
            </c:dLbl>
            <c:dLbl>
              <c:idx val="3"/>
              <c:layout>
                <c:manualLayout>
                  <c:x val="0.41995139496451867"/>
                  <c:y val="-0.3128493366368833"/>
                </c:manualLayout>
              </c:layout>
              <c:tx>
                <c:rich>
                  <a:bodyPr/>
                  <a:lstStyle/>
                  <a:p>
                    <a:pPr>
                      <a:defRPr sz="1400"/>
                    </a:pPr>
                    <a:r>
                      <a:rPr lang="ru-RU" dirty="0"/>
                      <a:t>Переселение граждан
</a:t>
                    </a:r>
                    <a:r>
                      <a:rPr lang="ru-RU" dirty="0" smtClean="0"/>
                      <a:t>30,3%</a:t>
                    </a:r>
                    <a:endParaRPr lang="ru-RU" dirty="0"/>
                  </a:p>
                </c:rich>
              </c:tx>
              <c:spPr/>
              <c:showCatName val="1"/>
              <c:showPercent val="1"/>
            </c:dLbl>
            <c:dLbl>
              <c:idx val="4"/>
              <c:layout>
                <c:manualLayout>
                  <c:x val="0.14780864197530871"/>
                  <c:y val="9.4706157184693412E-2"/>
                </c:manualLayout>
              </c:layout>
              <c:tx>
                <c:rich>
                  <a:bodyPr/>
                  <a:lstStyle/>
                  <a:p>
                    <a:pPr>
                      <a:defRPr sz="1400"/>
                    </a:pPr>
                    <a:r>
                      <a:rPr lang="ru-RU" dirty="0"/>
                      <a:t>ПСД общественной территории
</a:t>
                    </a:r>
                    <a:r>
                      <a:rPr lang="ru-RU" dirty="0" smtClean="0"/>
                      <a:t>2,9%</a:t>
                    </a:r>
                    <a:endParaRPr lang="ru-RU" dirty="0"/>
                  </a:p>
                </c:rich>
              </c:tx>
              <c:spPr/>
              <c:showCatName val="1"/>
              <c:showPercent val="1"/>
            </c:dLbl>
            <c:dLbl>
              <c:idx val="5"/>
              <c:layout>
                <c:manualLayout>
                  <c:x val="0.30509903275979394"/>
                  <c:y val="-0.18504095522798383"/>
                </c:manualLayout>
              </c:layout>
              <c:tx>
                <c:rich>
                  <a:bodyPr/>
                  <a:lstStyle/>
                  <a:p>
                    <a:pPr>
                      <a:defRPr sz="1400"/>
                    </a:pPr>
                    <a:r>
                      <a:rPr lang="ru-RU" dirty="0" smtClean="0"/>
                      <a:t>Проектирование котельной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10,4%</a:t>
                    </a:r>
                    <a:endParaRPr lang="ru-RU" dirty="0"/>
                  </a:p>
                </c:rich>
              </c:tx>
              <c:spPr/>
              <c:showCatName val="1"/>
              <c:showPercent val="1"/>
            </c:dLbl>
            <c:dLbl>
              <c:idx val="6"/>
              <c:layout>
                <c:manualLayout>
                  <c:x val="0.42364148925828732"/>
                  <c:y val="5.2579685652142334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/>
                      <a:t>Ремонты ОУ, </a:t>
                    </a:r>
                    <a:r>
                      <a:rPr lang="ru-RU" sz="1400" dirty="0" err="1" smtClean="0"/>
                      <a:t>антитер</a:t>
                    </a:r>
                    <a:r>
                      <a:rPr lang="ru-RU" sz="1400" dirty="0" smtClean="0"/>
                      <a:t>. </a:t>
                    </a:r>
                    <a:r>
                      <a:rPr lang="ru-RU" sz="1400" dirty="0" err="1" smtClean="0"/>
                      <a:t>мер-я</a:t>
                    </a:r>
                    <a:r>
                      <a:rPr lang="ru-RU" sz="1400" dirty="0" smtClean="0"/>
                      <a:t> </a:t>
                    </a:r>
                    <a:r>
                      <a:rPr lang="ru-RU" sz="1400" dirty="0"/>
                      <a:t>и выполнение предписаний 
</a:t>
                    </a:r>
                    <a:r>
                      <a:rPr lang="ru-RU" sz="1400" dirty="0" smtClean="0"/>
                      <a:t>20,5%</a:t>
                    </a:r>
                    <a:endParaRPr lang="ru-RU" sz="1400" dirty="0"/>
                  </a:p>
                </c:rich>
              </c:tx>
              <c:showCatName val="1"/>
              <c:showPercent val="1"/>
            </c:dLbl>
            <c:dLbl>
              <c:idx val="7"/>
              <c:layout>
                <c:manualLayout>
                  <c:x val="-8.2410141440653187E-2"/>
                  <c:y val="7.8869528478213522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/>
                      <a:t>Ограждение стадиона </a:t>
                    </a:r>
                    <a:r>
                      <a:rPr lang="ru-RU" sz="1400" dirty="0"/>
                      <a:t>"Рубин"
</a:t>
                    </a:r>
                    <a:r>
                      <a:rPr lang="ru-RU" sz="1400" dirty="0" smtClean="0"/>
                      <a:t>10,9%</a:t>
                    </a:r>
                    <a:endParaRPr lang="ru-RU" sz="1400" dirty="0"/>
                  </a:p>
                </c:rich>
              </c:tx>
              <c:showCatName val="1"/>
              <c:showPercent val="1"/>
            </c:dLbl>
            <c:dLbl>
              <c:idx val="8"/>
              <c:tx>
                <c:rich>
                  <a:bodyPr/>
                  <a:lstStyle/>
                  <a:p>
                    <a:r>
                      <a:rPr lang="ru-RU" sz="1400" dirty="0"/>
                      <a:t>Прочие расходы
0%</a:t>
                    </a:r>
                  </a:p>
                </c:rich>
              </c:tx>
              <c:showCatName val="1"/>
              <c:showPercent val="1"/>
            </c:dLbl>
            <c:showCatName val="1"/>
            <c:showPercent val="1"/>
            <c:showLeaderLines val="1"/>
          </c:dLbls>
          <c:cat>
            <c:strRef>
              <c:f>Лист1!$A$2:$A$8</c:f>
              <c:strCache>
                <c:ptCount val="7"/>
                <c:pt idx="0">
                  <c:v>Дорожный фонд</c:v>
                </c:pt>
                <c:pt idx="1">
                  <c:v>Социальная выплата</c:v>
                </c:pt>
                <c:pt idx="2">
                  <c:v>Переселение граждан</c:v>
                </c:pt>
                <c:pt idx="3">
                  <c:v>ПСД общественной территории</c:v>
                </c:pt>
                <c:pt idx="4">
                  <c:v>Проектирование котельной</c:v>
                </c:pt>
                <c:pt idx="5">
                  <c:v>Ремонты образовательных учреждений, антитеррористические мероприятия и выполнение предписаний надзорных органов</c:v>
                </c:pt>
                <c:pt idx="6">
                  <c:v>Ограждение стадиона "Рубин"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31294</c:v>
                </c:pt>
                <c:pt idx="1">
                  <c:v>200</c:v>
                </c:pt>
                <c:pt idx="2">
                  <c:v>38214</c:v>
                </c:pt>
                <c:pt idx="3">
                  <c:v>3700</c:v>
                </c:pt>
                <c:pt idx="4">
                  <c:v>13100</c:v>
                </c:pt>
                <c:pt idx="5" formatCode="#,##0">
                  <c:v>25779</c:v>
                </c:pt>
                <c:pt idx="6" formatCode="#,##0">
                  <c:v>13653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image" Target="../media/image45.pn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image" Target="../media/image48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diagrams/_rels/data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image" Target="../media/image6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72BA95-BBE9-444B-85EC-4FE7B1AAE171}" type="doc">
      <dgm:prSet loTypeId="urn:microsoft.com/office/officeart/2005/8/layout/equation1" loCatId="relationship" qsTypeId="urn:microsoft.com/office/officeart/2005/8/quickstyle/simple1" qsCatId="simple" csTypeId="urn:microsoft.com/office/officeart/2005/8/colors/accent1_2" csCatId="accent1" phldr="1"/>
      <dgm:spPr/>
    </dgm:pt>
    <dgm:pt modelId="{3F0BCAC6-9E60-427C-9A5D-7E5556FD368B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Bookman Old Style" pitchFamily="18" charset="0"/>
            </a:rPr>
            <a:t>Доходы бюджета </a:t>
          </a:r>
          <a:endParaRPr lang="ru-RU" sz="1200" b="1" dirty="0">
            <a:solidFill>
              <a:schemeClr val="tx1"/>
            </a:solidFill>
            <a:latin typeface="Bookman Old Style" pitchFamily="18" charset="0"/>
          </a:endParaRPr>
        </a:p>
      </dgm:t>
    </dgm:pt>
    <dgm:pt modelId="{955B1411-73FB-445E-BFA9-982525BE385E}" type="parTrans" cxnId="{C2656B32-FA1C-4E28-8755-07C4ED38B60B}">
      <dgm:prSet/>
      <dgm:spPr/>
      <dgm:t>
        <a:bodyPr/>
        <a:lstStyle/>
        <a:p>
          <a:endParaRPr lang="ru-RU"/>
        </a:p>
      </dgm:t>
    </dgm:pt>
    <dgm:pt modelId="{B44B1E36-4EF2-44A3-9698-3F435926E238}" type="sibTrans" cxnId="{C2656B32-FA1C-4E28-8755-07C4ED38B60B}">
      <dgm:prSet/>
      <dgm:spPr>
        <a:ln>
          <a:solidFill>
            <a:srgbClr val="36351A"/>
          </a:solidFill>
        </a:ln>
      </dgm:spPr>
      <dgm:t>
        <a:bodyPr/>
        <a:lstStyle/>
        <a:p>
          <a:endParaRPr lang="ru-RU" dirty="0"/>
        </a:p>
      </dgm:t>
    </dgm:pt>
    <dgm:pt modelId="{89B33A39-D63B-4123-9E61-50063A26AD2F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Bookman Old Style" pitchFamily="18" charset="0"/>
            </a:rPr>
            <a:t>Расходы бюджета</a:t>
          </a:r>
          <a:endParaRPr lang="ru-RU" sz="1200" b="1" dirty="0">
            <a:solidFill>
              <a:schemeClr val="tx1"/>
            </a:solidFill>
            <a:latin typeface="Bookman Old Style" pitchFamily="18" charset="0"/>
          </a:endParaRPr>
        </a:p>
      </dgm:t>
    </dgm:pt>
    <dgm:pt modelId="{4973E63C-B2DB-4C95-A26B-F075FF783A7E}" type="parTrans" cxnId="{1AF5FC79-7A55-4EEE-96C1-79104AA5FA9B}">
      <dgm:prSet/>
      <dgm:spPr/>
      <dgm:t>
        <a:bodyPr/>
        <a:lstStyle/>
        <a:p>
          <a:endParaRPr lang="ru-RU"/>
        </a:p>
      </dgm:t>
    </dgm:pt>
    <dgm:pt modelId="{3487892D-2007-4B08-9B61-3319B258CD26}" type="sibTrans" cxnId="{1AF5FC79-7A55-4EEE-96C1-79104AA5FA9B}">
      <dgm:prSet/>
      <dgm:spPr>
        <a:ln>
          <a:solidFill>
            <a:srgbClr val="36351A"/>
          </a:solidFill>
        </a:ln>
      </dgm:spPr>
      <dgm:t>
        <a:bodyPr/>
        <a:lstStyle/>
        <a:p>
          <a:endParaRPr lang="ru-RU" dirty="0"/>
        </a:p>
      </dgm:t>
    </dgm:pt>
    <dgm:pt modelId="{EB6C5FE5-558C-4098-AEBA-561CC65D6335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ru-RU" sz="1200" b="1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Дефицит/ </a:t>
          </a:r>
          <a:r>
            <a:rPr lang="ru-RU" sz="1200" b="1" dirty="0" err="1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профицит</a:t>
          </a:r>
          <a:endParaRPr lang="ru-RU" sz="1200" b="1" dirty="0" smtClean="0">
            <a:solidFill>
              <a:schemeClr val="tx1">
                <a:lumMod val="50000"/>
              </a:schemeClr>
            </a:solidFill>
            <a:latin typeface="Bookman Old Style" pitchFamily="18" charset="0"/>
          </a:endParaRPr>
        </a:p>
        <a:p>
          <a:r>
            <a:rPr lang="ru-RU" sz="1200" b="1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 бюджета</a:t>
          </a:r>
          <a:endParaRPr lang="ru-RU" sz="1200" b="1" dirty="0">
            <a:solidFill>
              <a:schemeClr val="tx1">
                <a:lumMod val="50000"/>
              </a:schemeClr>
            </a:solidFill>
            <a:latin typeface="Bookman Old Style" pitchFamily="18" charset="0"/>
          </a:endParaRPr>
        </a:p>
      </dgm:t>
    </dgm:pt>
    <dgm:pt modelId="{614DB92F-8B66-44C5-8373-70C57E7830D2}" type="parTrans" cxnId="{48F42578-07A9-4D53-9378-B864A689F763}">
      <dgm:prSet/>
      <dgm:spPr/>
      <dgm:t>
        <a:bodyPr/>
        <a:lstStyle/>
        <a:p>
          <a:endParaRPr lang="ru-RU"/>
        </a:p>
      </dgm:t>
    </dgm:pt>
    <dgm:pt modelId="{B48C58D4-4E6B-4017-B482-4F9971A25B9F}" type="sibTrans" cxnId="{48F42578-07A9-4D53-9378-B864A689F763}">
      <dgm:prSet/>
      <dgm:spPr/>
      <dgm:t>
        <a:bodyPr/>
        <a:lstStyle/>
        <a:p>
          <a:endParaRPr lang="ru-RU"/>
        </a:p>
      </dgm:t>
    </dgm:pt>
    <dgm:pt modelId="{41BE560D-4156-4072-BA30-972149990874}" type="pres">
      <dgm:prSet presAssocID="{B972BA95-BBE9-444B-85EC-4FE7B1AAE171}" presName="linearFlow" presStyleCnt="0">
        <dgm:presLayoutVars>
          <dgm:dir/>
          <dgm:resizeHandles val="exact"/>
        </dgm:presLayoutVars>
      </dgm:prSet>
      <dgm:spPr/>
    </dgm:pt>
    <dgm:pt modelId="{5ECD5A25-4960-4DFC-B394-A7622A863AF6}" type="pres">
      <dgm:prSet presAssocID="{3F0BCAC6-9E60-427C-9A5D-7E5556FD368B}" presName="node" presStyleLbl="node1" presStyleIdx="0" presStyleCnt="3" custScaleX="2217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F2DA33-4A10-4FEC-9C74-8B2C3945DB7D}" type="pres">
      <dgm:prSet presAssocID="{B44B1E36-4EF2-44A3-9698-3F435926E238}" presName="spacerL" presStyleCnt="0"/>
      <dgm:spPr/>
    </dgm:pt>
    <dgm:pt modelId="{26FE8EEB-A399-441E-B081-DFE04C2440A2}" type="pres">
      <dgm:prSet presAssocID="{B44B1E36-4EF2-44A3-9698-3F435926E238}" presName="sibTrans" presStyleLbl="sibTrans2D1" presStyleIdx="0" presStyleCnt="2"/>
      <dgm:spPr>
        <a:prstGeom prst="mathMinus">
          <a:avLst/>
        </a:prstGeom>
      </dgm:spPr>
      <dgm:t>
        <a:bodyPr/>
        <a:lstStyle/>
        <a:p>
          <a:endParaRPr lang="ru-RU"/>
        </a:p>
      </dgm:t>
    </dgm:pt>
    <dgm:pt modelId="{CD834D84-B333-417E-B589-5F83C96D6FF8}" type="pres">
      <dgm:prSet presAssocID="{B44B1E36-4EF2-44A3-9698-3F435926E238}" presName="spacerR" presStyleCnt="0"/>
      <dgm:spPr/>
    </dgm:pt>
    <dgm:pt modelId="{86BFC1BE-B349-4012-91D2-2ADAE46AC261}" type="pres">
      <dgm:prSet presAssocID="{89B33A39-D63B-4123-9E61-50063A26AD2F}" presName="node" presStyleLbl="node1" presStyleIdx="1" presStyleCnt="3" custScaleX="1883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1C6918-5535-4DBF-B114-B9DB8CABB6FD}" type="pres">
      <dgm:prSet presAssocID="{3487892D-2007-4B08-9B61-3319B258CD26}" presName="spacerL" presStyleCnt="0"/>
      <dgm:spPr/>
    </dgm:pt>
    <dgm:pt modelId="{99EB5E17-D154-4F2D-B3E3-382C4D8E74BB}" type="pres">
      <dgm:prSet presAssocID="{3487892D-2007-4B08-9B61-3319B258CD26}" presName="sibTrans" presStyleLbl="sibTrans2D1" presStyleIdx="1" presStyleCnt="2"/>
      <dgm:spPr/>
      <dgm:t>
        <a:bodyPr/>
        <a:lstStyle/>
        <a:p>
          <a:endParaRPr lang="ru-RU"/>
        </a:p>
      </dgm:t>
    </dgm:pt>
    <dgm:pt modelId="{6FE76B28-7CC8-49FE-A745-38933853D0AC}" type="pres">
      <dgm:prSet presAssocID="{3487892D-2007-4B08-9B61-3319B258CD26}" presName="spacerR" presStyleCnt="0"/>
      <dgm:spPr/>
    </dgm:pt>
    <dgm:pt modelId="{77542F75-EB6D-46E5-A79D-CE49F3595E40}" type="pres">
      <dgm:prSet presAssocID="{EB6C5FE5-558C-4098-AEBA-561CC65D6335}" presName="node" presStyleLbl="node1" presStyleIdx="2" presStyleCnt="3" custScaleX="2000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8F42578-07A9-4D53-9378-B864A689F763}" srcId="{B972BA95-BBE9-444B-85EC-4FE7B1AAE171}" destId="{EB6C5FE5-558C-4098-AEBA-561CC65D6335}" srcOrd="2" destOrd="0" parTransId="{614DB92F-8B66-44C5-8373-70C57E7830D2}" sibTransId="{B48C58D4-4E6B-4017-B482-4F9971A25B9F}"/>
    <dgm:cxn modelId="{2322C2DD-79C2-493A-BEA1-CC249CE36935}" type="presOf" srcId="{B972BA95-BBE9-444B-85EC-4FE7B1AAE171}" destId="{41BE560D-4156-4072-BA30-972149990874}" srcOrd="0" destOrd="0" presId="urn:microsoft.com/office/officeart/2005/8/layout/equation1"/>
    <dgm:cxn modelId="{C35E2D12-35BB-4426-AA61-7601149FB7C4}" type="presOf" srcId="{3F0BCAC6-9E60-427C-9A5D-7E5556FD368B}" destId="{5ECD5A25-4960-4DFC-B394-A7622A863AF6}" srcOrd="0" destOrd="0" presId="urn:microsoft.com/office/officeart/2005/8/layout/equation1"/>
    <dgm:cxn modelId="{FE5B87E5-1F77-4FD6-B48D-1CB13716DB20}" type="presOf" srcId="{B44B1E36-4EF2-44A3-9698-3F435926E238}" destId="{26FE8EEB-A399-441E-B081-DFE04C2440A2}" srcOrd="0" destOrd="0" presId="urn:microsoft.com/office/officeart/2005/8/layout/equation1"/>
    <dgm:cxn modelId="{51B98AFB-7D3A-4D2F-955B-2E9E4165A21C}" type="presOf" srcId="{89B33A39-D63B-4123-9E61-50063A26AD2F}" destId="{86BFC1BE-B349-4012-91D2-2ADAE46AC261}" srcOrd="0" destOrd="0" presId="urn:microsoft.com/office/officeart/2005/8/layout/equation1"/>
    <dgm:cxn modelId="{C2656B32-FA1C-4E28-8755-07C4ED38B60B}" srcId="{B972BA95-BBE9-444B-85EC-4FE7B1AAE171}" destId="{3F0BCAC6-9E60-427C-9A5D-7E5556FD368B}" srcOrd="0" destOrd="0" parTransId="{955B1411-73FB-445E-BFA9-982525BE385E}" sibTransId="{B44B1E36-4EF2-44A3-9698-3F435926E238}"/>
    <dgm:cxn modelId="{1AF5FC79-7A55-4EEE-96C1-79104AA5FA9B}" srcId="{B972BA95-BBE9-444B-85EC-4FE7B1AAE171}" destId="{89B33A39-D63B-4123-9E61-50063A26AD2F}" srcOrd="1" destOrd="0" parTransId="{4973E63C-B2DB-4C95-A26B-F075FF783A7E}" sibTransId="{3487892D-2007-4B08-9B61-3319B258CD26}"/>
    <dgm:cxn modelId="{195275B7-DDEE-43DE-99FC-D653F0105308}" type="presOf" srcId="{3487892D-2007-4B08-9B61-3319B258CD26}" destId="{99EB5E17-D154-4F2D-B3E3-382C4D8E74BB}" srcOrd="0" destOrd="0" presId="urn:microsoft.com/office/officeart/2005/8/layout/equation1"/>
    <dgm:cxn modelId="{9CA1B8B3-1F64-44AE-87E4-2BCCA98E5124}" type="presOf" srcId="{EB6C5FE5-558C-4098-AEBA-561CC65D6335}" destId="{77542F75-EB6D-46E5-A79D-CE49F3595E40}" srcOrd="0" destOrd="0" presId="urn:microsoft.com/office/officeart/2005/8/layout/equation1"/>
    <dgm:cxn modelId="{74BF52DC-FD4F-4DA7-9E34-9EA37DF14C09}" type="presParOf" srcId="{41BE560D-4156-4072-BA30-972149990874}" destId="{5ECD5A25-4960-4DFC-B394-A7622A863AF6}" srcOrd="0" destOrd="0" presId="urn:microsoft.com/office/officeart/2005/8/layout/equation1"/>
    <dgm:cxn modelId="{6BF7433A-AEC8-45F9-94E3-FEA7814AA436}" type="presParOf" srcId="{41BE560D-4156-4072-BA30-972149990874}" destId="{D9F2DA33-4A10-4FEC-9C74-8B2C3945DB7D}" srcOrd="1" destOrd="0" presId="urn:microsoft.com/office/officeart/2005/8/layout/equation1"/>
    <dgm:cxn modelId="{092CF9FC-AD89-482A-A404-D7DB978122F3}" type="presParOf" srcId="{41BE560D-4156-4072-BA30-972149990874}" destId="{26FE8EEB-A399-441E-B081-DFE04C2440A2}" srcOrd="2" destOrd="0" presId="urn:microsoft.com/office/officeart/2005/8/layout/equation1"/>
    <dgm:cxn modelId="{FFEF04AB-3F6A-4B7C-8BBF-59C803CED783}" type="presParOf" srcId="{41BE560D-4156-4072-BA30-972149990874}" destId="{CD834D84-B333-417E-B589-5F83C96D6FF8}" srcOrd="3" destOrd="0" presId="urn:microsoft.com/office/officeart/2005/8/layout/equation1"/>
    <dgm:cxn modelId="{3CD973FA-DED3-4896-A66A-2CC1DA08ADC5}" type="presParOf" srcId="{41BE560D-4156-4072-BA30-972149990874}" destId="{86BFC1BE-B349-4012-91D2-2ADAE46AC261}" srcOrd="4" destOrd="0" presId="urn:microsoft.com/office/officeart/2005/8/layout/equation1"/>
    <dgm:cxn modelId="{DC15BB6F-666C-4438-9E5D-CF82163D9F2E}" type="presParOf" srcId="{41BE560D-4156-4072-BA30-972149990874}" destId="{051C6918-5535-4DBF-B114-B9DB8CABB6FD}" srcOrd="5" destOrd="0" presId="urn:microsoft.com/office/officeart/2005/8/layout/equation1"/>
    <dgm:cxn modelId="{7026E6D4-272B-4162-8B42-F1FD84069CEC}" type="presParOf" srcId="{41BE560D-4156-4072-BA30-972149990874}" destId="{99EB5E17-D154-4F2D-B3E3-382C4D8E74BB}" srcOrd="6" destOrd="0" presId="urn:microsoft.com/office/officeart/2005/8/layout/equation1"/>
    <dgm:cxn modelId="{A67817A7-A96C-434C-A168-2299C7C59DBF}" type="presParOf" srcId="{41BE560D-4156-4072-BA30-972149990874}" destId="{6FE76B28-7CC8-49FE-A745-38933853D0AC}" srcOrd="7" destOrd="0" presId="urn:microsoft.com/office/officeart/2005/8/layout/equation1"/>
    <dgm:cxn modelId="{C682F744-1E9C-4FEA-9B92-3A3184E475EF}" type="presParOf" srcId="{41BE560D-4156-4072-BA30-972149990874}" destId="{77542F75-EB6D-46E5-A79D-CE49F3595E40}" srcOrd="8" destOrd="0" presId="urn:microsoft.com/office/officeart/2005/8/layout/equation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4EF1FA6-1C26-47DD-A851-8B8354A8D70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FBEF052-C24E-4382-BE00-7C457E819849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ctr" rtl="0">
            <a:spcAft>
              <a:spcPts val="0"/>
            </a:spcAft>
          </a:pPr>
          <a:r>
            <a: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Налоговые доходы </a:t>
          </a:r>
        </a:p>
        <a:p>
          <a:pPr algn="ctr" rtl="0">
            <a:spcAft>
              <a:spcPts val="0"/>
            </a:spcAft>
          </a:pPr>
          <a:r>
            <a: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бюджета Малышевского ГО – </a:t>
          </a:r>
        </a:p>
        <a:p>
          <a:pPr algn="ctr" rtl="0">
            <a:spcAft>
              <a:spcPts val="0"/>
            </a:spcAft>
          </a:pPr>
          <a:r>
            <a: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223 073,4тыс.руб.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87DD391-DFBE-4949-846C-FDA7DBD6430A}" type="parTrans" cxnId="{67ED07EA-BBA6-4444-9B31-BAEEDCB2906B}">
      <dgm:prSet/>
      <dgm:spPr/>
      <dgm:t>
        <a:bodyPr/>
        <a:lstStyle/>
        <a:p>
          <a:endParaRPr lang="ru-RU"/>
        </a:p>
      </dgm:t>
    </dgm:pt>
    <dgm:pt modelId="{55278F9D-4756-4AFA-A81B-E098186EF778}" type="sibTrans" cxnId="{67ED07EA-BBA6-4444-9B31-BAEEDCB2906B}">
      <dgm:prSet/>
      <dgm:spPr/>
      <dgm:t>
        <a:bodyPr/>
        <a:lstStyle/>
        <a:p>
          <a:endParaRPr lang="ru-RU"/>
        </a:p>
      </dgm:t>
    </dgm:pt>
    <dgm:pt modelId="{7CD13B4C-05F2-4B7F-800D-3B3ECA0CB41E}" type="pres">
      <dgm:prSet presAssocID="{74EF1FA6-1C26-47DD-A851-8B8354A8D70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045B61C-9AA5-4A63-9DE4-5DCFD53F713B}" type="pres">
      <dgm:prSet presAssocID="{0FBEF052-C24E-4382-BE00-7C457E819849}" presName="parentText" presStyleLbl="node1" presStyleIdx="0" presStyleCnt="1" custScaleY="195733" custLinFactNeighborY="-5068">
        <dgm:presLayoutVars>
          <dgm:chMax val="0"/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ru-RU"/>
        </a:p>
      </dgm:t>
    </dgm:pt>
  </dgm:ptLst>
  <dgm:cxnLst>
    <dgm:cxn modelId="{2BB33224-A222-4B89-8B44-F74DA88C47DC}" type="presOf" srcId="{0FBEF052-C24E-4382-BE00-7C457E819849}" destId="{A045B61C-9AA5-4A63-9DE4-5DCFD53F713B}" srcOrd="0" destOrd="0" presId="urn:microsoft.com/office/officeart/2005/8/layout/vList2"/>
    <dgm:cxn modelId="{A4A26063-B745-4AB5-AA8F-BED8EA904B30}" type="presOf" srcId="{74EF1FA6-1C26-47DD-A851-8B8354A8D707}" destId="{7CD13B4C-05F2-4B7F-800D-3B3ECA0CB41E}" srcOrd="0" destOrd="0" presId="urn:microsoft.com/office/officeart/2005/8/layout/vList2"/>
    <dgm:cxn modelId="{67ED07EA-BBA6-4444-9B31-BAEEDCB2906B}" srcId="{74EF1FA6-1C26-47DD-A851-8B8354A8D707}" destId="{0FBEF052-C24E-4382-BE00-7C457E819849}" srcOrd="0" destOrd="0" parTransId="{387DD391-DFBE-4949-846C-FDA7DBD6430A}" sibTransId="{55278F9D-4756-4AFA-A81B-E098186EF778}"/>
    <dgm:cxn modelId="{76457FAD-04A9-4491-B925-855D09C60124}" type="presParOf" srcId="{7CD13B4C-05F2-4B7F-800D-3B3ECA0CB41E}" destId="{A045B61C-9AA5-4A63-9DE4-5DCFD53F713B}" srcOrd="0" destOrd="0" presId="urn:microsoft.com/office/officeart/2005/8/layout/vList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8D4DC18-8C91-46BE-B697-3FF028B440F3}" type="doc">
      <dgm:prSet loTypeId="urn:microsoft.com/office/officeart/2005/8/layout/vList6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6B9C7683-9311-4428-8115-954059303F98}">
      <dgm:prSet phldrT="[Текст]" custT="1"/>
      <dgm:spPr>
        <a:solidFill>
          <a:srgbClr val="FFC000"/>
        </a:solidFill>
      </dgm:spPr>
      <dgm:t>
        <a:bodyPr anchor="ctr"/>
        <a:lstStyle/>
        <a:p>
          <a:r>
            <a:rPr lang="ru-RU" sz="2000" b="1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750,0</a:t>
          </a:r>
        </a:p>
        <a:p>
          <a:r>
            <a:rPr lang="ru-RU" sz="1400" b="1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тыс. руб.</a:t>
          </a:r>
          <a:endParaRPr lang="ru-RU" sz="1400" b="1" dirty="0">
            <a:solidFill>
              <a:srgbClr val="36351A"/>
            </a:solidFill>
            <a:latin typeface="Bookman Old Style" pitchFamily="18" charset="0"/>
            <a:cs typeface="Times New Roman" pitchFamily="18" charset="0"/>
          </a:endParaRPr>
        </a:p>
      </dgm:t>
    </dgm:pt>
    <dgm:pt modelId="{DCD06301-E348-4D24-99D1-6D2E738A97EB}" type="parTrans" cxnId="{634E0C14-51F6-4703-9412-87C50A0F30F4}">
      <dgm:prSet/>
      <dgm:spPr/>
      <dgm:t>
        <a:bodyPr/>
        <a:lstStyle/>
        <a:p>
          <a:endParaRPr lang="ru-RU"/>
        </a:p>
      </dgm:t>
    </dgm:pt>
    <dgm:pt modelId="{3AF160E5-6CAB-4B08-92A3-278540E640A4}" type="sibTrans" cxnId="{634E0C14-51F6-4703-9412-87C50A0F30F4}">
      <dgm:prSet/>
      <dgm:spPr/>
      <dgm:t>
        <a:bodyPr/>
        <a:lstStyle/>
        <a:p>
          <a:endParaRPr lang="ru-RU"/>
        </a:p>
      </dgm:t>
    </dgm:pt>
    <dgm:pt modelId="{0952A715-7FD6-441A-8CC7-44D56DF5EBF6}">
      <dgm:prSet custT="1"/>
      <dgm:spPr>
        <a:solidFill>
          <a:srgbClr val="FFC000">
            <a:alpha val="90000"/>
          </a:srgbClr>
        </a:solidFill>
      </dgm:spPr>
      <dgm:t>
        <a:bodyPr anchor="ctr"/>
        <a:lstStyle/>
        <a:p>
          <a:pPr algn="l"/>
          <a:r>
            <a:rPr lang="ru-RU" sz="2000" dirty="0" smtClean="0">
              <a:solidFill>
                <a:schemeClr val="tx1">
                  <a:lumMod val="50000"/>
                </a:schemeClr>
              </a:solidFill>
              <a:latin typeface="Liberation Serif" pitchFamily="18" charset="0"/>
            </a:rPr>
            <a:t>Обслуживание АПК «Грифон»</a:t>
          </a:r>
          <a:endParaRPr lang="ru-RU" sz="2000" dirty="0">
            <a:latin typeface="Liberation Serif" pitchFamily="18" charset="0"/>
          </a:endParaRPr>
        </a:p>
      </dgm:t>
    </dgm:pt>
    <dgm:pt modelId="{472276F2-F675-4097-8C5B-5B35ABB7721D}" type="parTrans" cxnId="{47603F8C-6053-4A6D-86B7-BA39EED8DE03}">
      <dgm:prSet/>
      <dgm:spPr/>
      <dgm:t>
        <a:bodyPr/>
        <a:lstStyle/>
        <a:p>
          <a:endParaRPr lang="ru-RU"/>
        </a:p>
      </dgm:t>
    </dgm:pt>
    <dgm:pt modelId="{F45B3002-1B30-4308-8DB3-A551915B170E}" type="sibTrans" cxnId="{47603F8C-6053-4A6D-86B7-BA39EED8DE03}">
      <dgm:prSet/>
      <dgm:spPr/>
      <dgm:t>
        <a:bodyPr/>
        <a:lstStyle/>
        <a:p>
          <a:endParaRPr lang="ru-RU"/>
        </a:p>
      </dgm:t>
    </dgm:pt>
    <dgm:pt modelId="{85782FA5-0D78-48B1-B526-B6F0C5008FE9}" type="pres">
      <dgm:prSet presAssocID="{88D4DC18-8C91-46BE-B697-3FF028B440F3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64748CE-1134-44D7-AA87-02A77D200509}" type="pres">
      <dgm:prSet presAssocID="{6B9C7683-9311-4428-8115-954059303F98}" presName="linNode" presStyleCnt="0"/>
      <dgm:spPr/>
    </dgm:pt>
    <dgm:pt modelId="{7044725F-1872-41FF-9F21-3E93A6723258}" type="pres">
      <dgm:prSet presAssocID="{6B9C7683-9311-4428-8115-954059303F98}" presName="parentShp" presStyleLbl="node1" presStyleIdx="0" presStyleCnt="1" custScaleX="66642" custLinFactNeighborX="-22552" custLinFactNeighborY="426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EF4D49-39F1-450D-9AFB-9926927FAAED}" type="pres">
      <dgm:prSet presAssocID="{6B9C7683-9311-4428-8115-954059303F98}" presName="childShp" presStyleLbl="bgAccFollowNode1" presStyleIdx="0" presStyleCnt="1" custScaleX="81133" custScaleY="102346" custLinFactNeighborX="-19740" custLinFactNeighborY="-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34E0C14-51F6-4703-9412-87C50A0F30F4}" srcId="{88D4DC18-8C91-46BE-B697-3FF028B440F3}" destId="{6B9C7683-9311-4428-8115-954059303F98}" srcOrd="0" destOrd="0" parTransId="{DCD06301-E348-4D24-99D1-6D2E738A97EB}" sibTransId="{3AF160E5-6CAB-4B08-92A3-278540E640A4}"/>
    <dgm:cxn modelId="{87127C68-16B2-4459-BE09-D1A7334D3A34}" type="presOf" srcId="{6B9C7683-9311-4428-8115-954059303F98}" destId="{7044725F-1872-41FF-9F21-3E93A6723258}" srcOrd="0" destOrd="0" presId="urn:microsoft.com/office/officeart/2005/8/layout/vList6"/>
    <dgm:cxn modelId="{47603F8C-6053-4A6D-86B7-BA39EED8DE03}" srcId="{6B9C7683-9311-4428-8115-954059303F98}" destId="{0952A715-7FD6-441A-8CC7-44D56DF5EBF6}" srcOrd="0" destOrd="0" parTransId="{472276F2-F675-4097-8C5B-5B35ABB7721D}" sibTransId="{F45B3002-1B30-4308-8DB3-A551915B170E}"/>
    <dgm:cxn modelId="{AB6F5237-436B-47F4-B678-7419A084FD74}" type="presOf" srcId="{88D4DC18-8C91-46BE-B697-3FF028B440F3}" destId="{85782FA5-0D78-48B1-B526-B6F0C5008FE9}" srcOrd="0" destOrd="0" presId="urn:microsoft.com/office/officeart/2005/8/layout/vList6"/>
    <dgm:cxn modelId="{6471E351-2B3C-4AB7-86E8-543F5DCE1A3F}" type="presOf" srcId="{0952A715-7FD6-441A-8CC7-44D56DF5EBF6}" destId="{BAEF4D49-39F1-450D-9AFB-9926927FAAED}" srcOrd="0" destOrd="0" presId="urn:microsoft.com/office/officeart/2005/8/layout/vList6"/>
    <dgm:cxn modelId="{B3625BBE-3B07-46FB-86E3-455863EE7762}" type="presParOf" srcId="{85782FA5-0D78-48B1-B526-B6F0C5008FE9}" destId="{064748CE-1134-44D7-AA87-02A77D200509}" srcOrd="0" destOrd="0" presId="urn:microsoft.com/office/officeart/2005/8/layout/vList6"/>
    <dgm:cxn modelId="{75BB18F8-6407-46EE-8202-8F098E3234EC}" type="presParOf" srcId="{064748CE-1134-44D7-AA87-02A77D200509}" destId="{7044725F-1872-41FF-9F21-3E93A6723258}" srcOrd="0" destOrd="0" presId="urn:microsoft.com/office/officeart/2005/8/layout/vList6"/>
    <dgm:cxn modelId="{5707CB09-EDB7-434F-8421-579DE548D7D3}" type="presParOf" srcId="{064748CE-1134-44D7-AA87-02A77D200509}" destId="{BAEF4D49-39F1-450D-9AFB-9926927FAAED}" srcOrd="1" destOrd="0" presId="urn:microsoft.com/office/officeart/2005/8/layout/vList6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8D4DC18-8C91-46BE-B697-3FF028B440F3}" type="doc">
      <dgm:prSet loTypeId="urn:microsoft.com/office/officeart/2005/8/layout/vList6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FC2D14ED-A949-4B67-88C2-153139B8773A}">
      <dgm:prSet phldrT="[Текст]" custT="1"/>
      <dgm:spPr>
        <a:solidFill>
          <a:srgbClr val="00B050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000" b="1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9 417,1</a:t>
          </a:r>
        </a:p>
        <a:p>
          <a:pPr>
            <a:lnSpc>
              <a:spcPct val="90000"/>
            </a:lnSpc>
            <a:spcAft>
              <a:spcPts val="0"/>
            </a:spcAft>
          </a:pPr>
          <a:r>
            <a:rPr lang="ru-RU" sz="1200" b="1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тыс. руб. </a:t>
          </a:r>
          <a:endParaRPr lang="ru-RU" sz="1200" dirty="0">
            <a:solidFill>
              <a:srgbClr val="36351A"/>
            </a:solidFill>
            <a:latin typeface="Bookman Old Style" pitchFamily="18" charset="0"/>
            <a:cs typeface="Times New Roman" pitchFamily="18" charset="0"/>
          </a:endParaRPr>
        </a:p>
      </dgm:t>
    </dgm:pt>
    <dgm:pt modelId="{AA17DCC9-C672-4472-9773-07BF7C5C9EC5}" type="parTrans" cxnId="{C5E7D339-C73B-4690-81BD-266705F204F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46C7EA4-B7BA-4CF0-99DB-5FCBDC228DD6}" type="sibTrans" cxnId="{C5E7D339-C73B-4690-81BD-266705F204F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0376349-FD6E-4AD4-854C-32DE33EDE203}">
      <dgm:prSet phldrT="[Текст]" custT="1"/>
      <dgm:spPr>
        <a:solidFill>
          <a:srgbClr val="00B050">
            <a:alpha val="90000"/>
          </a:srgbClr>
        </a:solidFill>
        <a:ln>
          <a:solidFill>
            <a:srgbClr val="00B050">
              <a:alpha val="90000"/>
            </a:srgbClr>
          </a:solidFill>
        </a:ln>
      </dgm:spPr>
      <dgm:t>
        <a:bodyPr anchor="ctr"/>
        <a:lstStyle/>
        <a:p>
          <a:pPr algn="l"/>
          <a:r>
            <a:rPr lang="ru-RU" sz="1800" b="1" dirty="0" smtClean="0">
              <a:solidFill>
                <a:srgbClr val="36351A"/>
              </a:solidFill>
              <a:latin typeface="Bookman Old Style" pitchFamily="18" charset="0"/>
            </a:rPr>
            <a:t>содержание МКУ «ЕДДС» МГО</a:t>
          </a:r>
          <a:endParaRPr lang="ru-RU" sz="1800" b="1" dirty="0">
            <a:solidFill>
              <a:srgbClr val="36351A"/>
            </a:solidFill>
            <a:latin typeface="Bookman Old Style" pitchFamily="18" charset="0"/>
          </a:endParaRPr>
        </a:p>
      </dgm:t>
    </dgm:pt>
    <dgm:pt modelId="{38A612DE-9EB5-4588-AD12-58AB87020C2E}" type="parTrans" cxnId="{FCD88B66-10B9-426E-98AA-F81138BE4656}">
      <dgm:prSet/>
      <dgm:spPr/>
      <dgm:t>
        <a:bodyPr/>
        <a:lstStyle/>
        <a:p>
          <a:endParaRPr lang="ru-RU"/>
        </a:p>
      </dgm:t>
    </dgm:pt>
    <dgm:pt modelId="{859B4BBE-CE1D-49D7-B303-9545E9ABD470}" type="sibTrans" cxnId="{FCD88B66-10B9-426E-98AA-F81138BE4656}">
      <dgm:prSet/>
      <dgm:spPr/>
      <dgm:t>
        <a:bodyPr/>
        <a:lstStyle/>
        <a:p>
          <a:endParaRPr lang="ru-RU"/>
        </a:p>
      </dgm:t>
    </dgm:pt>
    <dgm:pt modelId="{6B9C7683-9311-4428-8115-954059303F98}">
      <dgm:prSet phldrT="[Текст]" custT="1"/>
      <dgm:spPr>
        <a:solidFill>
          <a:srgbClr val="FFC000"/>
        </a:solidFill>
      </dgm:spPr>
      <dgm:t>
        <a:bodyPr anchor="ctr"/>
        <a:lstStyle/>
        <a:p>
          <a:r>
            <a:rPr lang="ru-RU" sz="2000" b="1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614,0</a:t>
          </a:r>
        </a:p>
        <a:p>
          <a:r>
            <a:rPr lang="ru-RU" sz="1400" b="1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тыс. руб.</a:t>
          </a:r>
          <a:endParaRPr lang="ru-RU" sz="1400" b="1" dirty="0">
            <a:solidFill>
              <a:srgbClr val="36351A"/>
            </a:solidFill>
            <a:latin typeface="Bookman Old Style" pitchFamily="18" charset="0"/>
            <a:cs typeface="Times New Roman" pitchFamily="18" charset="0"/>
          </a:endParaRPr>
        </a:p>
      </dgm:t>
    </dgm:pt>
    <dgm:pt modelId="{DCD06301-E348-4D24-99D1-6D2E738A97EB}" type="parTrans" cxnId="{634E0C14-51F6-4703-9412-87C50A0F30F4}">
      <dgm:prSet/>
      <dgm:spPr/>
      <dgm:t>
        <a:bodyPr/>
        <a:lstStyle/>
        <a:p>
          <a:endParaRPr lang="ru-RU"/>
        </a:p>
      </dgm:t>
    </dgm:pt>
    <dgm:pt modelId="{3AF160E5-6CAB-4B08-92A3-278540E640A4}" type="sibTrans" cxnId="{634E0C14-51F6-4703-9412-87C50A0F30F4}">
      <dgm:prSet/>
      <dgm:spPr/>
      <dgm:t>
        <a:bodyPr/>
        <a:lstStyle/>
        <a:p>
          <a:endParaRPr lang="ru-RU"/>
        </a:p>
      </dgm:t>
    </dgm:pt>
    <dgm:pt modelId="{5D78D1AB-1459-447E-8867-00575332F4DE}">
      <dgm:prSet phldrT="[Текст]" custT="1"/>
      <dgm:spPr>
        <a:solidFill>
          <a:srgbClr val="00B0F0"/>
        </a:solidFill>
      </dgm:spPr>
      <dgm:t>
        <a:bodyPr anchor="ctr"/>
        <a:lstStyle/>
        <a:p>
          <a:r>
            <a:rPr lang="ru-RU" sz="2000" b="1" dirty="0" smtClean="0">
              <a:solidFill>
                <a:srgbClr val="4C4B25"/>
              </a:solidFill>
              <a:latin typeface="Bookman Old Style" pitchFamily="18" charset="0"/>
              <a:cs typeface="Times New Roman" pitchFamily="18" charset="0"/>
            </a:rPr>
            <a:t>6,3 </a:t>
          </a:r>
        </a:p>
        <a:p>
          <a:r>
            <a:rPr lang="ru-RU" sz="1400" b="1" dirty="0" smtClean="0">
              <a:solidFill>
                <a:srgbClr val="4C4B25"/>
              </a:solidFill>
              <a:latin typeface="Bookman Old Style" pitchFamily="18" charset="0"/>
              <a:cs typeface="Times New Roman" pitchFamily="18" charset="0"/>
            </a:rPr>
            <a:t>тыс. руб.</a:t>
          </a:r>
          <a:endParaRPr lang="ru-RU" sz="1400" b="1" dirty="0">
            <a:solidFill>
              <a:srgbClr val="4C4B25"/>
            </a:solidFill>
            <a:latin typeface="Bookman Old Style" pitchFamily="18" charset="0"/>
            <a:cs typeface="Times New Roman" pitchFamily="18" charset="0"/>
          </a:endParaRPr>
        </a:p>
      </dgm:t>
    </dgm:pt>
    <dgm:pt modelId="{9998A5FA-DAF6-48B6-9957-DC78AE425F49}" type="parTrans" cxnId="{31C4CC69-B0CF-44B0-950D-34808621C1CE}">
      <dgm:prSet/>
      <dgm:spPr/>
      <dgm:t>
        <a:bodyPr/>
        <a:lstStyle/>
        <a:p>
          <a:endParaRPr lang="ru-RU"/>
        </a:p>
      </dgm:t>
    </dgm:pt>
    <dgm:pt modelId="{FD54ACE8-1B6C-48DA-BEB4-F2F80676839B}" type="sibTrans" cxnId="{31C4CC69-B0CF-44B0-950D-34808621C1CE}">
      <dgm:prSet/>
      <dgm:spPr/>
      <dgm:t>
        <a:bodyPr/>
        <a:lstStyle/>
        <a:p>
          <a:endParaRPr lang="ru-RU"/>
        </a:p>
      </dgm:t>
    </dgm:pt>
    <dgm:pt modelId="{0952A715-7FD6-441A-8CC7-44D56DF5EBF6}">
      <dgm:prSet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реализация мероприятий по функционированию АПК «Безопасный город»</a:t>
          </a:r>
          <a:endParaRPr lang="ru-RU" dirty="0"/>
        </a:p>
      </dgm:t>
    </dgm:pt>
    <dgm:pt modelId="{472276F2-F675-4097-8C5B-5B35ABB7721D}" type="parTrans" cxnId="{47603F8C-6053-4A6D-86B7-BA39EED8DE03}">
      <dgm:prSet/>
      <dgm:spPr/>
      <dgm:t>
        <a:bodyPr/>
        <a:lstStyle/>
        <a:p>
          <a:endParaRPr lang="ru-RU"/>
        </a:p>
      </dgm:t>
    </dgm:pt>
    <dgm:pt modelId="{F45B3002-1B30-4308-8DB3-A551915B170E}" type="sibTrans" cxnId="{47603F8C-6053-4A6D-86B7-BA39EED8DE03}">
      <dgm:prSet/>
      <dgm:spPr/>
      <dgm:t>
        <a:bodyPr/>
        <a:lstStyle/>
        <a:p>
          <a:endParaRPr lang="ru-RU"/>
        </a:p>
      </dgm:t>
    </dgm:pt>
    <dgm:pt modelId="{B094DDF2-110C-405A-A80F-4D8E6DBF8F22}">
      <dgm:prSet custT="1"/>
      <dgm:spPr>
        <a:solidFill>
          <a:srgbClr val="00B0F0">
            <a:alpha val="90000"/>
          </a:srgbClr>
        </a:solidFill>
      </dgm:spPr>
      <dgm:t>
        <a:bodyPr/>
        <a:lstStyle/>
        <a:p>
          <a:r>
            <a:rPr lang="ru-RU" sz="1800" dirty="0" smtClean="0">
              <a:solidFill>
                <a:srgbClr val="36351A"/>
              </a:solidFill>
              <a:latin typeface="Times New Roman" pitchFamily="18" charset="0"/>
              <a:cs typeface="Times New Roman" pitchFamily="18" charset="0"/>
            </a:rPr>
            <a:t>изготовление и распространение листовок, прокламации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825E8AD3-4214-417A-8F5B-5B78C6B6D7E4}" type="parTrans" cxnId="{A2FD483B-36D1-4411-A44B-C907BF823016}">
      <dgm:prSet/>
      <dgm:spPr/>
      <dgm:t>
        <a:bodyPr/>
        <a:lstStyle/>
        <a:p>
          <a:endParaRPr lang="ru-RU"/>
        </a:p>
      </dgm:t>
    </dgm:pt>
    <dgm:pt modelId="{BFEFB280-20E1-45B0-A3FE-28DE878CBE77}" type="sibTrans" cxnId="{A2FD483B-36D1-4411-A44B-C907BF823016}">
      <dgm:prSet/>
      <dgm:spPr/>
      <dgm:t>
        <a:bodyPr/>
        <a:lstStyle/>
        <a:p>
          <a:endParaRPr lang="ru-RU"/>
        </a:p>
      </dgm:t>
    </dgm:pt>
    <dgm:pt modelId="{85782FA5-0D78-48B1-B526-B6F0C5008FE9}" type="pres">
      <dgm:prSet presAssocID="{88D4DC18-8C91-46BE-B697-3FF028B440F3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385C854-4442-4917-B597-93477FC4A720}" type="pres">
      <dgm:prSet presAssocID="{FC2D14ED-A949-4B67-88C2-153139B8773A}" presName="linNode" presStyleCnt="0"/>
      <dgm:spPr/>
      <dgm:t>
        <a:bodyPr/>
        <a:lstStyle/>
        <a:p>
          <a:endParaRPr lang="ru-RU"/>
        </a:p>
      </dgm:t>
    </dgm:pt>
    <dgm:pt modelId="{2CAB78DC-EC4D-4D64-B13D-46252F693E8A}" type="pres">
      <dgm:prSet presAssocID="{FC2D14ED-A949-4B67-88C2-153139B8773A}" presName="parentShp" presStyleLbl="node1" presStyleIdx="0" presStyleCnt="3" custScaleX="60378" custScaleY="90527" custLinFactNeighborX="-45597" custLinFactNeighborY="-30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A906A8-F3DB-44AF-8CFC-0C84ADB6D14F}" type="pres">
      <dgm:prSet presAssocID="{FC2D14ED-A949-4B67-88C2-153139B8773A}" presName="childShp" presStyleLbl="bgAccFollowNode1" presStyleIdx="0" presStyleCnt="3" custScaleX="82390" custScaleY="96166" custLinFactNeighborX="-30660" custLinFactNeighborY="-1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D60ED3-BC53-409E-B8F1-297899920680}" type="pres">
      <dgm:prSet presAssocID="{446C7EA4-B7BA-4CF0-99DB-5FCBDC228DD6}" presName="spacing" presStyleCnt="0"/>
      <dgm:spPr/>
      <dgm:t>
        <a:bodyPr/>
        <a:lstStyle/>
        <a:p>
          <a:endParaRPr lang="ru-RU"/>
        </a:p>
      </dgm:t>
    </dgm:pt>
    <dgm:pt modelId="{064748CE-1134-44D7-AA87-02A77D200509}" type="pres">
      <dgm:prSet presAssocID="{6B9C7683-9311-4428-8115-954059303F98}" presName="linNode" presStyleCnt="0"/>
      <dgm:spPr/>
    </dgm:pt>
    <dgm:pt modelId="{7044725F-1872-41FF-9F21-3E93A6723258}" type="pres">
      <dgm:prSet presAssocID="{6B9C7683-9311-4428-8115-954059303F98}" presName="parentShp" presStyleLbl="node1" presStyleIdx="1" presStyleCnt="3" custScaleX="53551" custLinFactNeighborX="-23314" custLinFactNeighborY="19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EF4D49-39F1-450D-9AFB-9926927FAAED}" type="pres">
      <dgm:prSet presAssocID="{6B9C7683-9311-4428-8115-954059303F98}" presName="childShp" presStyleLbl="bgAccFollowNode1" presStyleIdx="1" presStyleCnt="3" custScaleX="81133" custLinFactNeighborX="-28471" custLinFactNeighborY="-58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384299-6CD8-4F99-AB40-AFED11B58392}" type="pres">
      <dgm:prSet presAssocID="{3AF160E5-6CAB-4B08-92A3-278540E640A4}" presName="spacing" presStyleCnt="0"/>
      <dgm:spPr/>
    </dgm:pt>
    <dgm:pt modelId="{F8BDC255-5E1D-4E5A-BBD7-0ACFCD6334AC}" type="pres">
      <dgm:prSet presAssocID="{5D78D1AB-1459-447E-8867-00575332F4DE}" presName="linNode" presStyleCnt="0"/>
      <dgm:spPr/>
    </dgm:pt>
    <dgm:pt modelId="{98A72CA5-C37F-4640-A377-181E0EEAC5A4}" type="pres">
      <dgm:prSet presAssocID="{5D78D1AB-1459-447E-8867-00575332F4DE}" presName="parentShp" presStyleLbl="node1" presStyleIdx="2" presStyleCnt="3" custScaleX="39669" custScaleY="66599" custLinFactNeighborX="-27576" custLinFactNeighborY="-3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C4D308-8DDC-4A23-A4C6-6AECFF99D1C9}" type="pres">
      <dgm:prSet presAssocID="{5D78D1AB-1459-447E-8867-00575332F4DE}" presName="childShp" presStyleLbl="bgAccFollowNode1" presStyleIdx="2" presStyleCnt="3" custScaleX="78658" custScaleY="66599" custLinFactNeighborX="-28149" custLinFactNeighborY="-3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C663EC7-9D7A-4C68-8139-EB3314627CE7}" type="presOf" srcId="{88D4DC18-8C91-46BE-B697-3FF028B440F3}" destId="{85782FA5-0D78-48B1-B526-B6F0C5008FE9}" srcOrd="0" destOrd="0" presId="urn:microsoft.com/office/officeart/2005/8/layout/vList6"/>
    <dgm:cxn modelId="{A2FD483B-36D1-4411-A44B-C907BF823016}" srcId="{5D78D1AB-1459-447E-8867-00575332F4DE}" destId="{B094DDF2-110C-405A-A80F-4D8E6DBF8F22}" srcOrd="0" destOrd="0" parTransId="{825E8AD3-4214-417A-8F5B-5B78C6B6D7E4}" sibTransId="{BFEFB280-20E1-45B0-A3FE-28DE878CBE77}"/>
    <dgm:cxn modelId="{634E0C14-51F6-4703-9412-87C50A0F30F4}" srcId="{88D4DC18-8C91-46BE-B697-3FF028B440F3}" destId="{6B9C7683-9311-4428-8115-954059303F98}" srcOrd="1" destOrd="0" parTransId="{DCD06301-E348-4D24-99D1-6D2E738A97EB}" sibTransId="{3AF160E5-6CAB-4B08-92A3-278540E640A4}"/>
    <dgm:cxn modelId="{A489A523-57AA-4B25-B1AC-08716296D0EE}" type="presOf" srcId="{5D78D1AB-1459-447E-8867-00575332F4DE}" destId="{98A72CA5-C37F-4640-A377-181E0EEAC5A4}" srcOrd="0" destOrd="0" presId="urn:microsoft.com/office/officeart/2005/8/layout/vList6"/>
    <dgm:cxn modelId="{107F9603-766C-4484-90B9-EC36C18BCEAB}" type="presOf" srcId="{B094DDF2-110C-405A-A80F-4D8E6DBF8F22}" destId="{8FC4D308-8DDC-4A23-A4C6-6AECFF99D1C9}" srcOrd="0" destOrd="0" presId="urn:microsoft.com/office/officeart/2005/8/layout/vList6"/>
    <dgm:cxn modelId="{689C17FF-A280-485C-BE7A-51B79FE05BF9}" type="presOf" srcId="{80376349-FD6E-4AD4-854C-32DE33EDE203}" destId="{E6A906A8-F3DB-44AF-8CFC-0C84ADB6D14F}" srcOrd="0" destOrd="0" presId="urn:microsoft.com/office/officeart/2005/8/layout/vList6"/>
    <dgm:cxn modelId="{47603F8C-6053-4A6D-86B7-BA39EED8DE03}" srcId="{6B9C7683-9311-4428-8115-954059303F98}" destId="{0952A715-7FD6-441A-8CC7-44D56DF5EBF6}" srcOrd="0" destOrd="0" parTransId="{472276F2-F675-4097-8C5B-5B35ABB7721D}" sibTransId="{F45B3002-1B30-4308-8DB3-A551915B170E}"/>
    <dgm:cxn modelId="{39122846-8E5B-46C5-BED2-DB293D3F7927}" type="presOf" srcId="{0952A715-7FD6-441A-8CC7-44D56DF5EBF6}" destId="{BAEF4D49-39F1-450D-9AFB-9926927FAAED}" srcOrd="0" destOrd="0" presId="urn:microsoft.com/office/officeart/2005/8/layout/vList6"/>
    <dgm:cxn modelId="{31C4CC69-B0CF-44B0-950D-34808621C1CE}" srcId="{88D4DC18-8C91-46BE-B697-3FF028B440F3}" destId="{5D78D1AB-1459-447E-8867-00575332F4DE}" srcOrd="2" destOrd="0" parTransId="{9998A5FA-DAF6-48B6-9957-DC78AE425F49}" sibTransId="{FD54ACE8-1B6C-48DA-BEB4-F2F80676839B}"/>
    <dgm:cxn modelId="{2239BA89-6E54-4A30-B615-60088C764CFF}" type="presOf" srcId="{FC2D14ED-A949-4B67-88C2-153139B8773A}" destId="{2CAB78DC-EC4D-4D64-B13D-46252F693E8A}" srcOrd="0" destOrd="0" presId="urn:microsoft.com/office/officeart/2005/8/layout/vList6"/>
    <dgm:cxn modelId="{2DA97354-C0BD-4F2D-AC6C-E337A019E9CE}" type="presOf" srcId="{6B9C7683-9311-4428-8115-954059303F98}" destId="{7044725F-1872-41FF-9F21-3E93A6723258}" srcOrd="0" destOrd="0" presId="urn:microsoft.com/office/officeart/2005/8/layout/vList6"/>
    <dgm:cxn modelId="{C5E7D339-C73B-4690-81BD-266705F204F4}" srcId="{88D4DC18-8C91-46BE-B697-3FF028B440F3}" destId="{FC2D14ED-A949-4B67-88C2-153139B8773A}" srcOrd="0" destOrd="0" parTransId="{AA17DCC9-C672-4472-9773-07BF7C5C9EC5}" sibTransId="{446C7EA4-B7BA-4CF0-99DB-5FCBDC228DD6}"/>
    <dgm:cxn modelId="{FCD88B66-10B9-426E-98AA-F81138BE4656}" srcId="{FC2D14ED-A949-4B67-88C2-153139B8773A}" destId="{80376349-FD6E-4AD4-854C-32DE33EDE203}" srcOrd="0" destOrd="0" parTransId="{38A612DE-9EB5-4588-AD12-58AB87020C2E}" sibTransId="{859B4BBE-CE1D-49D7-B303-9545E9ABD470}"/>
    <dgm:cxn modelId="{AD92CBB6-4B06-4C96-87A0-834B09F8C9A1}" type="presParOf" srcId="{85782FA5-0D78-48B1-B526-B6F0C5008FE9}" destId="{2385C854-4442-4917-B597-93477FC4A720}" srcOrd="0" destOrd="0" presId="urn:microsoft.com/office/officeart/2005/8/layout/vList6"/>
    <dgm:cxn modelId="{B017936A-50C8-44EF-8406-359997A2D7DD}" type="presParOf" srcId="{2385C854-4442-4917-B597-93477FC4A720}" destId="{2CAB78DC-EC4D-4D64-B13D-46252F693E8A}" srcOrd="0" destOrd="0" presId="urn:microsoft.com/office/officeart/2005/8/layout/vList6"/>
    <dgm:cxn modelId="{0A3CC541-AC30-424A-88EA-3A74AFECC51F}" type="presParOf" srcId="{2385C854-4442-4917-B597-93477FC4A720}" destId="{E6A906A8-F3DB-44AF-8CFC-0C84ADB6D14F}" srcOrd="1" destOrd="0" presId="urn:microsoft.com/office/officeart/2005/8/layout/vList6"/>
    <dgm:cxn modelId="{2A83ED02-F1B7-497A-99A4-EC835AB9FDB9}" type="presParOf" srcId="{85782FA5-0D78-48B1-B526-B6F0C5008FE9}" destId="{4ED60ED3-BC53-409E-B8F1-297899920680}" srcOrd="1" destOrd="0" presId="urn:microsoft.com/office/officeart/2005/8/layout/vList6"/>
    <dgm:cxn modelId="{81E2C098-6B02-4B90-972D-9A4C73634D23}" type="presParOf" srcId="{85782FA5-0D78-48B1-B526-B6F0C5008FE9}" destId="{064748CE-1134-44D7-AA87-02A77D200509}" srcOrd="2" destOrd="0" presId="urn:microsoft.com/office/officeart/2005/8/layout/vList6"/>
    <dgm:cxn modelId="{FF0074E9-84BC-4F72-B206-0EBCDB5CB5DE}" type="presParOf" srcId="{064748CE-1134-44D7-AA87-02A77D200509}" destId="{7044725F-1872-41FF-9F21-3E93A6723258}" srcOrd="0" destOrd="0" presId="urn:microsoft.com/office/officeart/2005/8/layout/vList6"/>
    <dgm:cxn modelId="{0892F166-7307-4009-B935-8AF9DA478409}" type="presParOf" srcId="{064748CE-1134-44D7-AA87-02A77D200509}" destId="{BAEF4D49-39F1-450D-9AFB-9926927FAAED}" srcOrd="1" destOrd="0" presId="urn:microsoft.com/office/officeart/2005/8/layout/vList6"/>
    <dgm:cxn modelId="{E9F84D6B-43C0-4A29-A1BF-3653B9D2F32E}" type="presParOf" srcId="{85782FA5-0D78-48B1-B526-B6F0C5008FE9}" destId="{DF384299-6CD8-4F99-AB40-AFED11B58392}" srcOrd="3" destOrd="0" presId="urn:microsoft.com/office/officeart/2005/8/layout/vList6"/>
    <dgm:cxn modelId="{3498B46E-101C-4DE9-B34F-DA6BA7F3145D}" type="presParOf" srcId="{85782FA5-0D78-48B1-B526-B6F0C5008FE9}" destId="{F8BDC255-5E1D-4E5A-BBD7-0ACFCD6334AC}" srcOrd="4" destOrd="0" presId="urn:microsoft.com/office/officeart/2005/8/layout/vList6"/>
    <dgm:cxn modelId="{27B0AEA8-B1BB-4BF9-85AA-E53D725DC6DE}" type="presParOf" srcId="{F8BDC255-5E1D-4E5A-BBD7-0ACFCD6334AC}" destId="{98A72CA5-C37F-4640-A377-181E0EEAC5A4}" srcOrd="0" destOrd="0" presId="urn:microsoft.com/office/officeart/2005/8/layout/vList6"/>
    <dgm:cxn modelId="{7F86B498-C535-4718-B4EA-83CE845031CA}" type="presParOf" srcId="{F8BDC255-5E1D-4E5A-BBD7-0ACFCD6334AC}" destId="{8FC4D308-8DDC-4A23-A4C6-6AECFF99D1C9}" srcOrd="1" destOrd="0" presId="urn:microsoft.com/office/officeart/2005/8/layout/vList6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8D4DC18-8C91-46BE-B697-3FF028B440F3}" type="doc">
      <dgm:prSet loTypeId="urn:microsoft.com/office/officeart/2005/8/layout/vList6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80376349-FD6E-4AD4-854C-32DE33EDE203}">
      <dgm:prSet phldrT="[Текст]" custT="1"/>
      <dgm:spPr>
        <a:solidFill>
          <a:srgbClr val="00B050">
            <a:alpha val="90000"/>
          </a:srgbClr>
        </a:solidFill>
        <a:ln>
          <a:solidFill>
            <a:srgbClr val="00B050">
              <a:alpha val="90000"/>
            </a:srgbClr>
          </a:solidFill>
        </a:ln>
      </dgm:spPr>
      <dgm:t>
        <a:bodyPr anchor="ctr"/>
        <a:lstStyle/>
        <a:p>
          <a:pPr algn="ctr"/>
          <a:r>
            <a:rPr lang="ru-RU" sz="1800" b="1" dirty="0" smtClean="0">
              <a:solidFill>
                <a:srgbClr val="36351A"/>
              </a:solidFill>
              <a:latin typeface="Bookman Old Style" pitchFamily="18" charset="0"/>
            </a:rPr>
            <a:t>77,0 тыс.руб.</a:t>
          </a:r>
          <a:endParaRPr lang="ru-RU" sz="1800" b="1" dirty="0">
            <a:solidFill>
              <a:srgbClr val="36351A"/>
            </a:solidFill>
            <a:latin typeface="Bookman Old Style" pitchFamily="18" charset="0"/>
          </a:endParaRPr>
        </a:p>
      </dgm:t>
    </dgm:pt>
    <dgm:pt modelId="{859B4BBE-CE1D-49D7-B303-9545E9ABD470}" type="sibTrans" cxnId="{FCD88B66-10B9-426E-98AA-F81138BE4656}">
      <dgm:prSet/>
      <dgm:spPr/>
      <dgm:t>
        <a:bodyPr/>
        <a:lstStyle/>
        <a:p>
          <a:endParaRPr lang="ru-RU"/>
        </a:p>
      </dgm:t>
    </dgm:pt>
    <dgm:pt modelId="{38A612DE-9EB5-4588-AD12-58AB87020C2E}" type="parTrans" cxnId="{FCD88B66-10B9-426E-98AA-F81138BE4656}">
      <dgm:prSet/>
      <dgm:spPr/>
      <dgm:t>
        <a:bodyPr/>
        <a:lstStyle/>
        <a:p>
          <a:endParaRPr lang="ru-RU"/>
        </a:p>
      </dgm:t>
    </dgm:pt>
    <dgm:pt modelId="{0ECBE404-A58D-48E5-B2BD-FDB8F6A35B73}">
      <dgm:prSet/>
      <dgm:spPr>
        <a:solidFill>
          <a:srgbClr val="00B050">
            <a:alpha val="90000"/>
          </a:srgbClr>
        </a:solidFill>
        <a:ln>
          <a:solidFill>
            <a:srgbClr val="00B050">
              <a:alpha val="90000"/>
            </a:srgbClr>
          </a:solidFill>
        </a:ln>
      </dgm:spPr>
      <dgm:t>
        <a:bodyPr/>
        <a:lstStyle/>
        <a:p>
          <a:endParaRPr lang="ru-RU" dirty="0"/>
        </a:p>
      </dgm:t>
    </dgm:pt>
    <dgm:pt modelId="{BA15E03C-1106-424E-B6C4-0DAA9B7A9B79}" type="parTrans" cxnId="{D92EF56C-B87C-41C0-82B4-BCD1E944C7A3}">
      <dgm:prSet/>
      <dgm:spPr/>
      <dgm:t>
        <a:bodyPr/>
        <a:lstStyle/>
        <a:p>
          <a:endParaRPr lang="ru-RU"/>
        </a:p>
      </dgm:t>
    </dgm:pt>
    <dgm:pt modelId="{70AF9203-A2B0-40AF-98A9-5E2A0A454EE1}" type="sibTrans" cxnId="{D92EF56C-B87C-41C0-82B4-BCD1E944C7A3}">
      <dgm:prSet/>
      <dgm:spPr/>
      <dgm:t>
        <a:bodyPr/>
        <a:lstStyle/>
        <a:p>
          <a:endParaRPr lang="ru-RU"/>
        </a:p>
      </dgm:t>
    </dgm:pt>
    <dgm:pt modelId="{F3D9390C-196B-4030-A1C6-F816F2285575}">
      <dgm:prSet/>
      <dgm:spPr/>
      <dgm:t>
        <a:bodyPr/>
        <a:lstStyle/>
        <a:p>
          <a:r>
            <a:rPr lang="ru-RU" b="1" dirty="0" smtClean="0">
              <a:solidFill>
                <a:schemeClr val="tx2">
                  <a:lumMod val="50000"/>
                </a:schemeClr>
              </a:solidFill>
              <a:latin typeface="Liberation Serif" pitchFamily="18" charset="0"/>
            </a:rPr>
            <a:t>приобретение ранцевых огнетушителей </a:t>
          </a:r>
          <a:endParaRPr lang="ru-RU" b="1" dirty="0"/>
        </a:p>
      </dgm:t>
    </dgm:pt>
    <dgm:pt modelId="{BB816F40-3BB8-4AE6-9FD0-69D98D69404D}" type="parTrans" cxnId="{C769A6AB-EFB9-45FF-93ED-752862404BF7}">
      <dgm:prSet/>
      <dgm:spPr/>
      <dgm:t>
        <a:bodyPr/>
        <a:lstStyle/>
        <a:p>
          <a:endParaRPr lang="ru-RU"/>
        </a:p>
      </dgm:t>
    </dgm:pt>
    <dgm:pt modelId="{75740039-6351-4700-B8D3-74AFA93FE338}" type="sibTrans" cxnId="{C769A6AB-EFB9-45FF-93ED-752862404BF7}">
      <dgm:prSet/>
      <dgm:spPr/>
      <dgm:t>
        <a:bodyPr/>
        <a:lstStyle/>
        <a:p>
          <a:endParaRPr lang="ru-RU"/>
        </a:p>
      </dgm:t>
    </dgm:pt>
    <dgm:pt modelId="{85782FA5-0D78-48B1-B526-B6F0C5008FE9}" type="pres">
      <dgm:prSet presAssocID="{88D4DC18-8C91-46BE-B697-3FF028B440F3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D8F8AD5-DD7A-45AB-9370-470F38A67948}" type="pres">
      <dgm:prSet presAssocID="{80376349-FD6E-4AD4-854C-32DE33EDE203}" presName="linNode" presStyleCnt="0"/>
      <dgm:spPr/>
    </dgm:pt>
    <dgm:pt modelId="{F6A2CF37-62C0-4D70-BCA1-7965B41B3271}" type="pres">
      <dgm:prSet presAssocID="{80376349-FD6E-4AD4-854C-32DE33EDE203}" presName="parentShp" presStyleLbl="node1" presStyleIdx="0" presStyleCnt="1" custScaleX="63856" custLinFactNeighborX="-24498" custLinFactNeighborY="-267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4E2AE3-E876-4665-989C-B67E00B815BB}" type="pres">
      <dgm:prSet presAssocID="{80376349-FD6E-4AD4-854C-32DE33EDE203}" presName="childShp" presStyleLbl="bgAccFollowNode1" presStyleIdx="0" presStyleCnt="1" custLinFactNeighborX="-15060" custLinFactNeighborY="-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EF5DC3E-5A89-47E7-9301-1BC70F2A1419}" type="presOf" srcId="{80376349-FD6E-4AD4-854C-32DE33EDE203}" destId="{F6A2CF37-62C0-4D70-BCA1-7965B41B3271}" srcOrd="0" destOrd="0" presId="urn:microsoft.com/office/officeart/2005/8/layout/vList6"/>
    <dgm:cxn modelId="{BA7FE071-82C7-43CB-AC20-C4E47CD26192}" type="presOf" srcId="{88D4DC18-8C91-46BE-B697-3FF028B440F3}" destId="{85782FA5-0D78-48B1-B526-B6F0C5008FE9}" srcOrd="0" destOrd="0" presId="urn:microsoft.com/office/officeart/2005/8/layout/vList6"/>
    <dgm:cxn modelId="{7A05CD06-A34C-4CC2-AE7A-D665EFDB3F67}" type="presOf" srcId="{F3D9390C-196B-4030-A1C6-F816F2285575}" destId="{1C4E2AE3-E876-4665-989C-B67E00B815BB}" srcOrd="0" destOrd="1" presId="urn:microsoft.com/office/officeart/2005/8/layout/vList6"/>
    <dgm:cxn modelId="{0800AE79-C861-4AB6-B256-AAE00EFFC009}" type="presOf" srcId="{0ECBE404-A58D-48E5-B2BD-FDB8F6A35B73}" destId="{1C4E2AE3-E876-4665-989C-B67E00B815BB}" srcOrd="0" destOrd="0" presId="urn:microsoft.com/office/officeart/2005/8/layout/vList6"/>
    <dgm:cxn modelId="{D92EF56C-B87C-41C0-82B4-BCD1E944C7A3}" srcId="{80376349-FD6E-4AD4-854C-32DE33EDE203}" destId="{0ECBE404-A58D-48E5-B2BD-FDB8F6A35B73}" srcOrd="0" destOrd="0" parTransId="{BA15E03C-1106-424E-B6C4-0DAA9B7A9B79}" sibTransId="{70AF9203-A2B0-40AF-98A9-5E2A0A454EE1}"/>
    <dgm:cxn modelId="{C769A6AB-EFB9-45FF-93ED-752862404BF7}" srcId="{80376349-FD6E-4AD4-854C-32DE33EDE203}" destId="{F3D9390C-196B-4030-A1C6-F816F2285575}" srcOrd="1" destOrd="0" parTransId="{BB816F40-3BB8-4AE6-9FD0-69D98D69404D}" sibTransId="{75740039-6351-4700-B8D3-74AFA93FE338}"/>
    <dgm:cxn modelId="{FCD88B66-10B9-426E-98AA-F81138BE4656}" srcId="{88D4DC18-8C91-46BE-B697-3FF028B440F3}" destId="{80376349-FD6E-4AD4-854C-32DE33EDE203}" srcOrd="0" destOrd="0" parTransId="{38A612DE-9EB5-4588-AD12-58AB87020C2E}" sibTransId="{859B4BBE-CE1D-49D7-B303-9545E9ABD470}"/>
    <dgm:cxn modelId="{61DA3136-2CB5-4D69-A692-2ECCF7FE656E}" type="presParOf" srcId="{85782FA5-0D78-48B1-B526-B6F0C5008FE9}" destId="{DD8F8AD5-DD7A-45AB-9370-470F38A67948}" srcOrd="0" destOrd="0" presId="urn:microsoft.com/office/officeart/2005/8/layout/vList6"/>
    <dgm:cxn modelId="{BBDC2457-1D8D-445D-92A5-C5B701B09A19}" type="presParOf" srcId="{DD8F8AD5-DD7A-45AB-9370-470F38A67948}" destId="{F6A2CF37-62C0-4D70-BCA1-7965B41B3271}" srcOrd="0" destOrd="0" presId="urn:microsoft.com/office/officeart/2005/8/layout/vList6"/>
    <dgm:cxn modelId="{B80439ED-C9A5-490F-9428-6BB2B0A3C9AA}" type="presParOf" srcId="{DD8F8AD5-DD7A-45AB-9370-470F38A67948}" destId="{1C4E2AE3-E876-4665-989C-B67E00B815BB}" srcOrd="1" destOrd="0" presId="urn:microsoft.com/office/officeart/2005/8/layout/vList6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8D4DC18-8C91-46BE-B697-3FF028B440F3}" type="doc">
      <dgm:prSet loTypeId="urn:microsoft.com/office/officeart/2005/8/layout/vList6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6B9C7683-9311-4428-8115-954059303F98}">
      <dgm:prSet phldrT="[Текст]" custT="1"/>
      <dgm:spPr>
        <a:solidFill>
          <a:srgbClr val="FFC000"/>
        </a:solidFill>
      </dgm:spPr>
      <dgm:t>
        <a:bodyPr anchor="ctr"/>
        <a:lstStyle/>
        <a:p>
          <a:r>
            <a:rPr lang="ru-RU" sz="2000" b="1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200,0</a:t>
          </a:r>
        </a:p>
        <a:p>
          <a:r>
            <a:rPr lang="ru-RU" sz="1400" b="1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тыс. руб.</a:t>
          </a:r>
          <a:endParaRPr lang="ru-RU" sz="1400" b="1" dirty="0">
            <a:solidFill>
              <a:srgbClr val="36351A"/>
            </a:solidFill>
            <a:latin typeface="Bookman Old Style" pitchFamily="18" charset="0"/>
            <a:cs typeface="Times New Roman" pitchFamily="18" charset="0"/>
          </a:endParaRPr>
        </a:p>
      </dgm:t>
    </dgm:pt>
    <dgm:pt modelId="{DCD06301-E348-4D24-99D1-6D2E738A97EB}" type="parTrans" cxnId="{634E0C14-51F6-4703-9412-87C50A0F30F4}">
      <dgm:prSet/>
      <dgm:spPr/>
      <dgm:t>
        <a:bodyPr/>
        <a:lstStyle/>
        <a:p>
          <a:endParaRPr lang="ru-RU"/>
        </a:p>
      </dgm:t>
    </dgm:pt>
    <dgm:pt modelId="{3AF160E5-6CAB-4B08-92A3-278540E640A4}" type="sibTrans" cxnId="{634E0C14-51F6-4703-9412-87C50A0F30F4}">
      <dgm:prSet/>
      <dgm:spPr/>
      <dgm:t>
        <a:bodyPr/>
        <a:lstStyle/>
        <a:p>
          <a:endParaRPr lang="ru-RU"/>
        </a:p>
      </dgm:t>
    </dgm:pt>
    <dgm:pt modelId="{5D78D1AB-1459-447E-8867-00575332F4DE}">
      <dgm:prSet phldrT="[Текст]" custT="1"/>
      <dgm:spPr>
        <a:solidFill>
          <a:srgbClr val="00B0F0"/>
        </a:solidFill>
      </dgm:spPr>
      <dgm:t>
        <a:bodyPr anchor="ctr"/>
        <a:lstStyle/>
        <a:p>
          <a:r>
            <a:rPr lang="ru-RU" sz="2000" b="1" dirty="0" smtClean="0">
              <a:solidFill>
                <a:srgbClr val="4C4B25"/>
              </a:solidFill>
              <a:latin typeface="Bookman Old Style" pitchFamily="18" charset="0"/>
              <a:cs typeface="Times New Roman" pitchFamily="18" charset="0"/>
            </a:rPr>
            <a:t>150,0</a:t>
          </a:r>
        </a:p>
        <a:p>
          <a:r>
            <a:rPr lang="ru-RU" sz="1400" b="1" dirty="0" smtClean="0">
              <a:solidFill>
                <a:srgbClr val="4C4B25"/>
              </a:solidFill>
              <a:latin typeface="Bookman Old Style" pitchFamily="18" charset="0"/>
              <a:cs typeface="Times New Roman" pitchFamily="18" charset="0"/>
            </a:rPr>
            <a:t>тыс. руб.</a:t>
          </a:r>
          <a:endParaRPr lang="ru-RU" sz="1400" b="1" dirty="0">
            <a:solidFill>
              <a:srgbClr val="4C4B25"/>
            </a:solidFill>
            <a:latin typeface="Bookman Old Style" pitchFamily="18" charset="0"/>
            <a:cs typeface="Times New Roman" pitchFamily="18" charset="0"/>
          </a:endParaRPr>
        </a:p>
      </dgm:t>
    </dgm:pt>
    <dgm:pt modelId="{9998A5FA-DAF6-48B6-9957-DC78AE425F49}" type="parTrans" cxnId="{31C4CC69-B0CF-44B0-950D-34808621C1CE}">
      <dgm:prSet/>
      <dgm:spPr/>
      <dgm:t>
        <a:bodyPr/>
        <a:lstStyle/>
        <a:p>
          <a:endParaRPr lang="ru-RU"/>
        </a:p>
      </dgm:t>
    </dgm:pt>
    <dgm:pt modelId="{FD54ACE8-1B6C-48DA-BEB4-F2F80676839B}" type="sibTrans" cxnId="{31C4CC69-B0CF-44B0-950D-34808621C1CE}">
      <dgm:prSet/>
      <dgm:spPr/>
      <dgm:t>
        <a:bodyPr/>
        <a:lstStyle/>
        <a:p>
          <a:endParaRPr lang="ru-RU"/>
        </a:p>
      </dgm:t>
    </dgm:pt>
    <dgm:pt modelId="{0952A715-7FD6-441A-8CC7-44D56DF5EBF6}">
      <dgm:prSet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800" b="1" dirty="0" smtClean="0">
              <a:solidFill>
                <a:schemeClr val="tx2">
                  <a:lumMod val="50000"/>
                </a:schemeClr>
              </a:solidFill>
              <a:latin typeface="Liberation Serif" pitchFamily="18" charset="0"/>
              <a:cs typeface="Times New Roman" pitchFamily="18" charset="0"/>
            </a:rPr>
            <a:t>оборудование минерализованных полос</a:t>
          </a:r>
          <a:endParaRPr lang="ru-RU" sz="1800" b="1" dirty="0"/>
        </a:p>
      </dgm:t>
    </dgm:pt>
    <dgm:pt modelId="{472276F2-F675-4097-8C5B-5B35ABB7721D}" type="parTrans" cxnId="{47603F8C-6053-4A6D-86B7-BA39EED8DE03}">
      <dgm:prSet/>
      <dgm:spPr/>
      <dgm:t>
        <a:bodyPr/>
        <a:lstStyle/>
        <a:p>
          <a:endParaRPr lang="ru-RU"/>
        </a:p>
      </dgm:t>
    </dgm:pt>
    <dgm:pt modelId="{F45B3002-1B30-4308-8DB3-A551915B170E}" type="sibTrans" cxnId="{47603F8C-6053-4A6D-86B7-BA39EED8DE03}">
      <dgm:prSet/>
      <dgm:spPr/>
      <dgm:t>
        <a:bodyPr/>
        <a:lstStyle/>
        <a:p>
          <a:endParaRPr lang="ru-RU"/>
        </a:p>
      </dgm:t>
    </dgm:pt>
    <dgm:pt modelId="{B094DDF2-110C-405A-A80F-4D8E6DBF8F22}">
      <dgm:prSet custT="1"/>
      <dgm:spPr>
        <a:solidFill>
          <a:srgbClr val="00B0F0">
            <a:alpha val="90000"/>
          </a:srgb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</a:rPr>
            <a:t>Услуги по тушению пожаров</a:t>
          </a:r>
          <a:endParaRPr lang="ru-RU" sz="1800" dirty="0">
            <a:latin typeface="Bookman Old Style" pitchFamily="18" charset="0"/>
            <a:cs typeface="Times New Roman" pitchFamily="18" charset="0"/>
          </a:endParaRPr>
        </a:p>
      </dgm:t>
    </dgm:pt>
    <dgm:pt modelId="{825E8AD3-4214-417A-8F5B-5B78C6B6D7E4}" type="parTrans" cxnId="{A2FD483B-36D1-4411-A44B-C907BF823016}">
      <dgm:prSet/>
      <dgm:spPr/>
      <dgm:t>
        <a:bodyPr/>
        <a:lstStyle/>
        <a:p>
          <a:endParaRPr lang="ru-RU"/>
        </a:p>
      </dgm:t>
    </dgm:pt>
    <dgm:pt modelId="{BFEFB280-20E1-45B0-A3FE-28DE878CBE77}" type="sibTrans" cxnId="{A2FD483B-36D1-4411-A44B-C907BF823016}">
      <dgm:prSet/>
      <dgm:spPr/>
      <dgm:t>
        <a:bodyPr/>
        <a:lstStyle/>
        <a:p>
          <a:endParaRPr lang="ru-RU"/>
        </a:p>
      </dgm:t>
    </dgm:pt>
    <dgm:pt modelId="{41A9BA68-37CA-4B61-9912-EED3EF5B203C}">
      <dgm:prSet custT="1"/>
      <dgm:spPr>
        <a:solidFill>
          <a:srgbClr val="00B0F0">
            <a:alpha val="90000"/>
          </a:srgbClr>
        </a:solidFill>
      </dgm:spPr>
      <dgm:t>
        <a:bodyPr/>
        <a:lstStyle/>
        <a:p>
          <a:endParaRPr lang="ru-RU" sz="1800" dirty="0">
            <a:latin typeface="Bookman Old Style" pitchFamily="18" charset="0"/>
            <a:cs typeface="Times New Roman" pitchFamily="18" charset="0"/>
          </a:endParaRPr>
        </a:p>
      </dgm:t>
    </dgm:pt>
    <dgm:pt modelId="{C7DC93C3-512F-4439-B356-7DD621418427}" type="parTrans" cxnId="{B7B3E5F9-7CE2-4FAF-AAE4-EB90D076A1CF}">
      <dgm:prSet/>
      <dgm:spPr/>
    </dgm:pt>
    <dgm:pt modelId="{5EAFF409-E899-4CF8-AD40-93F3A57A26AB}" type="sibTrans" cxnId="{B7B3E5F9-7CE2-4FAF-AAE4-EB90D076A1CF}">
      <dgm:prSet/>
      <dgm:spPr/>
    </dgm:pt>
    <dgm:pt modelId="{85782FA5-0D78-48B1-B526-B6F0C5008FE9}" type="pres">
      <dgm:prSet presAssocID="{88D4DC18-8C91-46BE-B697-3FF028B440F3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64748CE-1134-44D7-AA87-02A77D200509}" type="pres">
      <dgm:prSet presAssocID="{6B9C7683-9311-4428-8115-954059303F98}" presName="linNode" presStyleCnt="0"/>
      <dgm:spPr/>
    </dgm:pt>
    <dgm:pt modelId="{7044725F-1872-41FF-9F21-3E93A6723258}" type="pres">
      <dgm:prSet presAssocID="{6B9C7683-9311-4428-8115-954059303F98}" presName="parentShp" presStyleLbl="node1" presStyleIdx="0" presStyleCnt="2" custScaleX="49660" custScaleY="23185" custLinFactNeighborX="-28415" custLinFactNeighborY="-21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EF4D49-39F1-450D-9AFB-9926927FAAED}" type="pres">
      <dgm:prSet presAssocID="{6B9C7683-9311-4428-8115-954059303F98}" presName="childShp" presStyleLbl="bgAccFollowNode1" presStyleIdx="0" presStyleCnt="2" custScaleX="76730" custScaleY="21916" custLinFactNeighborX="-35679" custLinFactNeighborY="-237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384299-6CD8-4F99-AB40-AFED11B58392}" type="pres">
      <dgm:prSet presAssocID="{3AF160E5-6CAB-4B08-92A3-278540E640A4}" presName="spacing" presStyleCnt="0"/>
      <dgm:spPr/>
    </dgm:pt>
    <dgm:pt modelId="{F8BDC255-5E1D-4E5A-BBD7-0ACFCD6334AC}" type="pres">
      <dgm:prSet presAssocID="{5D78D1AB-1459-447E-8867-00575332F4DE}" presName="linNode" presStyleCnt="0"/>
      <dgm:spPr/>
    </dgm:pt>
    <dgm:pt modelId="{98A72CA5-C37F-4640-A377-181E0EEAC5A4}" type="pres">
      <dgm:prSet presAssocID="{5D78D1AB-1459-447E-8867-00575332F4DE}" presName="parentShp" presStyleLbl="node1" presStyleIdx="1" presStyleCnt="2" custScaleX="46985" custScaleY="22924" custLinFactNeighborX="-26894" custLinFactNeighborY="-308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C4D308-8DDC-4A23-A4C6-6AECFF99D1C9}" type="pres">
      <dgm:prSet presAssocID="{5D78D1AB-1459-447E-8867-00575332F4DE}" presName="childShp" presStyleLbl="bgAccFollowNode1" presStyleIdx="1" presStyleCnt="2" custScaleX="78410" custScaleY="23667" custLinFactNeighborX="-35440" custLinFactNeighborY="-335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01DB7DF-B45B-4D0F-95AA-5E2A9C1B587B}" type="presOf" srcId="{6B9C7683-9311-4428-8115-954059303F98}" destId="{7044725F-1872-41FF-9F21-3E93A6723258}" srcOrd="0" destOrd="0" presId="urn:microsoft.com/office/officeart/2005/8/layout/vList6"/>
    <dgm:cxn modelId="{A2FD483B-36D1-4411-A44B-C907BF823016}" srcId="{5D78D1AB-1459-447E-8867-00575332F4DE}" destId="{B094DDF2-110C-405A-A80F-4D8E6DBF8F22}" srcOrd="1" destOrd="0" parTransId="{825E8AD3-4214-417A-8F5B-5B78C6B6D7E4}" sibTransId="{BFEFB280-20E1-45B0-A3FE-28DE878CBE77}"/>
    <dgm:cxn modelId="{634E0C14-51F6-4703-9412-87C50A0F30F4}" srcId="{88D4DC18-8C91-46BE-B697-3FF028B440F3}" destId="{6B9C7683-9311-4428-8115-954059303F98}" srcOrd="0" destOrd="0" parTransId="{DCD06301-E348-4D24-99D1-6D2E738A97EB}" sibTransId="{3AF160E5-6CAB-4B08-92A3-278540E640A4}"/>
    <dgm:cxn modelId="{21A555F9-44FA-456D-A139-2FA803327CB4}" type="presOf" srcId="{0952A715-7FD6-441A-8CC7-44D56DF5EBF6}" destId="{BAEF4D49-39F1-450D-9AFB-9926927FAAED}" srcOrd="0" destOrd="0" presId="urn:microsoft.com/office/officeart/2005/8/layout/vList6"/>
    <dgm:cxn modelId="{380A9296-361A-4481-88D9-A3DDB61F1503}" type="presOf" srcId="{B094DDF2-110C-405A-A80F-4D8E6DBF8F22}" destId="{8FC4D308-8DDC-4A23-A4C6-6AECFF99D1C9}" srcOrd="0" destOrd="1" presId="urn:microsoft.com/office/officeart/2005/8/layout/vList6"/>
    <dgm:cxn modelId="{47603F8C-6053-4A6D-86B7-BA39EED8DE03}" srcId="{6B9C7683-9311-4428-8115-954059303F98}" destId="{0952A715-7FD6-441A-8CC7-44D56DF5EBF6}" srcOrd="0" destOrd="0" parTransId="{472276F2-F675-4097-8C5B-5B35ABB7721D}" sibTransId="{F45B3002-1B30-4308-8DB3-A551915B170E}"/>
    <dgm:cxn modelId="{F6FDA8DE-6EE2-41F4-AA01-3242705519A1}" type="presOf" srcId="{41A9BA68-37CA-4B61-9912-EED3EF5B203C}" destId="{8FC4D308-8DDC-4A23-A4C6-6AECFF99D1C9}" srcOrd="0" destOrd="0" presId="urn:microsoft.com/office/officeart/2005/8/layout/vList6"/>
    <dgm:cxn modelId="{31C4CC69-B0CF-44B0-950D-34808621C1CE}" srcId="{88D4DC18-8C91-46BE-B697-3FF028B440F3}" destId="{5D78D1AB-1459-447E-8867-00575332F4DE}" srcOrd="1" destOrd="0" parTransId="{9998A5FA-DAF6-48B6-9957-DC78AE425F49}" sibTransId="{FD54ACE8-1B6C-48DA-BEB4-F2F80676839B}"/>
    <dgm:cxn modelId="{3E89BC3D-4996-48E0-856E-8798E42B10E4}" type="presOf" srcId="{88D4DC18-8C91-46BE-B697-3FF028B440F3}" destId="{85782FA5-0D78-48B1-B526-B6F0C5008FE9}" srcOrd="0" destOrd="0" presId="urn:microsoft.com/office/officeart/2005/8/layout/vList6"/>
    <dgm:cxn modelId="{B7B3E5F9-7CE2-4FAF-AAE4-EB90D076A1CF}" srcId="{5D78D1AB-1459-447E-8867-00575332F4DE}" destId="{41A9BA68-37CA-4B61-9912-EED3EF5B203C}" srcOrd="0" destOrd="0" parTransId="{C7DC93C3-512F-4439-B356-7DD621418427}" sibTransId="{5EAFF409-E899-4CF8-AD40-93F3A57A26AB}"/>
    <dgm:cxn modelId="{8567E64A-1398-4F71-AC92-6119FF6CE8E9}" type="presOf" srcId="{5D78D1AB-1459-447E-8867-00575332F4DE}" destId="{98A72CA5-C37F-4640-A377-181E0EEAC5A4}" srcOrd="0" destOrd="0" presId="urn:microsoft.com/office/officeart/2005/8/layout/vList6"/>
    <dgm:cxn modelId="{3F468F0C-8883-48D0-BABB-770D83BCD4CA}" type="presParOf" srcId="{85782FA5-0D78-48B1-B526-B6F0C5008FE9}" destId="{064748CE-1134-44D7-AA87-02A77D200509}" srcOrd="0" destOrd="0" presId="urn:microsoft.com/office/officeart/2005/8/layout/vList6"/>
    <dgm:cxn modelId="{59D2C3B3-12F8-494F-ADC8-C3A94588EFF4}" type="presParOf" srcId="{064748CE-1134-44D7-AA87-02A77D200509}" destId="{7044725F-1872-41FF-9F21-3E93A6723258}" srcOrd="0" destOrd="0" presId="urn:microsoft.com/office/officeart/2005/8/layout/vList6"/>
    <dgm:cxn modelId="{50F15610-495F-4801-A8DE-E571995467E6}" type="presParOf" srcId="{064748CE-1134-44D7-AA87-02A77D200509}" destId="{BAEF4D49-39F1-450D-9AFB-9926927FAAED}" srcOrd="1" destOrd="0" presId="urn:microsoft.com/office/officeart/2005/8/layout/vList6"/>
    <dgm:cxn modelId="{15F06F92-A9B8-42B7-9D24-13B1307375FC}" type="presParOf" srcId="{85782FA5-0D78-48B1-B526-B6F0C5008FE9}" destId="{DF384299-6CD8-4F99-AB40-AFED11B58392}" srcOrd="1" destOrd="0" presId="urn:microsoft.com/office/officeart/2005/8/layout/vList6"/>
    <dgm:cxn modelId="{A37FCB1A-9EB3-4190-B084-D673FEAFF9BC}" type="presParOf" srcId="{85782FA5-0D78-48B1-B526-B6F0C5008FE9}" destId="{F8BDC255-5E1D-4E5A-BBD7-0ACFCD6334AC}" srcOrd="2" destOrd="0" presId="urn:microsoft.com/office/officeart/2005/8/layout/vList6"/>
    <dgm:cxn modelId="{01DE0E64-38D1-44E2-8ECE-EDC493D31EC2}" type="presParOf" srcId="{F8BDC255-5E1D-4E5A-BBD7-0ACFCD6334AC}" destId="{98A72CA5-C37F-4640-A377-181E0EEAC5A4}" srcOrd="0" destOrd="0" presId="urn:microsoft.com/office/officeart/2005/8/layout/vList6"/>
    <dgm:cxn modelId="{DC473C63-CBF9-42D9-94D3-8DA16662DE9B}" type="presParOf" srcId="{F8BDC255-5E1D-4E5A-BBD7-0ACFCD6334AC}" destId="{8FC4D308-8DDC-4A23-A4C6-6AECFF99D1C9}" srcOrd="1" destOrd="0" presId="urn:microsoft.com/office/officeart/2005/8/layout/vList6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A7F7656-7E58-4564-AED5-816E6085F4B9}" type="doc">
      <dgm:prSet loTypeId="urn:microsoft.com/office/officeart/2005/8/layout/vList6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61A38B6-9F0C-4E24-9739-DDFC4A494955}">
      <dgm:prSet custT="1"/>
      <dgm:spPr>
        <a:solidFill>
          <a:srgbClr val="FCC4C9">
            <a:alpha val="90000"/>
          </a:srgbClr>
        </a:solidFill>
      </dgm:spPr>
      <dgm:t>
        <a:bodyPr/>
        <a:lstStyle/>
        <a:p>
          <a:r>
            <a:rPr lang="ru-RU" sz="1800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45,0</a:t>
          </a:r>
        </a:p>
        <a:p>
          <a:r>
            <a:rPr lang="ru-RU" sz="1800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тыс.руб</a:t>
          </a:r>
          <a:r>
            <a:rPr lang="ru-RU" sz="2000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2000" b="1" dirty="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64FF0343-D08A-4D94-93FB-F48F7C927B8B}" type="parTrans" cxnId="{926552EC-5E71-439B-821A-836E2FA2E108}">
      <dgm:prSet/>
      <dgm:spPr/>
      <dgm:t>
        <a:bodyPr/>
        <a:lstStyle/>
        <a:p>
          <a:endParaRPr lang="ru-RU"/>
        </a:p>
      </dgm:t>
    </dgm:pt>
    <dgm:pt modelId="{4F577161-EF67-4F59-9A47-2ED3F2E0FC35}" type="sibTrans" cxnId="{926552EC-5E71-439B-821A-836E2FA2E108}">
      <dgm:prSet/>
      <dgm:spPr/>
      <dgm:t>
        <a:bodyPr/>
        <a:lstStyle/>
        <a:p>
          <a:endParaRPr lang="ru-RU"/>
        </a:p>
      </dgm:t>
    </dgm:pt>
    <dgm:pt modelId="{5B2913E5-48F2-4908-8F35-0E58E77F3263}">
      <dgm:prSet custT="1"/>
      <dgm:spPr>
        <a:solidFill>
          <a:srgbClr val="FCC4C9">
            <a:alpha val="90000"/>
          </a:srgbClr>
        </a:solidFill>
      </dgm:spPr>
      <dgm:t>
        <a:bodyPr/>
        <a:lstStyle/>
        <a:p>
          <a:r>
            <a:rPr lang="ru-RU" sz="1800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720,5</a:t>
          </a:r>
        </a:p>
        <a:p>
          <a:r>
            <a:rPr lang="ru-RU" sz="1800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тыс.руб.</a:t>
          </a:r>
          <a:endParaRPr lang="ru-RU" sz="1800" b="1" dirty="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1F1618F-C827-4F6E-A4BA-B87D15EF7CF9}" type="parTrans" cxnId="{5FFE9309-D625-40B7-95D2-36F02FAD37B9}">
      <dgm:prSet/>
      <dgm:spPr/>
      <dgm:t>
        <a:bodyPr/>
        <a:lstStyle/>
        <a:p>
          <a:endParaRPr lang="ru-RU"/>
        </a:p>
      </dgm:t>
    </dgm:pt>
    <dgm:pt modelId="{AAD16C43-9EDE-446A-A121-A327BBACF7DD}" type="sibTrans" cxnId="{5FFE9309-D625-40B7-95D2-36F02FAD37B9}">
      <dgm:prSet/>
      <dgm:spPr/>
      <dgm:t>
        <a:bodyPr/>
        <a:lstStyle/>
        <a:p>
          <a:endParaRPr lang="ru-RU"/>
        </a:p>
      </dgm:t>
    </dgm:pt>
    <dgm:pt modelId="{C82B5523-590E-47FE-8477-950B82A566BD}">
      <dgm:prSet custT="1"/>
      <dgm:spPr>
        <a:solidFill>
          <a:srgbClr val="FCC4C9">
            <a:alpha val="90000"/>
          </a:srgbClr>
        </a:solidFill>
      </dgm:spPr>
      <dgm:t>
        <a:bodyPr/>
        <a:lstStyle/>
        <a:p>
          <a:r>
            <a:rPr lang="ru-RU" sz="1800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3 708,3 тыс.руб.</a:t>
          </a:r>
          <a:endParaRPr lang="ru-RU" sz="1800" b="1" dirty="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4C28BD68-E472-4CE3-8F54-FE6C519C337E}" type="parTrans" cxnId="{5B86C70C-CE56-4F08-A052-E93EE6DEF038}">
      <dgm:prSet/>
      <dgm:spPr/>
      <dgm:t>
        <a:bodyPr/>
        <a:lstStyle/>
        <a:p>
          <a:endParaRPr lang="ru-RU"/>
        </a:p>
      </dgm:t>
    </dgm:pt>
    <dgm:pt modelId="{F8C6C351-CD28-4A92-B577-704CFB00F068}" type="sibTrans" cxnId="{5B86C70C-CE56-4F08-A052-E93EE6DEF038}">
      <dgm:prSet/>
      <dgm:spPr/>
      <dgm:t>
        <a:bodyPr/>
        <a:lstStyle/>
        <a:p>
          <a:endParaRPr lang="ru-RU"/>
        </a:p>
      </dgm:t>
    </dgm:pt>
    <dgm:pt modelId="{AEDE2EFA-9ED8-4897-97E1-4DAC499084D7}">
      <dgm:prSet custT="1"/>
      <dgm:spPr/>
      <dgm:t>
        <a:bodyPr anchor="ctr"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0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Разработка </a:t>
          </a:r>
          <a:r>
            <a:rPr lang="ru-RU" sz="2000" b="1" dirty="0" err="1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топливно-энергитического</a:t>
          </a:r>
          <a:r>
            <a:rPr lang="ru-RU" sz="20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баланся</a:t>
          </a:r>
          <a:endParaRPr lang="ru-RU" sz="2000" b="1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76BBA5EC-0C27-43E8-BB2E-25F32EC7729C}" type="parTrans" cxnId="{601D7196-C185-48C9-91BB-AA9E9D6B3015}">
      <dgm:prSet/>
      <dgm:spPr/>
      <dgm:t>
        <a:bodyPr/>
        <a:lstStyle/>
        <a:p>
          <a:endParaRPr lang="ru-RU"/>
        </a:p>
      </dgm:t>
    </dgm:pt>
    <dgm:pt modelId="{046871FD-F8C7-448A-9A40-9CCA1CD1AC48}" type="sibTrans" cxnId="{601D7196-C185-48C9-91BB-AA9E9D6B3015}">
      <dgm:prSet/>
      <dgm:spPr/>
      <dgm:t>
        <a:bodyPr/>
        <a:lstStyle/>
        <a:p>
          <a:endParaRPr lang="ru-RU"/>
        </a:p>
      </dgm:t>
    </dgm:pt>
    <dgm:pt modelId="{67A93BB1-5CD9-4209-B21C-20D65AE4B17E}">
      <dgm:prSet custT="1"/>
      <dgm:spPr/>
      <dgm:t>
        <a:bodyPr anchor="ctr"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0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Расчет суммы платежей за коммунальные услуги</a:t>
          </a:r>
          <a:endParaRPr lang="ru-RU" sz="1800" dirty="0"/>
        </a:p>
      </dgm:t>
    </dgm:pt>
    <dgm:pt modelId="{4D44CE01-15EF-4BF8-A255-946FEC6110F1}" type="parTrans" cxnId="{21FD82AE-FD56-423E-B6E9-D6F86F42E099}">
      <dgm:prSet/>
      <dgm:spPr/>
      <dgm:t>
        <a:bodyPr/>
        <a:lstStyle/>
        <a:p>
          <a:endParaRPr lang="ru-RU"/>
        </a:p>
      </dgm:t>
    </dgm:pt>
    <dgm:pt modelId="{3ACBAD14-4664-4574-B2E8-A82DB63526FE}" type="sibTrans" cxnId="{21FD82AE-FD56-423E-B6E9-D6F86F42E099}">
      <dgm:prSet/>
      <dgm:spPr/>
      <dgm:t>
        <a:bodyPr/>
        <a:lstStyle/>
        <a:p>
          <a:endParaRPr lang="ru-RU"/>
        </a:p>
      </dgm:t>
    </dgm:pt>
    <dgm:pt modelId="{8F503500-3BBB-49CD-AD95-67AA579FFB88}">
      <dgm:prSet custT="1"/>
      <dgm:spPr/>
      <dgm:t>
        <a:bodyPr anchor="ctr"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0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Осуществление частичного освобождения от платы за коммунальные услуги</a:t>
          </a:r>
          <a:endParaRPr lang="ru-RU" sz="2000" dirty="0"/>
        </a:p>
      </dgm:t>
    </dgm:pt>
    <dgm:pt modelId="{A028B5F2-230C-4F3A-A4AC-E245441BC894}" type="parTrans" cxnId="{A854700F-B1EC-43CA-AE4D-1B83E27C1E88}">
      <dgm:prSet/>
      <dgm:spPr/>
      <dgm:t>
        <a:bodyPr/>
        <a:lstStyle/>
        <a:p>
          <a:endParaRPr lang="ru-RU"/>
        </a:p>
      </dgm:t>
    </dgm:pt>
    <dgm:pt modelId="{67F46A4D-E555-4C8C-A9CA-F537684C7A48}" type="sibTrans" cxnId="{A854700F-B1EC-43CA-AE4D-1B83E27C1E88}">
      <dgm:prSet/>
      <dgm:spPr/>
      <dgm:t>
        <a:bodyPr/>
        <a:lstStyle/>
        <a:p>
          <a:endParaRPr lang="ru-RU"/>
        </a:p>
      </dgm:t>
    </dgm:pt>
    <dgm:pt modelId="{5FE35D43-0271-4559-BCDE-033F2825850A}" type="pres">
      <dgm:prSet presAssocID="{7A7F7656-7E58-4564-AED5-816E6085F4B9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F8E0986-A2EE-48A0-9040-78101B034564}" type="pres">
      <dgm:prSet presAssocID="{161A38B6-9F0C-4E24-9739-DDFC4A494955}" presName="linNode" presStyleCnt="0"/>
      <dgm:spPr/>
    </dgm:pt>
    <dgm:pt modelId="{333194A0-94DD-4E6A-8511-C60003B018B0}" type="pres">
      <dgm:prSet presAssocID="{161A38B6-9F0C-4E24-9739-DDFC4A494955}" presName="parentShp" presStyleLbl="node1" presStyleIdx="0" presStyleCnt="3" custScaleX="40705" custLinFactNeighborX="-26549" custLinFactNeighborY="-11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4014A1-6A22-4F6C-A3D2-5DCC6C981854}" type="pres">
      <dgm:prSet presAssocID="{161A38B6-9F0C-4E24-9739-DDFC4A494955}" presName="childShp" presStyleLbl="bgAccFollowNode1" presStyleIdx="0" presStyleCnt="3" custScaleX="83483" custLinFactNeighborX="-34068" custLinFactNeighborY="61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963AEF-B20E-4275-BF29-A384A3749BBB}" type="pres">
      <dgm:prSet presAssocID="{4F577161-EF67-4F59-9A47-2ED3F2E0FC35}" presName="spacing" presStyleCnt="0"/>
      <dgm:spPr/>
    </dgm:pt>
    <dgm:pt modelId="{03CBA8B6-AAA1-4005-9BB6-3CA4EBB4C552}" type="pres">
      <dgm:prSet presAssocID="{5B2913E5-48F2-4908-8F35-0E58E77F3263}" presName="linNode" presStyleCnt="0"/>
      <dgm:spPr/>
    </dgm:pt>
    <dgm:pt modelId="{FE943B85-48FF-43D4-9C02-7A5A2D66D6DF}" type="pres">
      <dgm:prSet presAssocID="{5B2913E5-48F2-4908-8F35-0E58E77F3263}" presName="parentShp" presStyleLbl="node1" presStyleIdx="1" presStyleCnt="3" custScaleX="41593" custLinFactNeighborX="-36873" custLinFactNeighborY="-15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22956C-518B-4B81-A5F1-20165B908FA5}" type="pres">
      <dgm:prSet presAssocID="{5B2913E5-48F2-4908-8F35-0E58E77F3263}" presName="childShp" presStyleLbl="bgAccFollowNode1" presStyleIdx="1" presStyleCnt="3" custScaleX="88200" custLinFactNeighborX="-28762" custLinFactNeighborY="24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BD89A8-CDC7-48B9-ABFF-279442CBECC2}" type="pres">
      <dgm:prSet presAssocID="{AAD16C43-9EDE-446A-A121-A327BBACF7DD}" presName="spacing" presStyleCnt="0"/>
      <dgm:spPr/>
    </dgm:pt>
    <dgm:pt modelId="{D2C8B146-AC44-49DC-B308-96CDB13ACA50}" type="pres">
      <dgm:prSet presAssocID="{C82B5523-590E-47FE-8477-950B82A566BD}" presName="linNode" presStyleCnt="0"/>
      <dgm:spPr/>
    </dgm:pt>
    <dgm:pt modelId="{D0F35BDE-B66D-48F5-98D7-33D1AE5A4475}" type="pres">
      <dgm:prSet presAssocID="{C82B5523-590E-47FE-8477-950B82A566BD}" presName="parentShp" presStyleLbl="node1" presStyleIdx="2" presStyleCnt="3" custScaleX="41594" custLinFactNeighborX="-26549" custLinFactNeighborY="-20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ED7EDB-AEBE-4AD4-992F-4A267BC9B53F}" type="pres">
      <dgm:prSet presAssocID="{C82B5523-590E-47FE-8477-950B82A566BD}" presName="childShp" presStyleLbl="bgAccFollowNode1" presStyleIdx="2" presStyleCnt="3" custScaleX="82890" custLinFactNeighborX="-37169" custLinFactNeighborY="-93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57613F4-5BF3-4661-98B7-F9699BDAE4D6}" type="presOf" srcId="{8F503500-3BBB-49CD-AD95-67AA579FFB88}" destId="{78ED7EDB-AEBE-4AD4-992F-4A267BC9B53F}" srcOrd="0" destOrd="0" presId="urn:microsoft.com/office/officeart/2005/8/layout/vList6"/>
    <dgm:cxn modelId="{2E295E14-F858-4F6E-B8E0-FE7581DCE2AC}" type="presOf" srcId="{67A93BB1-5CD9-4209-B21C-20D65AE4B17E}" destId="{CC22956C-518B-4B81-A5F1-20165B908FA5}" srcOrd="0" destOrd="0" presId="urn:microsoft.com/office/officeart/2005/8/layout/vList6"/>
    <dgm:cxn modelId="{21FD82AE-FD56-423E-B6E9-D6F86F42E099}" srcId="{5B2913E5-48F2-4908-8F35-0E58E77F3263}" destId="{67A93BB1-5CD9-4209-B21C-20D65AE4B17E}" srcOrd="0" destOrd="0" parTransId="{4D44CE01-15EF-4BF8-A255-946FEC6110F1}" sibTransId="{3ACBAD14-4664-4574-B2E8-A82DB63526FE}"/>
    <dgm:cxn modelId="{601D7196-C185-48C9-91BB-AA9E9D6B3015}" srcId="{161A38B6-9F0C-4E24-9739-DDFC4A494955}" destId="{AEDE2EFA-9ED8-4897-97E1-4DAC499084D7}" srcOrd="0" destOrd="0" parTransId="{76BBA5EC-0C27-43E8-BB2E-25F32EC7729C}" sibTransId="{046871FD-F8C7-448A-9A40-9CCA1CD1AC48}"/>
    <dgm:cxn modelId="{A854700F-B1EC-43CA-AE4D-1B83E27C1E88}" srcId="{C82B5523-590E-47FE-8477-950B82A566BD}" destId="{8F503500-3BBB-49CD-AD95-67AA579FFB88}" srcOrd="0" destOrd="0" parTransId="{A028B5F2-230C-4F3A-A4AC-E245441BC894}" sibTransId="{67F46A4D-E555-4C8C-A9CA-F537684C7A48}"/>
    <dgm:cxn modelId="{86CE40A5-FED1-4754-B2C5-6BE6F66016F9}" type="presOf" srcId="{5B2913E5-48F2-4908-8F35-0E58E77F3263}" destId="{FE943B85-48FF-43D4-9C02-7A5A2D66D6DF}" srcOrd="0" destOrd="0" presId="urn:microsoft.com/office/officeart/2005/8/layout/vList6"/>
    <dgm:cxn modelId="{5FFE9309-D625-40B7-95D2-36F02FAD37B9}" srcId="{7A7F7656-7E58-4564-AED5-816E6085F4B9}" destId="{5B2913E5-48F2-4908-8F35-0E58E77F3263}" srcOrd="1" destOrd="0" parTransId="{B1F1618F-C827-4F6E-A4BA-B87D15EF7CF9}" sibTransId="{AAD16C43-9EDE-446A-A121-A327BBACF7DD}"/>
    <dgm:cxn modelId="{5B86C70C-CE56-4F08-A052-E93EE6DEF038}" srcId="{7A7F7656-7E58-4564-AED5-816E6085F4B9}" destId="{C82B5523-590E-47FE-8477-950B82A566BD}" srcOrd="2" destOrd="0" parTransId="{4C28BD68-E472-4CE3-8F54-FE6C519C337E}" sibTransId="{F8C6C351-CD28-4A92-B577-704CFB00F068}"/>
    <dgm:cxn modelId="{B762F667-B73F-49A8-8D12-3FA9C4B5A605}" type="presOf" srcId="{AEDE2EFA-9ED8-4897-97E1-4DAC499084D7}" destId="{194014A1-6A22-4F6C-A3D2-5DCC6C981854}" srcOrd="0" destOrd="0" presId="urn:microsoft.com/office/officeart/2005/8/layout/vList6"/>
    <dgm:cxn modelId="{F38A6873-016D-4256-87F3-11AB8734C5CB}" type="presOf" srcId="{161A38B6-9F0C-4E24-9739-DDFC4A494955}" destId="{333194A0-94DD-4E6A-8511-C60003B018B0}" srcOrd="0" destOrd="0" presId="urn:microsoft.com/office/officeart/2005/8/layout/vList6"/>
    <dgm:cxn modelId="{ABC8290B-DB93-4901-B423-CD32192EEF92}" type="presOf" srcId="{7A7F7656-7E58-4564-AED5-816E6085F4B9}" destId="{5FE35D43-0271-4559-BCDE-033F2825850A}" srcOrd="0" destOrd="0" presId="urn:microsoft.com/office/officeart/2005/8/layout/vList6"/>
    <dgm:cxn modelId="{926552EC-5E71-439B-821A-836E2FA2E108}" srcId="{7A7F7656-7E58-4564-AED5-816E6085F4B9}" destId="{161A38B6-9F0C-4E24-9739-DDFC4A494955}" srcOrd="0" destOrd="0" parTransId="{64FF0343-D08A-4D94-93FB-F48F7C927B8B}" sibTransId="{4F577161-EF67-4F59-9A47-2ED3F2E0FC35}"/>
    <dgm:cxn modelId="{95F385F3-43B7-4439-A7D3-B66A72B52A4B}" type="presOf" srcId="{C82B5523-590E-47FE-8477-950B82A566BD}" destId="{D0F35BDE-B66D-48F5-98D7-33D1AE5A4475}" srcOrd="0" destOrd="0" presId="urn:microsoft.com/office/officeart/2005/8/layout/vList6"/>
    <dgm:cxn modelId="{7A8F342C-013A-4860-A955-BDC373ADEB36}" type="presParOf" srcId="{5FE35D43-0271-4559-BCDE-033F2825850A}" destId="{0F8E0986-A2EE-48A0-9040-78101B034564}" srcOrd="0" destOrd="0" presId="urn:microsoft.com/office/officeart/2005/8/layout/vList6"/>
    <dgm:cxn modelId="{864E0D10-5F4C-4945-9A21-C1ABDB6C05FD}" type="presParOf" srcId="{0F8E0986-A2EE-48A0-9040-78101B034564}" destId="{333194A0-94DD-4E6A-8511-C60003B018B0}" srcOrd="0" destOrd="0" presId="urn:microsoft.com/office/officeart/2005/8/layout/vList6"/>
    <dgm:cxn modelId="{089ED74C-74AC-4272-8C9E-D02B467D900F}" type="presParOf" srcId="{0F8E0986-A2EE-48A0-9040-78101B034564}" destId="{194014A1-6A22-4F6C-A3D2-5DCC6C981854}" srcOrd="1" destOrd="0" presId="urn:microsoft.com/office/officeart/2005/8/layout/vList6"/>
    <dgm:cxn modelId="{9564C98D-8896-43BB-B2B0-39B4D70CF720}" type="presParOf" srcId="{5FE35D43-0271-4559-BCDE-033F2825850A}" destId="{AB963AEF-B20E-4275-BF29-A384A3749BBB}" srcOrd="1" destOrd="0" presId="urn:microsoft.com/office/officeart/2005/8/layout/vList6"/>
    <dgm:cxn modelId="{156CD081-E233-4EDA-A8B7-8895ABD4AEC8}" type="presParOf" srcId="{5FE35D43-0271-4559-BCDE-033F2825850A}" destId="{03CBA8B6-AAA1-4005-9BB6-3CA4EBB4C552}" srcOrd="2" destOrd="0" presId="urn:microsoft.com/office/officeart/2005/8/layout/vList6"/>
    <dgm:cxn modelId="{3E535DC4-1D12-434C-952A-98B92DED7D46}" type="presParOf" srcId="{03CBA8B6-AAA1-4005-9BB6-3CA4EBB4C552}" destId="{FE943B85-48FF-43D4-9C02-7A5A2D66D6DF}" srcOrd="0" destOrd="0" presId="urn:microsoft.com/office/officeart/2005/8/layout/vList6"/>
    <dgm:cxn modelId="{52DA85B4-A141-4653-ABAD-CC139607DCDC}" type="presParOf" srcId="{03CBA8B6-AAA1-4005-9BB6-3CA4EBB4C552}" destId="{CC22956C-518B-4B81-A5F1-20165B908FA5}" srcOrd="1" destOrd="0" presId="urn:microsoft.com/office/officeart/2005/8/layout/vList6"/>
    <dgm:cxn modelId="{985E49D5-0D7D-41C2-B9CC-02DAEFB60C48}" type="presParOf" srcId="{5FE35D43-0271-4559-BCDE-033F2825850A}" destId="{50BD89A8-CDC7-48B9-ABFF-279442CBECC2}" srcOrd="3" destOrd="0" presId="urn:microsoft.com/office/officeart/2005/8/layout/vList6"/>
    <dgm:cxn modelId="{0756C482-7787-49A4-B473-D990AD25AC55}" type="presParOf" srcId="{5FE35D43-0271-4559-BCDE-033F2825850A}" destId="{D2C8B146-AC44-49DC-B308-96CDB13ACA50}" srcOrd="4" destOrd="0" presId="urn:microsoft.com/office/officeart/2005/8/layout/vList6"/>
    <dgm:cxn modelId="{BFE0B493-2DBB-4BC0-84B0-7E3010293539}" type="presParOf" srcId="{D2C8B146-AC44-49DC-B308-96CDB13ACA50}" destId="{D0F35BDE-B66D-48F5-98D7-33D1AE5A4475}" srcOrd="0" destOrd="0" presId="urn:microsoft.com/office/officeart/2005/8/layout/vList6"/>
    <dgm:cxn modelId="{567A71A9-2DE2-4FC6-88CF-662EC27354F2}" type="presParOf" srcId="{D2C8B146-AC44-49DC-B308-96CDB13ACA50}" destId="{78ED7EDB-AEBE-4AD4-992F-4A267BC9B53F}" srcOrd="1" destOrd="0" presId="urn:microsoft.com/office/officeart/2005/8/layout/vList6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0845884-524F-42F2-A95F-D4EDEFDDB40B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E3CC167-A87C-4A51-8C4C-45EC5B8BFA97}">
      <dgm:prSet custT="1"/>
      <dgm:spPr>
        <a:solidFill>
          <a:srgbClr val="9EF8ED"/>
        </a:solidFill>
      </dgm:spPr>
      <dgm:t>
        <a:bodyPr/>
        <a:lstStyle/>
        <a:p>
          <a:pPr algn="r" rtl="0">
            <a:spcAft>
              <a:spcPts val="0"/>
            </a:spcAft>
          </a:pPr>
          <a:r>
            <a:rPr lang="ru-RU" sz="18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обращение с ТКО </a:t>
          </a:r>
        </a:p>
        <a:p>
          <a:pPr algn="r" rtl="0">
            <a:spcAft>
              <a:spcPts val="0"/>
            </a:spcAft>
          </a:pPr>
          <a:r>
            <a:rPr lang="ru-RU" sz="18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после проведения экологических субботников и листовки об обращении с ТКО - </a:t>
          </a:r>
        </a:p>
        <a:p>
          <a:pPr algn="r" rtl="0">
            <a:spcAft>
              <a:spcPct val="35000"/>
            </a:spcAft>
          </a:pPr>
          <a:r>
            <a:rPr lang="ru-RU" sz="18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100,0 тыс. руб.</a:t>
          </a:r>
          <a:endParaRPr lang="ru-RU" sz="1800" b="1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58B638B-15F0-4100-8795-BB824DEA398E}" type="parTrans" cxnId="{2278F87D-2FCB-4853-8C6D-8BE99C8CBCB3}">
      <dgm:prSet/>
      <dgm:spPr/>
      <dgm:t>
        <a:bodyPr/>
        <a:lstStyle/>
        <a:p>
          <a:endParaRPr lang="ru-RU"/>
        </a:p>
      </dgm:t>
    </dgm:pt>
    <dgm:pt modelId="{5C5C8C58-C993-411F-BE87-7733BE64911E}" type="sibTrans" cxnId="{2278F87D-2FCB-4853-8C6D-8BE99C8CBCB3}">
      <dgm:prSet/>
      <dgm:spPr/>
      <dgm:t>
        <a:bodyPr/>
        <a:lstStyle/>
        <a:p>
          <a:endParaRPr lang="ru-RU"/>
        </a:p>
      </dgm:t>
    </dgm:pt>
    <dgm:pt modelId="{39D4BDEF-FE07-4C3F-B2AC-68EE34FE21A9}">
      <dgm:prSet custT="1"/>
      <dgm:spPr>
        <a:solidFill>
          <a:srgbClr val="9EF8ED"/>
        </a:solidFill>
      </dgm:spPr>
      <dgm:t>
        <a:bodyPr/>
        <a:lstStyle/>
        <a:p>
          <a:pPr algn="r" rtl="0">
            <a:spcAft>
              <a:spcPts val="0"/>
            </a:spcAft>
          </a:pPr>
          <a:r>
            <a:rPr lang="ru-RU" sz="18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ликвидация </a:t>
          </a:r>
        </a:p>
        <a:p>
          <a:pPr algn="r" rtl="0">
            <a:spcAft>
              <a:spcPct val="35000"/>
            </a:spcAft>
          </a:pPr>
          <a:r>
            <a:rPr lang="ru-RU" sz="18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несанкционированных свалок - 470,0 тыс.руб.</a:t>
          </a:r>
          <a:endParaRPr lang="ru-RU" sz="1800" b="1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117492DC-B2D8-49C4-8FD9-9A7C98FC4F35}" type="parTrans" cxnId="{38CE2F59-E0B2-45D6-A568-42124BD07485}">
      <dgm:prSet/>
      <dgm:spPr/>
      <dgm:t>
        <a:bodyPr/>
        <a:lstStyle/>
        <a:p>
          <a:endParaRPr lang="ru-RU"/>
        </a:p>
      </dgm:t>
    </dgm:pt>
    <dgm:pt modelId="{2D6BB321-0480-4913-B8FD-D363E05437EA}" type="sibTrans" cxnId="{38CE2F59-E0B2-45D6-A568-42124BD07485}">
      <dgm:prSet/>
      <dgm:spPr/>
      <dgm:t>
        <a:bodyPr/>
        <a:lstStyle/>
        <a:p>
          <a:endParaRPr lang="ru-RU"/>
        </a:p>
      </dgm:t>
    </dgm:pt>
    <dgm:pt modelId="{50ADF9F2-8ADF-4078-B4F4-FC4F3A702631}">
      <dgm:prSet custT="1"/>
      <dgm:spPr>
        <a:solidFill>
          <a:srgbClr val="9EF8ED"/>
        </a:solidFill>
      </dgm:spPr>
      <dgm:t>
        <a:bodyPr/>
        <a:lstStyle/>
        <a:p>
          <a:pPr algn="r" rtl="0"/>
          <a:r>
            <a:rPr lang="ru-RU" sz="18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Организация системы сбора ртутьсодержащих отходов- </a:t>
          </a:r>
        </a:p>
        <a:p>
          <a:pPr algn="r" rtl="0"/>
          <a:r>
            <a:rPr lang="ru-RU" sz="18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 50,0 тыс</a:t>
          </a:r>
          <a:r>
            <a:rPr lang="ru-RU" sz="23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. руб.</a:t>
          </a:r>
          <a:endParaRPr lang="ru-RU" sz="2300" b="1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13653844-8776-4C7F-8CD4-4E2324EB4FB8}" type="parTrans" cxnId="{B29A64C1-4767-4563-AF3A-9B744E9A9CBE}">
      <dgm:prSet/>
      <dgm:spPr/>
      <dgm:t>
        <a:bodyPr/>
        <a:lstStyle/>
        <a:p>
          <a:endParaRPr lang="ru-RU"/>
        </a:p>
      </dgm:t>
    </dgm:pt>
    <dgm:pt modelId="{F724C669-E391-4EED-913E-6759AD8AB780}" type="sibTrans" cxnId="{B29A64C1-4767-4563-AF3A-9B744E9A9CBE}">
      <dgm:prSet/>
      <dgm:spPr/>
      <dgm:t>
        <a:bodyPr/>
        <a:lstStyle/>
        <a:p>
          <a:endParaRPr lang="ru-RU"/>
        </a:p>
      </dgm:t>
    </dgm:pt>
    <dgm:pt modelId="{0705D14F-992E-41A3-BD7A-3BE457354E22}" type="pres">
      <dgm:prSet presAssocID="{70845884-524F-42F2-A95F-D4EDEFDDB40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713A9A6-05C2-4FE2-8341-CE37BC2D14B4}" type="pres">
      <dgm:prSet presAssocID="{1E3CC167-A87C-4A51-8C4C-45EC5B8BFA97}" presName="composite" presStyleCnt="0"/>
      <dgm:spPr/>
    </dgm:pt>
    <dgm:pt modelId="{F515A586-7953-47C1-8473-43137C4DB6F8}" type="pres">
      <dgm:prSet presAssocID="{1E3CC167-A87C-4A51-8C4C-45EC5B8BFA97}" presName="imgShp" presStyleLbl="fgImgPlace1" presStyleIdx="0" presStyleCnt="3" custScaleX="258711" custScaleY="208075" custLinFactNeighborX="-63145" custLinFactNeighborY="785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4614C75B-062D-4A69-871F-05BF4C1C845A}" type="pres">
      <dgm:prSet presAssocID="{1E3CC167-A87C-4A51-8C4C-45EC5B8BFA97}" presName="txShp" presStyleLbl="node1" presStyleIdx="0" presStyleCnt="3" custScaleX="145236" custScaleY="154085" custLinFactNeighborX="4204" custLinFactNeighborY="226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8F51A-30F9-49E0-B8EF-310586CF93B4}" type="pres">
      <dgm:prSet presAssocID="{5C5C8C58-C993-411F-BE87-7733BE64911E}" presName="spacing" presStyleCnt="0"/>
      <dgm:spPr/>
    </dgm:pt>
    <dgm:pt modelId="{A91BBFE5-4517-42AE-A465-CAA017356EE5}" type="pres">
      <dgm:prSet presAssocID="{39D4BDEF-FE07-4C3F-B2AC-68EE34FE21A9}" presName="composite" presStyleCnt="0"/>
      <dgm:spPr/>
    </dgm:pt>
    <dgm:pt modelId="{8D30FF04-1880-4CC8-A143-68B3BFA2F2B0}" type="pres">
      <dgm:prSet presAssocID="{39D4BDEF-FE07-4C3F-B2AC-68EE34FE21A9}" presName="imgShp" presStyleLbl="fgImgPlace1" presStyleIdx="1" presStyleCnt="3" custScaleX="247054" custScaleY="180101" custLinFactNeighborX="-97270" custLinFactNeighborY="-122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97F708DD-B7BD-4B78-973C-0AD1D284A65E}" type="pres">
      <dgm:prSet presAssocID="{39D4BDEF-FE07-4C3F-B2AC-68EE34FE21A9}" presName="txShp" presStyleLbl="node1" presStyleIdx="1" presStyleCnt="3" custScaleX="141049" custLinFactNeighborX="365" custLinFactNeighborY="9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C1B583-272B-4125-A487-BB9F57F9B190}" type="pres">
      <dgm:prSet presAssocID="{2D6BB321-0480-4913-B8FD-D363E05437EA}" presName="spacing" presStyleCnt="0"/>
      <dgm:spPr/>
    </dgm:pt>
    <dgm:pt modelId="{AAF3503A-00DC-4A4F-817C-9481D33CE3A7}" type="pres">
      <dgm:prSet presAssocID="{50ADF9F2-8ADF-4078-B4F4-FC4F3A702631}" presName="composite" presStyleCnt="0"/>
      <dgm:spPr/>
    </dgm:pt>
    <dgm:pt modelId="{960BF0D2-7556-45ED-8AB7-B89F6715E51B}" type="pres">
      <dgm:prSet presAssocID="{50ADF9F2-8ADF-4078-B4F4-FC4F3A702631}" presName="imgShp" presStyleLbl="fgImgPlace1" presStyleIdx="2" presStyleCnt="3" custScaleX="236575" custScaleY="154364" custLinFactNeighborX="-48741" custLinFactNeighborY="141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2EA7F621-B60E-402F-BDDC-B29DB0B28361}" type="pres">
      <dgm:prSet presAssocID="{50ADF9F2-8ADF-4078-B4F4-FC4F3A702631}" presName="txShp" presStyleLbl="node1" presStyleIdx="2" presStyleCnt="3" custScaleX="145236" custScaleY="154085" custLinFactNeighborX="4204" custLinFactNeighborY="226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795F7D6-A8B9-40AB-8226-A599A128481A}" type="presOf" srcId="{50ADF9F2-8ADF-4078-B4F4-FC4F3A702631}" destId="{2EA7F621-B60E-402F-BDDC-B29DB0B28361}" srcOrd="0" destOrd="0" presId="urn:microsoft.com/office/officeart/2005/8/layout/vList3"/>
    <dgm:cxn modelId="{78849E04-A600-478B-93EF-C3CC1E8F6929}" type="presOf" srcId="{1E3CC167-A87C-4A51-8C4C-45EC5B8BFA97}" destId="{4614C75B-062D-4A69-871F-05BF4C1C845A}" srcOrd="0" destOrd="0" presId="urn:microsoft.com/office/officeart/2005/8/layout/vList3"/>
    <dgm:cxn modelId="{38CE2F59-E0B2-45D6-A568-42124BD07485}" srcId="{70845884-524F-42F2-A95F-D4EDEFDDB40B}" destId="{39D4BDEF-FE07-4C3F-B2AC-68EE34FE21A9}" srcOrd="1" destOrd="0" parTransId="{117492DC-B2D8-49C4-8FD9-9A7C98FC4F35}" sibTransId="{2D6BB321-0480-4913-B8FD-D363E05437EA}"/>
    <dgm:cxn modelId="{25CD90E6-44B2-4270-A87A-A8DF82732029}" type="presOf" srcId="{70845884-524F-42F2-A95F-D4EDEFDDB40B}" destId="{0705D14F-992E-41A3-BD7A-3BE457354E22}" srcOrd="0" destOrd="0" presId="urn:microsoft.com/office/officeart/2005/8/layout/vList3"/>
    <dgm:cxn modelId="{299229B8-E9DD-49AA-AA16-D6BF7593E8BF}" type="presOf" srcId="{39D4BDEF-FE07-4C3F-B2AC-68EE34FE21A9}" destId="{97F708DD-B7BD-4B78-973C-0AD1D284A65E}" srcOrd="0" destOrd="0" presId="urn:microsoft.com/office/officeart/2005/8/layout/vList3"/>
    <dgm:cxn modelId="{B29A64C1-4767-4563-AF3A-9B744E9A9CBE}" srcId="{70845884-524F-42F2-A95F-D4EDEFDDB40B}" destId="{50ADF9F2-8ADF-4078-B4F4-FC4F3A702631}" srcOrd="2" destOrd="0" parTransId="{13653844-8776-4C7F-8CD4-4E2324EB4FB8}" sibTransId="{F724C669-E391-4EED-913E-6759AD8AB780}"/>
    <dgm:cxn modelId="{2278F87D-2FCB-4853-8C6D-8BE99C8CBCB3}" srcId="{70845884-524F-42F2-A95F-D4EDEFDDB40B}" destId="{1E3CC167-A87C-4A51-8C4C-45EC5B8BFA97}" srcOrd="0" destOrd="0" parTransId="{B58B638B-15F0-4100-8795-BB824DEA398E}" sibTransId="{5C5C8C58-C993-411F-BE87-7733BE64911E}"/>
    <dgm:cxn modelId="{D6D37F9C-12CE-4CFE-8999-36FAB4D7E4FB}" type="presParOf" srcId="{0705D14F-992E-41A3-BD7A-3BE457354E22}" destId="{B713A9A6-05C2-4FE2-8341-CE37BC2D14B4}" srcOrd="0" destOrd="0" presId="urn:microsoft.com/office/officeart/2005/8/layout/vList3"/>
    <dgm:cxn modelId="{C6DC4C85-8469-4B22-9CBD-8CFB6CA7CF84}" type="presParOf" srcId="{B713A9A6-05C2-4FE2-8341-CE37BC2D14B4}" destId="{F515A586-7953-47C1-8473-43137C4DB6F8}" srcOrd="0" destOrd="0" presId="urn:microsoft.com/office/officeart/2005/8/layout/vList3"/>
    <dgm:cxn modelId="{D6E49E5F-E4E9-4EF3-967D-A227C3DB3951}" type="presParOf" srcId="{B713A9A6-05C2-4FE2-8341-CE37BC2D14B4}" destId="{4614C75B-062D-4A69-871F-05BF4C1C845A}" srcOrd="1" destOrd="0" presId="urn:microsoft.com/office/officeart/2005/8/layout/vList3"/>
    <dgm:cxn modelId="{25E4E221-EEBD-46B7-B867-8BEF47B3F34E}" type="presParOf" srcId="{0705D14F-992E-41A3-BD7A-3BE457354E22}" destId="{9B18F51A-30F9-49E0-B8EF-310586CF93B4}" srcOrd="1" destOrd="0" presId="urn:microsoft.com/office/officeart/2005/8/layout/vList3"/>
    <dgm:cxn modelId="{ABFC523A-B118-43FE-A93A-ED6693BEC04A}" type="presParOf" srcId="{0705D14F-992E-41A3-BD7A-3BE457354E22}" destId="{A91BBFE5-4517-42AE-A465-CAA017356EE5}" srcOrd="2" destOrd="0" presId="urn:microsoft.com/office/officeart/2005/8/layout/vList3"/>
    <dgm:cxn modelId="{463FF5AF-AACE-4A72-AD38-CF359206B7D2}" type="presParOf" srcId="{A91BBFE5-4517-42AE-A465-CAA017356EE5}" destId="{8D30FF04-1880-4CC8-A143-68B3BFA2F2B0}" srcOrd="0" destOrd="0" presId="urn:microsoft.com/office/officeart/2005/8/layout/vList3"/>
    <dgm:cxn modelId="{1EE67A89-57E6-42E3-AE4E-0179489D2F87}" type="presParOf" srcId="{A91BBFE5-4517-42AE-A465-CAA017356EE5}" destId="{97F708DD-B7BD-4B78-973C-0AD1D284A65E}" srcOrd="1" destOrd="0" presId="urn:microsoft.com/office/officeart/2005/8/layout/vList3"/>
    <dgm:cxn modelId="{316FD04F-643D-4637-89F5-9C6D6AD7C077}" type="presParOf" srcId="{0705D14F-992E-41A3-BD7A-3BE457354E22}" destId="{17C1B583-272B-4125-A487-BB9F57F9B190}" srcOrd="3" destOrd="0" presId="urn:microsoft.com/office/officeart/2005/8/layout/vList3"/>
    <dgm:cxn modelId="{F011997B-6D70-4718-B369-7B20D2720D57}" type="presParOf" srcId="{0705D14F-992E-41A3-BD7A-3BE457354E22}" destId="{AAF3503A-00DC-4A4F-817C-9481D33CE3A7}" srcOrd="4" destOrd="0" presId="urn:microsoft.com/office/officeart/2005/8/layout/vList3"/>
    <dgm:cxn modelId="{0ADE7335-6235-47A2-8228-06C389330567}" type="presParOf" srcId="{AAF3503A-00DC-4A4F-817C-9481D33CE3A7}" destId="{960BF0D2-7556-45ED-8AB7-B89F6715E51B}" srcOrd="0" destOrd="0" presId="urn:microsoft.com/office/officeart/2005/8/layout/vList3"/>
    <dgm:cxn modelId="{12765117-8CB9-496B-A1F0-2E6D8CF36A70}" type="presParOf" srcId="{AAF3503A-00DC-4A4F-817C-9481D33CE3A7}" destId="{2EA7F621-B60E-402F-BDDC-B29DB0B28361}" srcOrd="1" destOrd="0" presId="urn:microsoft.com/office/officeart/2005/8/layout/vList3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60F18D1-5747-4E38-883F-3963F94D5545}" type="doc">
      <dgm:prSet loTypeId="urn:microsoft.com/office/officeart/2005/8/layout/vList4#1" loCatId="list" qsTypeId="urn:microsoft.com/office/officeart/2005/8/quickstyle/simple2" qsCatId="simple" csTypeId="urn:microsoft.com/office/officeart/2005/8/colors/colorful5" csCatId="colorful" phldr="1"/>
      <dgm:spPr/>
    </dgm:pt>
    <dgm:pt modelId="{C8A254DB-2D46-4FDD-BA1B-B6B9AEC2CAE3}">
      <dgm:prSet phldrT="[Текст]" custT="1"/>
      <dgm:spPr>
        <a:solidFill>
          <a:schemeClr val="bg2">
            <a:lumMod val="40000"/>
            <a:lumOff val="60000"/>
          </a:schemeClr>
        </a:solidFill>
      </dgm:spPr>
      <dgm:t>
        <a:bodyPr/>
        <a:lstStyle/>
        <a:p>
          <a:r>
            <a:rPr lang="ru-RU" sz="2000" dirty="0" smtClean="0">
              <a:solidFill>
                <a:srgbClr val="36351A"/>
              </a:solidFill>
              <a:latin typeface="Bookman Old Style" pitchFamily="18" charset="0"/>
            </a:rPr>
            <a:t> Дошкольное образование – </a:t>
          </a:r>
          <a:r>
            <a:rPr lang="ru-RU" sz="2000" b="1" dirty="0" smtClean="0">
              <a:solidFill>
                <a:srgbClr val="36351A"/>
              </a:solidFill>
              <a:latin typeface="Bookman Old Style" pitchFamily="18" charset="0"/>
            </a:rPr>
            <a:t>163 881,7</a:t>
          </a:r>
          <a:r>
            <a:rPr lang="ru-RU" sz="2000" dirty="0" smtClean="0">
              <a:solidFill>
                <a:srgbClr val="36351A"/>
              </a:solidFill>
              <a:latin typeface="Bookman Old Style" pitchFamily="18" charset="0"/>
            </a:rPr>
            <a:t>тыс.руб.</a:t>
          </a:r>
          <a:endParaRPr lang="ru-RU" sz="2000" dirty="0">
            <a:solidFill>
              <a:srgbClr val="36351A"/>
            </a:solidFill>
            <a:latin typeface="Bookman Old Style" pitchFamily="18" charset="0"/>
          </a:endParaRPr>
        </a:p>
      </dgm:t>
    </dgm:pt>
    <dgm:pt modelId="{037E7985-F863-40DD-B61F-46347B4AF2AC}" type="parTrans" cxnId="{7AF7FE1C-0DA1-4BFC-8FC0-AB8C358D9BE0}">
      <dgm:prSet/>
      <dgm:spPr/>
      <dgm:t>
        <a:bodyPr/>
        <a:lstStyle/>
        <a:p>
          <a:endParaRPr lang="ru-RU" sz="2000">
            <a:latin typeface="Bookman Old Style" pitchFamily="18" charset="0"/>
          </a:endParaRPr>
        </a:p>
      </dgm:t>
    </dgm:pt>
    <dgm:pt modelId="{EDBD834B-7099-4C30-87E3-506BBB476EDC}" type="sibTrans" cxnId="{7AF7FE1C-0DA1-4BFC-8FC0-AB8C358D9BE0}">
      <dgm:prSet/>
      <dgm:spPr/>
      <dgm:t>
        <a:bodyPr/>
        <a:lstStyle/>
        <a:p>
          <a:endParaRPr lang="ru-RU" sz="2000">
            <a:latin typeface="Bookman Old Style" pitchFamily="18" charset="0"/>
          </a:endParaRPr>
        </a:p>
      </dgm:t>
    </dgm:pt>
    <dgm:pt modelId="{175254BD-862F-4CEB-BC2A-A5F1D8CC983B}">
      <dgm:prSet phldrT="[Текст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sz="2000" dirty="0" smtClean="0">
              <a:solidFill>
                <a:srgbClr val="36351A"/>
              </a:solidFill>
              <a:latin typeface="Bookman Old Style" pitchFamily="18" charset="0"/>
            </a:rPr>
            <a:t>Общее образование –       </a:t>
          </a:r>
          <a:r>
            <a:rPr lang="ru-RU" sz="2000" b="1" dirty="0" smtClean="0">
              <a:solidFill>
                <a:srgbClr val="36351A"/>
              </a:solidFill>
              <a:latin typeface="Bookman Old Style" pitchFamily="18" charset="0"/>
            </a:rPr>
            <a:t>158945,7</a:t>
          </a:r>
          <a:r>
            <a:rPr lang="ru-RU" sz="2000" dirty="0" smtClean="0">
              <a:solidFill>
                <a:srgbClr val="36351A"/>
              </a:solidFill>
              <a:latin typeface="Bookman Old Style" pitchFamily="18" charset="0"/>
            </a:rPr>
            <a:t>тыс.руб.</a:t>
          </a:r>
          <a:endParaRPr lang="ru-RU" sz="2000" dirty="0">
            <a:solidFill>
              <a:srgbClr val="36351A"/>
            </a:solidFill>
            <a:latin typeface="Bookman Old Style" pitchFamily="18" charset="0"/>
          </a:endParaRPr>
        </a:p>
      </dgm:t>
    </dgm:pt>
    <dgm:pt modelId="{09EABF89-9356-4ACE-88FD-4FFB17FA53FB}" type="parTrans" cxnId="{DEEAAD5A-560A-4920-8C52-D31558FB14AF}">
      <dgm:prSet/>
      <dgm:spPr/>
      <dgm:t>
        <a:bodyPr/>
        <a:lstStyle/>
        <a:p>
          <a:endParaRPr lang="ru-RU" sz="2000">
            <a:latin typeface="Bookman Old Style" pitchFamily="18" charset="0"/>
          </a:endParaRPr>
        </a:p>
      </dgm:t>
    </dgm:pt>
    <dgm:pt modelId="{7A8D8F5C-7D97-4E13-A7B2-25D81D63AA33}" type="sibTrans" cxnId="{DEEAAD5A-560A-4920-8C52-D31558FB14AF}">
      <dgm:prSet/>
      <dgm:spPr/>
      <dgm:t>
        <a:bodyPr/>
        <a:lstStyle/>
        <a:p>
          <a:endParaRPr lang="ru-RU" sz="2000">
            <a:latin typeface="Bookman Old Style" pitchFamily="18" charset="0"/>
          </a:endParaRPr>
        </a:p>
      </dgm:t>
    </dgm:pt>
    <dgm:pt modelId="{D807B5D3-020D-45AF-B441-BE6555EADA80}">
      <dgm:prSet phldrT="[Текст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sz="2000" dirty="0" smtClean="0">
              <a:solidFill>
                <a:srgbClr val="36351A"/>
              </a:solidFill>
              <a:latin typeface="Bookman Old Style" pitchFamily="18" charset="0"/>
            </a:rPr>
            <a:t>Молодежная политика и оздоровление детей </a:t>
          </a:r>
          <a:r>
            <a:rPr lang="ru-RU" sz="2000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– </a:t>
          </a:r>
        </a:p>
        <a:p>
          <a:r>
            <a:rPr lang="ru-RU" sz="2000" b="1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69,0 </a:t>
          </a:r>
          <a:r>
            <a:rPr lang="ru-RU" sz="2000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тыс.руб.</a:t>
          </a:r>
          <a:endParaRPr lang="ru-RU" sz="2000" dirty="0">
            <a:solidFill>
              <a:schemeClr val="tx1">
                <a:lumMod val="50000"/>
              </a:schemeClr>
            </a:solidFill>
            <a:latin typeface="Bookman Old Style" pitchFamily="18" charset="0"/>
          </a:endParaRPr>
        </a:p>
      </dgm:t>
    </dgm:pt>
    <dgm:pt modelId="{131898E2-A1A2-400B-8CDD-F895B2AAB8B4}" type="parTrans" cxnId="{18318A82-0EFC-4A50-8B85-6AC7BA5E6585}">
      <dgm:prSet/>
      <dgm:spPr/>
      <dgm:t>
        <a:bodyPr/>
        <a:lstStyle/>
        <a:p>
          <a:endParaRPr lang="ru-RU" sz="2000">
            <a:latin typeface="Bookman Old Style" pitchFamily="18" charset="0"/>
          </a:endParaRPr>
        </a:p>
      </dgm:t>
    </dgm:pt>
    <dgm:pt modelId="{0B41F67D-B451-414F-9114-335411556BFA}" type="sibTrans" cxnId="{18318A82-0EFC-4A50-8B85-6AC7BA5E6585}">
      <dgm:prSet/>
      <dgm:spPr/>
      <dgm:t>
        <a:bodyPr/>
        <a:lstStyle/>
        <a:p>
          <a:endParaRPr lang="ru-RU" sz="2000">
            <a:latin typeface="Bookman Old Style" pitchFamily="18" charset="0"/>
          </a:endParaRPr>
        </a:p>
      </dgm:t>
    </dgm:pt>
    <dgm:pt modelId="{01AA70CE-2CC9-4C16-B766-E85B27D943EF}">
      <dgm:prSet phldrT="[Текст]" custT="1"/>
      <dgm:spPr>
        <a:solidFill>
          <a:schemeClr val="bg2">
            <a:lumMod val="40000"/>
            <a:lumOff val="60000"/>
          </a:schemeClr>
        </a:solidFill>
      </dgm:spPr>
      <dgm:t>
        <a:bodyPr/>
        <a:lstStyle/>
        <a:p>
          <a:r>
            <a:rPr lang="ru-RU" sz="2000" dirty="0" smtClean="0">
              <a:solidFill>
                <a:srgbClr val="36351A"/>
              </a:solidFill>
              <a:latin typeface="Bookman Old Style" pitchFamily="18" charset="0"/>
            </a:rPr>
            <a:t>Другие вопросы в области образования – </a:t>
          </a:r>
        </a:p>
        <a:p>
          <a:r>
            <a:rPr lang="ru-RU" sz="2000" b="1" dirty="0" smtClean="0">
              <a:solidFill>
                <a:srgbClr val="36351A"/>
              </a:solidFill>
              <a:latin typeface="Bookman Old Style" pitchFamily="18" charset="0"/>
            </a:rPr>
            <a:t>9 436,3</a:t>
          </a:r>
          <a:r>
            <a:rPr lang="ru-RU" sz="2000" dirty="0" smtClean="0">
              <a:solidFill>
                <a:srgbClr val="36351A"/>
              </a:solidFill>
              <a:latin typeface="Bookman Old Style" pitchFamily="18" charset="0"/>
            </a:rPr>
            <a:t>тыс.руб. </a:t>
          </a:r>
          <a:endParaRPr lang="ru-RU" sz="2000" dirty="0">
            <a:solidFill>
              <a:srgbClr val="36351A"/>
            </a:solidFill>
            <a:latin typeface="Bookman Old Style" pitchFamily="18" charset="0"/>
          </a:endParaRPr>
        </a:p>
      </dgm:t>
    </dgm:pt>
    <dgm:pt modelId="{1D20E34F-0EB1-4088-A05E-AB48CB2DBBF7}" type="parTrans" cxnId="{E91AD1C7-5A45-40D0-BCE0-6CCD88974825}">
      <dgm:prSet/>
      <dgm:spPr/>
      <dgm:t>
        <a:bodyPr/>
        <a:lstStyle/>
        <a:p>
          <a:endParaRPr lang="ru-RU" sz="2000">
            <a:latin typeface="Bookman Old Style" pitchFamily="18" charset="0"/>
          </a:endParaRPr>
        </a:p>
      </dgm:t>
    </dgm:pt>
    <dgm:pt modelId="{C8F680BF-6D21-49B8-9B28-947E01080F5D}" type="sibTrans" cxnId="{E91AD1C7-5A45-40D0-BCE0-6CCD88974825}">
      <dgm:prSet/>
      <dgm:spPr/>
      <dgm:t>
        <a:bodyPr/>
        <a:lstStyle/>
        <a:p>
          <a:endParaRPr lang="ru-RU" sz="2000">
            <a:latin typeface="Bookman Old Style" pitchFamily="18" charset="0"/>
          </a:endParaRPr>
        </a:p>
      </dgm:t>
    </dgm:pt>
    <dgm:pt modelId="{BC39170A-F479-4C79-A855-2406417A62F2}">
      <dgm:prSet custT="1"/>
      <dgm:spPr>
        <a:solidFill>
          <a:schemeClr val="bg2">
            <a:lumMod val="40000"/>
            <a:lumOff val="60000"/>
          </a:schemeClr>
        </a:solidFill>
      </dgm:spPr>
      <dgm:t>
        <a:bodyPr/>
        <a:lstStyle/>
        <a:p>
          <a:r>
            <a:rPr lang="ru-RU" sz="2000" dirty="0" smtClean="0">
              <a:solidFill>
                <a:srgbClr val="36351A"/>
              </a:solidFill>
              <a:latin typeface="Bookman Old Style" pitchFamily="18" charset="0"/>
            </a:rPr>
            <a:t>Дополнительное образование </a:t>
          </a:r>
          <a:r>
            <a:rPr lang="ru-RU" sz="2000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– </a:t>
          </a:r>
          <a:r>
            <a:rPr lang="ru-RU" sz="2000" b="1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20 040,8</a:t>
          </a:r>
          <a:r>
            <a:rPr lang="ru-RU" sz="2000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тыс.руб.</a:t>
          </a:r>
          <a:endParaRPr lang="ru-RU" sz="2000" dirty="0">
            <a:solidFill>
              <a:schemeClr val="tx1">
                <a:lumMod val="50000"/>
              </a:schemeClr>
            </a:solidFill>
            <a:latin typeface="Bookman Old Style" pitchFamily="18" charset="0"/>
          </a:endParaRPr>
        </a:p>
      </dgm:t>
    </dgm:pt>
    <dgm:pt modelId="{38DCC358-CB82-4506-85FD-808F7B952F9C}" type="parTrans" cxnId="{D2588A19-AA81-45B1-A3BA-0F91A5AA85F6}">
      <dgm:prSet/>
      <dgm:spPr/>
      <dgm:t>
        <a:bodyPr/>
        <a:lstStyle/>
        <a:p>
          <a:endParaRPr lang="ru-RU" sz="2000">
            <a:latin typeface="Bookman Old Style" pitchFamily="18" charset="0"/>
          </a:endParaRPr>
        </a:p>
      </dgm:t>
    </dgm:pt>
    <dgm:pt modelId="{1A4B1F8F-BD9D-408F-9D96-9FEF56F63299}" type="sibTrans" cxnId="{D2588A19-AA81-45B1-A3BA-0F91A5AA85F6}">
      <dgm:prSet/>
      <dgm:spPr/>
      <dgm:t>
        <a:bodyPr/>
        <a:lstStyle/>
        <a:p>
          <a:endParaRPr lang="ru-RU" sz="2000">
            <a:latin typeface="Bookman Old Style" pitchFamily="18" charset="0"/>
          </a:endParaRPr>
        </a:p>
      </dgm:t>
    </dgm:pt>
    <dgm:pt modelId="{D4690E2B-8823-485D-B5FF-A65AA6317B1B}" type="pres">
      <dgm:prSet presAssocID="{560F18D1-5747-4E38-883F-3963F94D5545}" presName="linear" presStyleCnt="0">
        <dgm:presLayoutVars>
          <dgm:dir/>
          <dgm:resizeHandles val="exact"/>
        </dgm:presLayoutVars>
      </dgm:prSet>
      <dgm:spPr/>
    </dgm:pt>
    <dgm:pt modelId="{A927DD4F-7B7C-4908-8EE3-7DED072636D2}" type="pres">
      <dgm:prSet presAssocID="{C8A254DB-2D46-4FDD-BA1B-B6B9AEC2CAE3}" presName="comp" presStyleCnt="0"/>
      <dgm:spPr/>
    </dgm:pt>
    <dgm:pt modelId="{67223D96-192D-43F5-A39B-E88DB84F1EA7}" type="pres">
      <dgm:prSet presAssocID="{C8A254DB-2D46-4FDD-BA1B-B6B9AEC2CAE3}" presName="box" presStyleLbl="node1" presStyleIdx="0" presStyleCnt="5"/>
      <dgm:spPr/>
      <dgm:t>
        <a:bodyPr/>
        <a:lstStyle/>
        <a:p>
          <a:endParaRPr lang="ru-RU"/>
        </a:p>
      </dgm:t>
    </dgm:pt>
    <dgm:pt modelId="{B71DBCBD-B40C-444C-8D6B-C85928646A08}" type="pres">
      <dgm:prSet presAssocID="{C8A254DB-2D46-4FDD-BA1B-B6B9AEC2CAE3}" presName="img" presStyleLbl="fgImgPlace1" presStyleIdx="0" presStyleCnt="5" custScaleX="72787" custScaleY="90477" custLinFactNeighborX="-5148" custLinFactNeighborY="198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B121B94D-6898-425D-BCAD-A15165D71F47}" type="pres">
      <dgm:prSet presAssocID="{C8A254DB-2D46-4FDD-BA1B-B6B9AEC2CAE3}" presName="text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08EDDB-F820-4304-B055-BFEFF95E279F}" type="pres">
      <dgm:prSet presAssocID="{EDBD834B-7099-4C30-87E3-506BBB476EDC}" presName="spacer" presStyleCnt="0"/>
      <dgm:spPr/>
    </dgm:pt>
    <dgm:pt modelId="{72DD992A-7A59-4268-B846-BDCF0B78D4E3}" type="pres">
      <dgm:prSet presAssocID="{175254BD-862F-4CEB-BC2A-A5F1D8CC983B}" presName="comp" presStyleCnt="0"/>
      <dgm:spPr/>
    </dgm:pt>
    <dgm:pt modelId="{FD1359A3-419C-4B43-92F0-11C7B2503A24}" type="pres">
      <dgm:prSet presAssocID="{175254BD-862F-4CEB-BC2A-A5F1D8CC983B}" presName="box" presStyleLbl="node1" presStyleIdx="1" presStyleCnt="5" custScaleY="118586" custLinFactNeighborX="2794" custLinFactNeighborY="-4733"/>
      <dgm:spPr/>
      <dgm:t>
        <a:bodyPr/>
        <a:lstStyle/>
        <a:p>
          <a:endParaRPr lang="ru-RU"/>
        </a:p>
      </dgm:t>
    </dgm:pt>
    <dgm:pt modelId="{01FC1B6F-C6E0-4ABF-9B5F-FF3F4B3155BA}" type="pres">
      <dgm:prSet presAssocID="{175254BD-862F-4CEB-BC2A-A5F1D8CC983B}" presName="img" presStyleLbl="fgImgPlace1" presStyleIdx="1" presStyleCnt="5" custScaleX="75573" custLinFactNeighborX="-6541" custLinFactNeighborY="-4377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F6208F93-6CA0-4A18-BC75-58ECFB5348CE}" type="pres">
      <dgm:prSet presAssocID="{175254BD-862F-4CEB-BC2A-A5F1D8CC983B}" presName="text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03DF4B-D611-4479-905F-32D890FA7AEB}" type="pres">
      <dgm:prSet presAssocID="{7A8D8F5C-7D97-4E13-A7B2-25D81D63AA33}" presName="spacer" presStyleCnt="0"/>
      <dgm:spPr/>
    </dgm:pt>
    <dgm:pt modelId="{91B8E2DD-B43B-43EA-863B-FE949FF3F9B1}" type="pres">
      <dgm:prSet presAssocID="{BC39170A-F479-4C79-A855-2406417A62F2}" presName="comp" presStyleCnt="0"/>
      <dgm:spPr/>
    </dgm:pt>
    <dgm:pt modelId="{ABF1C03F-1A71-4233-B030-C9D9342F3037}" type="pres">
      <dgm:prSet presAssocID="{BC39170A-F479-4C79-A855-2406417A62F2}" presName="box" presStyleLbl="node1" presStyleIdx="2" presStyleCnt="5" custLinFactNeighborY="-12046"/>
      <dgm:spPr/>
      <dgm:t>
        <a:bodyPr/>
        <a:lstStyle/>
        <a:p>
          <a:endParaRPr lang="ru-RU"/>
        </a:p>
      </dgm:t>
    </dgm:pt>
    <dgm:pt modelId="{5DD9FAD1-C1F1-41C3-9E6D-A0ACA7A1FDAC}" type="pres">
      <dgm:prSet presAssocID="{BC39170A-F479-4C79-A855-2406417A62F2}" presName="img" presStyleLbl="fgImgPlace1" presStyleIdx="2" presStyleCnt="5" custScaleX="72651" custLinFactNeighborX="-8636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22533ED1-5C4F-48B3-BBBD-B053249D3197}" type="pres">
      <dgm:prSet presAssocID="{BC39170A-F479-4C79-A855-2406417A62F2}" presName="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453237-2851-4E45-80D5-25C0CFB180F2}" type="pres">
      <dgm:prSet presAssocID="{1A4B1F8F-BD9D-408F-9D96-9FEF56F63299}" presName="spacer" presStyleCnt="0"/>
      <dgm:spPr/>
    </dgm:pt>
    <dgm:pt modelId="{933C6B9D-27DF-43ED-A127-F04B03B18F07}" type="pres">
      <dgm:prSet presAssocID="{D807B5D3-020D-45AF-B441-BE6555EADA80}" presName="comp" presStyleCnt="0"/>
      <dgm:spPr/>
    </dgm:pt>
    <dgm:pt modelId="{81EF7927-E0B2-4E8C-9FE9-8E82353DE881}" type="pres">
      <dgm:prSet presAssocID="{D807B5D3-020D-45AF-B441-BE6555EADA80}" presName="box" presStyleLbl="node1" presStyleIdx="3" presStyleCnt="5" custLinFactNeighborY="-7668"/>
      <dgm:spPr/>
      <dgm:t>
        <a:bodyPr/>
        <a:lstStyle/>
        <a:p>
          <a:endParaRPr lang="ru-RU"/>
        </a:p>
      </dgm:t>
    </dgm:pt>
    <dgm:pt modelId="{E23B3465-CCFF-4081-8335-62F88412A96B}" type="pres">
      <dgm:prSet presAssocID="{D807B5D3-020D-45AF-B441-BE6555EADA80}" presName="img" presStyleLbl="fgImgPlace1" presStyleIdx="3" presStyleCnt="5" custScaleX="72651" custLinFactNeighborX="-8636" custLinFactNeighborY="-10331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7F840082-A5A2-4EAD-A9C8-C08D63A1D516}" type="pres">
      <dgm:prSet presAssocID="{D807B5D3-020D-45AF-B441-BE6555EADA80}" presName="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923E4A-5C22-41AF-BE93-3E8AFB6DB582}" type="pres">
      <dgm:prSet presAssocID="{0B41F67D-B451-414F-9114-335411556BFA}" presName="spacer" presStyleCnt="0"/>
      <dgm:spPr/>
    </dgm:pt>
    <dgm:pt modelId="{714EAC14-E9B8-45BA-B8D4-B714A3262195}" type="pres">
      <dgm:prSet presAssocID="{01AA70CE-2CC9-4C16-B766-E85B27D943EF}" presName="comp" presStyleCnt="0"/>
      <dgm:spPr/>
    </dgm:pt>
    <dgm:pt modelId="{77AEECCD-138B-422A-8812-FCF204062142}" type="pres">
      <dgm:prSet presAssocID="{01AA70CE-2CC9-4C16-B766-E85B27D943EF}" presName="box" presStyleLbl="node1" presStyleIdx="4" presStyleCnt="5" custLinFactNeighborY="-11502"/>
      <dgm:spPr/>
      <dgm:t>
        <a:bodyPr/>
        <a:lstStyle/>
        <a:p>
          <a:endParaRPr lang="ru-RU"/>
        </a:p>
      </dgm:t>
    </dgm:pt>
    <dgm:pt modelId="{412B4EF0-0B24-4BE3-900A-BDCF608BD34A}" type="pres">
      <dgm:prSet presAssocID="{01AA70CE-2CC9-4C16-B766-E85B27D943EF}" presName="img" presStyleLbl="fgImgPlace1" presStyleIdx="4" presStyleCnt="5" custScaleX="72735" custLinFactNeighborX="-8594" custLinFactNeighborY="-18622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21C4FFD8-4D90-4D5C-91C3-2A364E96FDAF}" type="pres">
      <dgm:prSet presAssocID="{01AA70CE-2CC9-4C16-B766-E85B27D943EF}" presName="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F2AFD38-E010-4A8F-B425-67A5DA1D11B1}" type="presOf" srcId="{C8A254DB-2D46-4FDD-BA1B-B6B9AEC2CAE3}" destId="{B121B94D-6898-425D-BCAD-A15165D71F47}" srcOrd="1" destOrd="0" presId="urn:microsoft.com/office/officeart/2005/8/layout/vList4#1"/>
    <dgm:cxn modelId="{50D1495F-48A5-4E84-A40C-D9FF3F8F7301}" type="presOf" srcId="{175254BD-862F-4CEB-BC2A-A5F1D8CC983B}" destId="{FD1359A3-419C-4B43-92F0-11C7B2503A24}" srcOrd="0" destOrd="0" presId="urn:microsoft.com/office/officeart/2005/8/layout/vList4#1"/>
    <dgm:cxn modelId="{E91AD1C7-5A45-40D0-BCE0-6CCD88974825}" srcId="{560F18D1-5747-4E38-883F-3963F94D5545}" destId="{01AA70CE-2CC9-4C16-B766-E85B27D943EF}" srcOrd="4" destOrd="0" parTransId="{1D20E34F-0EB1-4088-A05E-AB48CB2DBBF7}" sibTransId="{C8F680BF-6D21-49B8-9B28-947E01080F5D}"/>
    <dgm:cxn modelId="{2802D30B-6190-4DBA-AE01-A64B7BD3EEF0}" type="presOf" srcId="{01AA70CE-2CC9-4C16-B766-E85B27D943EF}" destId="{77AEECCD-138B-422A-8812-FCF204062142}" srcOrd="0" destOrd="0" presId="urn:microsoft.com/office/officeart/2005/8/layout/vList4#1"/>
    <dgm:cxn modelId="{5771E4FD-6D9B-4C09-91BA-5E551F55DA31}" type="presOf" srcId="{BC39170A-F479-4C79-A855-2406417A62F2}" destId="{ABF1C03F-1A71-4233-B030-C9D9342F3037}" srcOrd="0" destOrd="0" presId="urn:microsoft.com/office/officeart/2005/8/layout/vList4#1"/>
    <dgm:cxn modelId="{CC73CACD-DC00-4C01-9008-52D8990F365C}" type="presOf" srcId="{175254BD-862F-4CEB-BC2A-A5F1D8CC983B}" destId="{F6208F93-6CA0-4A18-BC75-58ECFB5348CE}" srcOrd="1" destOrd="0" presId="urn:microsoft.com/office/officeart/2005/8/layout/vList4#1"/>
    <dgm:cxn modelId="{608EA8E9-C0A9-4218-BDAD-D8CF83F98991}" type="presOf" srcId="{D807B5D3-020D-45AF-B441-BE6555EADA80}" destId="{81EF7927-E0B2-4E8C-9FE9-8E82353DE881}" srcOrd="0" destOrd="0" presId="urn:microsoft.com/office/officeart/2005/8/layout/vList4#1"/>
    <dgm:cxn modelId="{6948CF8F-9F95-4E4E-8D7F-FB3EBFE7B473}" type="presOf" srcId="{C8A254DB-2D46-4FDD-BA1B-B6B9AEC2CAE3}" destId="{67223D96-192D-43F5-A39B-E88DB84F1EA7}" srcOrd="0" destOrd="0" presId="urn:microsoft.com/office/officeart/2005/8/layout/vList4#1"/>
    <dgm:cxn modelId="{7AF7FE1C-0DA1-4BFC-8FC0-AB8C358D9BE0}" srcId="{560F18D1-5747-4E38-883F-3963F94D5545}" destId="{C8A254DB-2D46-4FDD-BA1B-B6B9AEC2CAE3}" srcOrd="0" destOrd="0" parTransId="{037E7985-F863-40DD-B61F-46347B4AF2AC}" sibTransId="{EDBD834B-7099-4C30-87E3-506BBB476EDC}"/>
    <dgm:cxn modelId="{18318A82-0EFC-4A50-8B85-6AC7BA5E6585}" srcId="{560F18D1-5747-4E38-883F-3963F94D5545}" destId="{D807B5D3-020D-45AF-B441-BE6555EADA80}" srcOrd="3" destOrd="0" parTransId="{131898E2-A1A2-400B-8CDD-F895B2AAB8B4}" sibTransId="{0B41F67D-B451-414F-9114-335411556BFA}"/>
    <dgm:cxn modelId="{0BA1F5F5-AEF6-497A-894C-45BD19AC9D6A}" type="presOf" srcId="{560F18D1-5747-4E38-883F-3963F94D5545}" destId="{D4690E2B-8823-485D-B5FF-A65AA6317B1B}" srcOrd="0" destOrd="0" presId="urn:microsoft.com/office/officeart/2005/8/layout/vList4#1"/>
    <dgm:cxn modelId="{DEEAAD5A-560A-4920-8C52-D31558FB14AF}" srcId="{560F18D1-5747-4E38-883F-3963F94D5545}" destId="{175254BD-862F-4CEB-BC2A-A5F1D8CC983B}" srcOrd="1" destOrd="0" parTransId="{09EABF89-9356-4ACE-88FD-4FFB17FA53FB}" sibTransId="{7A8D8F5C-7D97-4E13-A7B2-25D81D63AA33}"/>
    <dgm:cxn modelId="{D2588A19-AA81-45B1-A3BA-0F91A5AA85F6}" srcId="{560F18D1-5747-4E38-883F-3963F94D5545}" destId="{BC39170A-F479-4C79-A855-2406417A62F2}" srcOrd="2" destOrd="0" parTransId="{38DCC358-CB82-4506-85FD-808F7B952F9C}" sibTransId="{1A4B1F8F-BD9D-408F-9D96-9FEF56F63299}"/>
    <dgm:cxn modelId="{6EADFB9C-DCD5-4BA8-A503-87C72AF61650}" type="presOf" srcId="{BC39170A-F479-4C79-A855-2406417A62F2}" destId="{22533ED1-5C4F-48B3-BBBD-B053249D3197}" srcOrd="1" destOrd="0" presId="urn:microsoft.com/office/officeart/2005/8/layout/vList4#1"/>
    <dgm:cxn modelId="{9129FFFD-61D5-41B4-A64E-9E6CA798DB7D}" type="presOf" srcId="{01AA70CE-2CC9-4C16-B766-E85B27D943EF}" destId="{21C4FFD8-4D90-4D5C-91C3-2A364E96FDAF}" srcOrd="1" destOrd="0" presId="urn:microsoft.com/office/officeart/2005/8/layout/vList4#1"/>
    <dgm:cxn modelId="{F5EFF28B-32A0-4E0C-B358-2F693C65A336}" type="presOf" srcId="{D807B5D3-020D-45AF-B441-BE6555EADA80}" destId="{7F840082-A5A2-4EAD-A9C8-C08D63A1D516}" srcOrd="1" destOrd="0" presId="urn:microsoft.com/office/officeart/2005/8/layout/vList4#1"/>
    <dgm:cxn modelId="{E6F55CD2-5766-4362-808B-79AA68E7E62B}" type="presParOf" srcId="{D4690E2B-8823-485D-B5FF-A65AA6317B1B}" destId="{A927DD4F-7B7C-4908-8EE3-7DED072636D2}" srcOrd="0" destOrd="0" presId="urn:microsoft.com/office/officeart/2005/8/layout/vList4#1"/>
    <dgm:cxn modelId="{16F251A0-BD4D-44B6-A39F-266276B564E5}" type="presParOf" srcId="{A927DD4F-7B7C-4908-8EE3-7DED072636D2}" destId="{67223D96-192D-43F5-A39B-E88DB84F1EA7}" srcOrd="0" destOrd="0" presId="urn:microsoft.com/office/officeart/2005/8/layout/vList4#1"/>
    <dgm:cxn modelId="{FCD5F460-455E-4841-BF6B-8D84638F0B11}" type="presParOf" srcId="{A927DD4F-7B7C-4908-8EE3-7DED072636D2}" destId="{B71DBCBD-B40C-444C-8D6B-C85928646A08}" srcOrd="1" destOrd="0" presId="urn:microsoft.com/office/officeart/2005/8/layout/vList4#1"/>
    <dgm:cxn modelId="{A59F0C03-46D0-4979-9A11-C4AEE9D0EE77}" type="presParOf" srcId="{A927DD4F-7B7C-4908-8EE3-7DED072636D2}" destId="{B121B94D-6898-425D-BCAD-A15165D71F47}" srcOrd="2" destOrd="0" presId="urn:microsoft.com/office/officeart/2005/8/layout/vList4#1"/>
    <dgm:cxn modelId="{35B6B558-B750-48D1-99F1-39D2558FA118}" type="presParOf" srcId="{D4690E2B-8823-485D-B5FF-A65AA6317B1B}" destId="{A008EDDB-F820-4304-B055-BFEFF95E279F}" srcOrd="1" destOrd="0" presId="urn:microsoft.com/office/officeart/2005/8/layout/vList4#1"/>
    <dgm:cxn modelId="{7D518A9F-EE96-451B-9E47-3ABF803FE717}" type="presParOf" srcId="{D4690E2B-8823-485D-B5FF-A65AA6317B1B}" destId="{72DD992A-7A59-4268-B846-BDCF0B78D4E3}" srcOrd="2" destOrd="0" presId="urn:microsoft.com/office/officeart/2005/8/layout/vList4#1"/>
    <dgm:cxn modelId="{4F69FEAB-6E53-4E02-89BA-F036544305D9}" type="presParOf" srcId="{72DD992A-7A59-4268-B846-BDCF0B78D4E3}" destId="{FD1359A3-419C-4B43-92F0-11C7B2503A24}" srcOrd="0" destOrd="0" presId="urn:microsoft.com/office/officeart/2005/8/layout/vList4#1"/>
    <dgm:cxn modelId="{C6F3D0C6-F671-459B-9191-B07AEDD89DFE}" type="presParOf" srcId="{72DD992A-7A59-4268-B846-BDCF0B78D4E3}" destId="{01FC1B6F-C6E0-4ABF-9B5F-FF3F4B3155BA}" srcOrd="1" destOrd="0" presId="urn:microsoft.com/office/officeart/2005/8/layout/vList4#1"/>
    <dgm:cxn modelId="{B077F94D-EA75-4DCC-A6B8-E14160EFC9DD}" type="presParOf" srcId="{72DD992A-7A59-4268-B846-BDCF0B78D4E3}" destId="{F6208F93-6CA0-4A18-BC75-58ECFB5348CE}" srcOrd="2" destOrd="0" presId="urn:microsoft.com/office/officeart/2005/8/layout/vList4#1"/>
    <dgm:cxn modelId="{4C9AF5F6-CE7C-4C95-8DDF-979EFC5A2325}" type="presParOf" srcId="{D4690E2B-8823-485D-B5FF-A65AA6317B1B}" destId="{B403DF4B-D611-4479-905F-32D890FA7AEB}" srcOrd="3" destOrd="0" presId="urn:microsoft.com/office/officeart/2005/8/layout/vList4#1"/>
    <dgm:cxn modelId="{44DE7868-F541-454A-B450-46D1369708B5}" type="presParOf" srcId="{D4690E2B-8823-485D-B5FF-A65AA6317B1B}" destId="{91B8E2DD-B43B-43EA-863B-FE949FF3F9B1}" srcOrd="4" destOrd="0" presId="urn:microsoft.com/office/officeart/2005/8/layout/vList4#1"/>
    <dgm:cxn modelId="{34DFEB16-D86E-48D6-9520-87544AC558BD}" type="presParOf" srcId="{91B8E2DD-B43B-43EA-863B-FE949FF3F9B1}" destId="{ABF1C03F-1A71-4233-B030-C9D9342F3037}" srcOrd="0" destOrd="0" presId="urn:microsoft.com/office/officeart/2005/8/layout/vList4#1"/>
    <dgm:cxn modelId="{6A87AA49-C124-4470-B588-CC75A3768690}" type="presParOf" srcId="{91B8E2DD-B43B-43EA-863B-FE949FF3F9B1}" destId="{5DD9FAD1-C1F1-41C3-9E6D-A0ACA7A1FDAC}" srcOrd="1" destOrd="0" presId="urn:microsoft.com/office/officeart/2005/8/layout/vList4#1"/>
    <dgm:cxn modelId="{B0C3128B-DF63-48D6-9478-F267F0FDE409}" type="presParOf" srcId="{91B8E2DD-B43B-43EA-863B-FE949FF3F9B1}" destId="{22533ED1-5C4F-48B3-BBBD-B053249D3197}" srcOrd="2" destOrd="0" presId="urn:microsoft.com/office/officeart/2005/8/layout/vList4#1"/>
    <dgm:cxn modelId="{BAFB27E4-68D8-4D83-B5EC-611AF9005187}" type="presParOf" srcId="{D4690E2B-8823-485D-B5FF-A65AA6317B1B}" destId="{7F453237-2851-4E45-80D5-25C0CFB180F2}" srcOrd="5" destOrd="0" presId="urn:microsoft.com/office/officeart/2005/8/layout/vList4#1"/>
    <dgm:cxn modelId="{332CFCCC-B260-4B65-BB16-207B1ACF6CF0}" type="presParOf" srcId="{D4690E2B-8823-485D-B5FF-A65AA6317B1B}" destId="{933C6B9D-27DF-43ED-A127-F04B03B18F07}" srcOrd="6" destOrd="0" presId="urn:microsoft.com/office/officeart/2005/8/layout/vList4#1"/>
    <dgm:cxn modelId="{39E1C97E-0434-4698-B586-8A37B5E3EE64}" type="presParOf" srcId="{933C6B9D-27DF-43ED-A127-F04B03B18F07}" destId="{81EF7927-E0B2-4E8C-9FE9-8E82353DE881}" srcOrd="0" destOrd="0" presId="urn:microsoft.com/office/officeart/2005/8/layout/vList4#1"/>
    <dgm:cxn modelId="{4C06DE79-ED92-428B-8E07-8D85C95C0D42}" type="presParOf" srcId="{933C6B9D-27DF-43ED-A127-F04B03B18F07}" destId="{E23B3465-CCFF-4081-8335-62F88412A96B}" srcOrd="1" destOrd="0" presId="urn:microsoft.com/office/officeart/2005/8/layout/vList4#1"/>
    <dgm:cxn modelId="{17688609-614D-4F0B-AE36-629C11C99F99}" type="presParOf" srcId="{933C6B9D-27DF-43ED-A127-F04B03B18F07}" destId="{7F840082-A5A2-4EAD-A9C8-C08D63A1D516}" srcOrd="2" destOrd="0" presId="urn:microsoft.com/office/officeart/2005/8/layout/vList4#1"/>
    <dgm:cxn modelId="{CBC05E30-6FB2-4A38-A089-97EEDAD05BEC}" type="presParOf" srcId="{D4690E2B-8823-485D-B5FF-A65AA6317B1B}" destId="{7D923E4A-5C22-41AF-BE93-3E8AFB6DB582}" srcOrd="7" destOrd="0" presId="urn:microsoft.com/office/officeart/2005/8/layout/vList4#1"/>
    <dgm:cxn modelId="{929F42A4-C76D-4AB1-BD2C-1915FEB2EF42}" type="presParOf" srcId="{D4690E2B-8823-485D-B5FF-A65AA6317B1B}" destId="{714EAC14-E9B8-45BA-B8D4-B714A3262195}" srcOrd="8" destOrd="0" presId="urn:microsoft.com/office/officeart/2005/8/layout/vList4#1"/>
    <dgm:cxn modelId="{6DE5D0B9-8B9C-4015-93BA-C6A013F8B7CA}" type="presParOf" srcId="{714EAC14-E9B8-45BA-B8D4-B714A3262195}" destId="{77AEECCD-138B-422A-8812-FCF204062142}" srcOrd="0" destOrd="0" presId="urn:microsoft.com/office/officeart/2005/8/layout/vList4#1"/>
    <dgm:cxn modelId="{D48B271D-5A2D-4E6C-B23E-9AF8EDAF75D1}" type="presParOf" srcId="{714EAC14-E9B8-45BA-B8D4-B714A3262195}" destId="{412B4EF0-0B24-4BE3-900A-BDCF608BD34A}" srcOrd="1" destOrd="0" presId="urn:microsoft.com/office/officeart/2005/8/layout/vList4#1"/>
    <dgm:cxn modelId="{C9768754-3DDF-48CF-A0C0-15D1106857EB}" type="presParOf" srcId="{714EAC14-E9B8-45BA-B8D4-B714A3262195}" destId="{21C4FFD8-4D90-4D5C-91C3-2A364E96FDAF}" srcOrd="2" destOrd="0" presId="urn:microsoft.com/office/officeart/2005/8/layout/vList4#1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6A0F19F-32E3-400A-9915-720AAB80D74C}" type="doc">
      <dgm:prSet loTypeId="urn:microsoft.com/office/officeart/2005/8/layout/vList4#2" loCatId="list" qsTypeId="urn:microsoft.com/office/officeart/2005/8/quickstyle/simple1" qsCatId="simple" csTypeId="urn:microsoft.com/office/officeart/2005/8/colors/accent5_3" csCatId="accent5" phldr="1"/>
      <dgm:spPr/>
      <dgm:t>
        <a:bodyPr/>
        <a:lstStyle/>
        <a:p>
          <a:endParaRPr lang="ru-RU"/>
        </a:p>
      </dgm:t>
    </dgm:pt>
    <dgm:pt modelId="{ACDB767D-04EC-490A-A02F-92B74C052A65}">
      <dgm:prSet phldrT="[Текст]" custT="1"/>
      <dgm:spPr>
        <a:solidFill>
          <a:srgbClr val="FCC4C9"/>
        </a:solidFill>
      </dgm:spPr>
      <dgm:t>
        <a:bodyPr/>
        <a:lstStyle/>
        <a:p>
          <a:pPr algn="just"/>
          <a:r>
            <a:rPr lang="ru-RU" sz="2400" dirty="0" smtClean="0">
              <a:solidFill>
                <a:schemeClr val="tx1"/>
              </a:solidFill>
              <a:latin typeface="Bookman Old Style" pitchFamily="18" charset="0"/>
            </a:rPr>
            <a:t>расходы на обеспечение деятельности МАУК Малышевский Дворец культуры «Русь»– </a:t>
          </a:r>
          <a:r>
            <a:rPr lang="ru-RU" sz="2000" b="1" dirty="0" smtClean="0">
              <a:solidFill>
                <a:schemeClr val="tx1"/>
              </a:solidFill>
              <a:latin typeface="Bookman Old Style" pitchFamily="18" charset="0"/>
            </a:rPr>
            <a:t>27 987,0тыс. руб</a:t>
          </a:r>
          <a:r>
            <a:rPr lang="ru-RU" sz="2000" dirty="0" smtClean="0">
              <a:solidFill>
                <a:schemeClr val="tx1"/>
              </a:solidFill>
              <a:latin typeface="Bookman Old Style" pitchFamily="18" charset="0"/>
            </a:rPr>
            <a:t>. </a:t>
          </a:r>
          <a:endParaRPr lang="ru-RU" sz="2000" dirty="0">
            <a:solidFill>
              <a:schemeClr val="tx1"/>
            </a:solidFill>
            <a:latin typeface="Bookman Old Style" pitchFamily="18" charset="0"/>
          </a:endParaRPr>
        </a:p>
      </dgm:t>
    </dgm:pt>
    <dgm:pt modelId="{FCC11C78-1D0A-4AC4-897C-CAC417742D02}" type="parTrans" cxnId="{E1AA5EDA-2C59-408B-AD2C-A569B82D19BD}">
      <dgm:prSet/>
      <dgm:spPr/>
      <dgm:t>
        <a:bodyPr/>
        <a:lstStyle/>
        <a:p>
          <a:endParaRPr lang="ru-RU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09D46FE8-9F0A-45F6-942A-3592BD51E7F8}" type="sibTrans" cxnId="{E1AA5EDA-2C59-408B-AD2C-A569B82D19BD}">
      <dgm:prSet/>
      <dgm:spPr/>
      <dgm:t>
        <a:bodyPr/>
        <a:lstStyle/>
        <a:p>
          <a:endParaRPr lang="ru-RU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9D3151A1-54DF-4917-AB7E-8B3153AE460D}">
      <dgm:prSet phldrT="[Текст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just"/>
          <a:r>
            <a:rPr lang="ru-RU" sz="2400" dirty="0" smtClean="0">
              <a:solidFill>
                <a:schemeClr val="tx1"/>
              </a:solidFill>
              <a:latin typeface="Bookman Old Style" pitchFamily="18" charset="0"/>
            </a:rPr>
            <a:t>расходы на содержание МБУК «Библиотека Малышевского городского округа» – </a:t>
          </a:r>
          <a:r>
            <a:rPr lang="ru-RU" sz="2000" b="1" dirty="0" smtClean="0">
              <a:solidFill>
                <a:schemeClr val="tx1"/>
              </a:solidFill>
              <a:latin typeface="Bookman Old Style" pitchFamily="18" charset="0"/>
            </a:rPr>
            <a:t>14 462,9тыс. руб. </a:t>
          </a:r>
          <a:endParaRPr lang="ru-RU" sz="2400" dirty="0">
            <a:solidFill>
              <a:schemeClr val="tx1"/>
            </a:solidFill>
            <a:latin typeface="Bookman Old Style" pitchFamily="18" charset="0"/>
          </a:endParaRPr>
        </a:p>
      </dgm:t>
    </dgm:pt>
    <dgm:pt modelId="{178F85AE-76C9-4B52-888C-2F601B7BB718}" type="sibTrans" cxnId="{3B621B73-6BE5-4375-9E08-BC39F2068C56}">
      <dgm:prSet/>
      <dgm:spPr/>
      <dgm:t>
        <a:bodyPr/>
        <a:lstStyle/>
        <a:p>
          <a:endParaRPr lang="ru-RU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599046BC-AC57-4921-8CC5-0A4B30D3C9FB}" type="parTrans" cxnId="{3B621B73-6BE5-4375-9E08-BC39F2068C56}">
      <dgm:prSet/>
      <dgm:spPr/>
      <dgm:t>
        <a:bodyPr/>
        <a:lstStyle/>
        <a:p>
          <a:endParaRPr lang="ru-RU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312FBCDC-87F7-4099-B744-AD254E7FC771}" type="pres">
      <dgm:prSet presAssocID="{76A0F19F-32E3-400A-9915-720AAB80D74C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BE5B1B-3E92-44E3-AB2E-B19F2962E0E7}" type="pres">
      <dgm:prSet presAssocID="{ACDB767D-04EC-490A-A02F-92B74C052A65}" presName="comp" presStyleCnt="0"/>
      <dgm:spPr/>
    </dgm:pt>
    <dgm:pt modelId="{13A2AE32-E248-4CF8-8537-2282B91B1900}" type="pres">
      <dgm:prSet presAssocID="{ACDB767D-04EC-490A-A02F-92B74C052A65}" presName="box" presStyleLbl="node1" presStyleIdx="0" presStyleCnt="2" custScaleY="169440" custLinFactY="-11436" custLinFactNeighborX="-1735" custLinFactNeighborY="-100000"/>
      <dgm:spPr/>
      <dgm:t>
        <a:bodyPr/>
        <a:lstStyle/>
        <a:p>
          <a:endParaRPr lang="ru-RU"/>
        </a:p>
      </dgm:t>
    </dgm:pt>
    <dgm:pt modelId="{EF1C3B3D-BD20-4E84-8462-1970C43E85CF}" type="pres">
      <dgm:prSet presAssocID="{ACDB767D-04EC-490A-A02F-92B74C052A65}" presName="img" presStyleLbl="fgImgPlace1" presStyleIdx="0" presStyleCnt="2" custScaleX="92471" custScaleY="143247" custLinFactNeighborX="-5194" custLinFactNeighborY="-1843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7E772CB9-F627-4D00-999F-E9BC8BAD73C6}" type="pres">
      <dgm:prSet presAssocID="{ACDB767D-04EC-490A-A02F-92B74C052A65}" presName="text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976494-73DA-475B-8316-88457CDAF224}" type="pres">
      <dgm:prSet presAssocID="{09D46FE8-9F0A-45F6-942A-3592BD51E7F8}" presName="spacer" presStyleCnt="0"/>
      <dgm:spPr/>
    </dgm:pt>
    <dgm:pt modelId="{0C695FBE-DF75-4497-BBBE-6EA87BD80D42}" type="pres">
      <dgm:prSet presAssocID="{9D3151A1-54DF-4917-AB7E-8B3153AE460D}" presName="comp" presStyleCnt="0"/>
      <dgm:spPr/>
    </dgm:pt>
    <dgm:pt modelId="{43CCD966-EE10-49D8-A208-09CA7D621899}" type="pres">
      <dgm:prSet presAssocID="{9D3151A1-54DF-4917-AB7E-8B3153AE460D}" presName="box" presStyleLbl="node1" presStyleIdx="1" presStyleCnt="2" custScaleY="171742" custLinFactNeighborY="7971"/>
      <dgm:spPr/>
      <dgm:t>
        <a:bodyPr/>
        <a:lstStyle/>
        <a:p>
          <a:endParaRPr lang="ru-RU"/>
        </a:p>
      </dgm:t>
    </dgm:pt>
    <dgm:pt modelId="{3CD58197-2190-41B1-BC60-E70DB3E11112}" type="pres">
      <dgm:prSet presAssocID="{9D3151A1-54DF-4917-AB7E-8B3153AE460D}" presName="img" presStyleLbl="fgImgPlace1" presStyleIdx="1" presStyleCnt="2" custScaleY="193035" custLinFactNeighborY="882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03C78BEF-C2F7-42F8-B216-C232CF1FE28D}" type="pres">
      <dgm:prSet presAssocID="{9D3151A1-54DF-4917-AB7E-8B3153AE460D}" presName="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4F91187-C4F1-4798-AECF-81CB6FAC755F}" type="presOf" srcId="{ACDB767D-04EC-490A-A02F-92B74C052A65}" destId="{13A2AE32-E248-4CF8-8537-2282B91B1900}" srcOrd="0" destOrd="0" presId="urn:microsoft.com/office/officeart/2005/8/layout/vList4#2"/>
    <dgm:cxn modelId="{AB648C2C-EF4D-43B8-8869-8BA384D03F62}" type="presOf" srcId="{9D3151A1-54DF-4917-AB7E-8B3153AE460D}" destId="{03C78BEF-C2F7-42F8-B216-C232CF1FE28D}" srcOrd="1" destOrd="0" presId="urn:microsoft.com/office/officeart/2005/8/layout/vList4#2"/>
    <dgm:cxn modelId="{3B621B73-6BE5-4375-9E08-BC39F2068C56}" srcId="{76A0F19F-32E3-400A-9915-720AAB80D74C}" destId="{9D3151A1-54DF-4917-AB7E-8B3153AE460D}" srcOrd="1" destOrd="0" parTransId="{599046BC-AC57-4921-8CC5-0A4B30D3C9FB}" sibTransId="{178F85AE-76C9-4B52-888C-2F601B7BB718}"/>
    <dgm:cxn modelId="{E1AA5EDA-2C59-408B-AD2C-A569B82D19BD}" srcId="{76A0F19F-32E3-400A-9915-720AAB80D74C}" destId="{ACDB767D-04EC-490A-A02F-92B74C052A65}" srcOrd="0" destOrd="0" parTransId="{FCC11C78-1D0A-4AC4-897C-CAC417742D02}" sibTransId="{09D46FE8-9F0A-45F6-942A-3592BD51E7F8}"/>
    <dgm:cxn modelId="{5D231E6B-F779-42DE-A96A-F55D66D89E49}" type="presOf" srcId="{76A0F19F-32E3-400A-9915-720AAB80D74C}" destId="{312FBCDC-87F7-4099-B744-AD254E7FC771}" srcOrd="0" destOrd="0" presId="urn:microsoft.com/office/officeart/2005/8/layout/vList4#2"/>
    <dgm:cxn modelId="{407CCD47-41F7-400B-B63E-2154180FC036}" type="presOf" srcId="{9D3151A1-54DF-4917-AB7E-8B3153AE460D}" destId="{43CCD966-EE10-49D8-A208-09CA7D621899}" srcOrd="0" destOrd="0" presId="urn:microsoft.com/office/officeart/2005/8/layout/vList4#2"/>
    <dgm:cxn modelId="{500E8FB6-B404-4AAA-A8B4-9B5964A3CA2A}" type="presOf" srcId="{ACDB767D-04EC-490A-A02F-92B74C052A65}" destId="{7E772CB9-F627-4D00-999F-E9BC8BAD73C6}" srcOrd="1" destOrd="0" presId="urn:microsoft.com/office/officeart/2005/8/layout/vList4#2"/>
    <dgm:cxn modelId="{BA981E82-532E-4C8A-A724-BFF9BC257D5B}" type="presParOf" srcId="{312FBCDC-87F7-4099-B744-AD254E7FC771}" destId="{4FBE5B1B-3E92-44E3-AB2E-B19F2962E0E7}" srcOrd="0" destOrd="0" presId="urn:microsoft.com/office/officeart/2005/8/layout/vList4#2"/>
    <dgm:cxn modelId="{729F2046-75A8-464C-B115-B52369317B74}" type="presParOf" srcId="{4FBE5B1B-3E92-44E3-AB2E-B19F2962E0E7}" destId="{13A2AE32-E248-4CF8-8537-2282B91B1900}" srcOrd="0" destOrd="0" presId="urn:microsoft.com/office/officeart/2005/8/layout/vList4#2"/>
    <dgm:cxn modelId="{F9408646-3312-44BE-A764-05B574355D36}" type="presParOf" srcId="{4FBE5B1B-3E92-44E3-AB2E-B19F2962E0E7}" destId="{EF1C3B3D-BD20-4E84-8462-1970C43E85CF}" srcOrd="1" destOrd="0" presId="urn:microsoft.com/office/officeart/2005/8/layout/vList4#2"/>
    <dgm:cxn modelId="{B3F4BE7D-DFF5-409A-AD1D-DC3291D14A58}" type="presParOf" srcId="{4FBE5B1B-3E92-44E3-AB2E-B19F2962E0E7}" destId="{7E772CB9-F627-4D00-999F-E9BC8BAD73C6}" srcOrd="2" destOrd="0" presId="urn:microsoft.com/office/officeart/2005/8/layout/vList4#2"/>
    <dgm:cxn modelId="{0983DBFD-AC0F-476C-87CD-A28018C38838}" type="presParOf" srcId="{312FBCDC-87F7-4099-B744-AD254E7FC771}" destId="{FD976494-73DA-475B-8316-88457CDAF224}" srcOrd="1" destOrd="0" presId="urn:microsoft.com/office/officeart/2005/8/layout/vList4#2"/>
    <dgm:cxn modelId="{AC2799C0-8672-454B-8C12-8724F58343CF}" type="presParOf" srcId="{312FBCDC-87F7-4099-B744-AD254E7FC771}" destId="{0C695FBE-DF75-4497-BBBE-6EA87BD80D42}" srcOrd="2" destOrd="0" presId="urn:microsoft.com/office/officeart/2005/8/layout/vList4#2"/>
    <dgm:cxn modelId="{5709347B-BC42-4794-B805-0D7DC5C43D30}" type="presParOf" srcId="{0C695FBE-DF75-4497-BBBE-6EA87BD80D42}" destId="{43CCD966-EE10-49D8-A208-09CA7D621899}" srcOrd="0" destOrd="0" presId="urn:microsoft.com/office/officeart/2005/8/layout/vList4#2"/>
    <dgm:cxn modelId="{5FEF651B-884E-4D96-B39F-EF29BDF792F6}" type="presParOf" srcId="{0C695FBE-DF75-4497-BBBE-6EA87BD80D42}" destId="{3CD58197-2190-41B1-BC60-E70DB3E11112}" srcOrd="1" destOrd="0" presId="urn:microsoft.com/office/officeart/2005/8/layout/vList4#2"/>
    <dgm:cxn modelId="{853FF16C-A691-4D56-A661-38504CC1BBB7}" type="presParOf" srcId="{0C695FBE-DF75-4497-BBBE-6EA87BD80D42}" destId="{03C78BEF-C2F7-42F8-B216-C232CF1FE28D}" srcOrd="2" destOrd="0" presId="urn:microsoft.com/office/officeart/2005/8/layout/vList4#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4#2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0.13889</cdr:x>
      <cdr:y>0.51101</cdr:y>
    </cdr:from>
    <cdr:to>
      <cdr:x>0.30556</cdr:x>
      <cdr:y>0.60565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1143000" y="2468563"/>
          <a:ext cx="1371600" cy="45720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r>
            <a:rPr lang="ru-RU" sz="1400" dirty="0" smtClean="0">
              <a:solidFill>
                <a:schemeClr val="tx1"/>
              </a:solidFill>
            </a:rPr>
            <a:t>Ограждение стадиона 10,9%</a:t>
          </a:r>
          <a:endParaRPr lang="ru-RU" sz="1400" dirty="0">
            <a:solidFill>
              <a:schemeClr val="tx1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97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34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97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1597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97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8EABF510-F061-43C3-85DD-86F21A436A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12813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1pPr>
    <a:lvl2pPr marL="547688" algn="l" defTabSz="912813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2pPr>
    <a:lvl3pPr marL="1093788" algn="l" defTabSz="912813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3pPr>
    <a:lvl4pPr marL="1643063" algn="l" defTabSz="912813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4pPr>
    <a:lvl5pPr marL="2192338" algn="l" defTabSz="912813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5pPr>
    <a:lvl6pPr marL="2742193" algn="l" defTabSz="109687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90632" algn="l" defTabSz="109687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839072" algn="l" defTabSz="109687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387509" algn="l" defTabSz="109687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5A9ABC5-D46B-424F-9EF5-E39BDAE7DF57}" type="slidenum">
              <a:rPr lang="ru-RU" smtClean="0"/>
              <a:pPr>
                <a:defRPr/>
              </a:pPr>
              <a:t>6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B6A1876-FA3E-4DA4-927B-540C77D558AB}" type="slidenum">
              <a:rPr lang="ru-RU" smtClean="0"/>
              <a:pPr>
                <a:defRPr/>
              </a:pPr>
              <a:t>7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9557C-2ACE-4A61-B6DE-59D42B63FE3F}" type="datetimeFigureOut">
              <a:rPr lang="en-US"/>
              <a:pPr>
                <a:defRPr/>
              </a:pPr>
              <a:t>11/29/2024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rgbClr val="E9EDF4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AB1835-46FF-4348-8255-5F2170FD7AEE}" type="slidenum">
              <a:rPr lang="en-US"/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4E74E-FE2D-4A41-8212-D4B3CA4C3AC8}" type="datetimeFigureOut">
              <a:rPr lang="en-US"/>
              <a:pPr>
                <a:defRPr/>
              </a:pPr>
              <a:t>11/29/2024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03B991-1070-42E8-B318-DD30C25251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9C56E-1A02-4003-9E4B-FADB23434997}" type="datetimeFigureOut">
              <a:rPr lang="en-US"/>
              <a:pPr>
                <a:defRPr/>
              </a:pPr>
              <a:t>11/29/2024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AD098-BB71-4A97-9708-6337DE705E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BBB73-F716-41BC-9DA2-7890D7BC47E6}" type="datetimeFigureOut">
              <a:rPr lang="en-US"/>
              <a:pPr>
                <a:defRPr/>
              </a:pPr>
              <a:t>11/29/2024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9D96B-12E2-4920-9F0E-37199CEDE6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79A25-D0DD-4E85-B8D8-1A68D08EE355}" type="datetimeFigureOut">
              <a:rPr lang="en-US"/>
              <a:pPr>
                <a:defRPr/>
              </a:pPr>
              <a:t>11/29/2024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01F0DF-3444-41CD-978F-D657AEE505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ACC3D1-9B89-4CD8-80CE-F2C64B197225}" type="datetimeFigureOut">
              <a:rPr lang="en-US"/>
              <a:pPr>
                <a:defRPr/>
              </a:pPr>
              <a:t>11/29/2024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648E1-3781-4760-920D-ECB6318BCD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1E52A-A638-4FD8-91CC-151B1898A5D5}" type="datetimeFigureOut">
              <a:rPr lang="en-US"/>
              <a:pPr>
                <a:defRPr/>
              </a:pPr>
              <a:t>11/29/2024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4238B-A5B7-41D2-813D-73A9FBC953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918EB-3E07-4023-A4EB-693AF1313312}" type="datetimeFigureOut">
              <a:rPr lang="en-US"/>
              <a:pPr>
                <a:defRPr/>
              </a:pPr>
              <a:t>11/29/2024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D56D9-DCCD-4564-B483-25DC674C49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BA0C4D-3304-46F4-9D82-3F3B88B7E02A}" type="datetimeFigureOut">
              <a:rPr lang="en-US"/>
              <a:pPr>
                <a:defRPr/>
              </a:pPr>
              <a:t>11/29/2024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ACA8CA-F6A1-43EE-AC1E-E1D36B4629AA}" type="slidenum">
              <a:rPr lang="en-US"/>
              <a:pPr>
                <a:defRPr/>
              </a:pPr>
              <a:t>‹#›</a:t>
            </a:fld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2916EF-9FC3-4AED-B2AC-5E601E82EF94}" type="datetimeFigureOut">
              <a:rPr lang="en-US"/>
              <a:pPr>
                <a:defRPr/>
              </a:pPr>
              <a:t>11/29/2024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A87A1-6079-4D4A-8753-561523AFD4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ACA7D-6746-48A6-8F7E-7119F70D0AD2}" type="datetimeFigureOut">
              <a:rPr lang="en-US"/>
              <a:pPr>
                <a:defRPr/>
              </a:pPr>
              <a:t>11/29/2024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6B7DB-D7EF-4BDB-9F0C-A07EF55BCA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>
  <p:cSld name="Заголовок и два объекта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4800" y="1554163"/>
            <a:ext cx="4267200" cy="21859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724400" y="1554163"/>
            <a:ext cx="4267200" cy="21859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304800" y="3892550"/>
            <a:ext cx="86868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A9D04-6ECC-424A-91F2-811E366BE21D}" type="datetimeFigureOut">
              <a:rPr lang="ru-RU"/>
              <a:pPr>
                <a:defRPr/>
              </a:pPr>
              <a:t>29.11.2024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791479-17AC-4C70-8161-621A8B45D5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099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CE2FAA6-D33A-4E48-BDBF-E6D6B23928DD}" type="datetimeFigureOut">
              <a:rPr lang="en-US"/>
              <a:pPr>
                <a:defRPr/>
              </a:pPr>
              <a:t>11/29/2024</a:t>
            </a:fld>
            <a:endParaRPr lang="en-US" sz="100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4A479BE-BAD5-4874-8559-A236E7EF5E94}" type="slidenum">
              <a:rPr lang="en-US"/>
              <a:pPr>
                <a:defRPr/>
              </a:pPr>
              <a:t>‹#›</a:t>
            </a:fld>
            <a:endParaRPr lang="en-US" sz="10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552" r:id="rId1"/>
    <p:sldLayoutId id="2147485553" r:id="rId2"/>
    <p:sldLayoutId id="2147485554" r:id="rId3"/>
    <p:sldLayoutId id="2147485555" r:id="rId4"/>
    <p:sldLayoutId id="2147485556" r:id="rId5"/>
    <p:sldLayoutId id="2147485557" r:id="rId6"/>
    <p:sldLayoutId id="2147485558" r:id="rId7"/>
    <p:sldLayoutId id="2147485559" r:id="rId8"/>
    <p:sldLayoutId id="2147485560" r:id="rId9"/>
    <p:sldLayoutId id="2147485561" r:id="rId10"/>
    <p:sldLayoutId id="2147485562" r:id="rId11"/>
    <p:sldLayoutId id="2147485563" r:id="rId12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oleObject" Target="../embeddings/_____Microsoft_Office_Excel_97-20031.xls"/><Relationship Id="rId7" Type="http://schemas.openxmlformats.org/officeDocument/2006/relationships/diagramQuickStyle" Target="../diagrams/quickStyl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_____Microsoft_Office_Excel_97-20032.xls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pn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diagramData" Target="../diagrams/data5.xml"/><Relationship Id="rId3" Type="http://schemas.openxmlformats.org/officeDocument/2006/relationships/diagramLayout" Target="../diagrams/layout3.xml"/><Relationship Id="rId7" Type="http://schemas.openxmlformats.org/officeDocument/2006/relationships/image" Target="../media/image13.jpeg"/><Relationship Id="rId12" Type="http://schemas.openxmlformats.org/officeDocument/2006/relationships/image" Target="../media/image14.jpeg"/><Relationship Id="rId17" Type="http://schemas.openxmlformats.org/officeDocument/2006/relationships/image" Target="../media/image15.jpeg"/><Relationship Id="rId2" Type="http://schemas.openxmlformats.org/officeDocument/2006/relationships/diagramData" Target="../diagrams/data3.xml"/><Relationship Id="rId16" Type="http://schemas.openxmlformats.org/officeDocument/2006/relationships/diagramColors" Target="../diagrams/colors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png"/><Relationship Id="rId11" Type="http://schemas.openxmlformats.org/officeDocument/2006/relationships/diagramColors" Target="../diagrams/colors4.xml"/><Relationship Id="rId5" Type="http://schemas.openxmlformats.org/officeDocument/2006/relationships/diagramColors" Target="../diagrams/colors3.xml"/><Relationship Id="rId1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4.xml"/><Relationship Id="rId4" Type="http://schemas.openxmlformats.org/officeDocument/2006/relationships/diagramQuickStyle" Target="../diagrams/quickStyle3.xml"/><Relationship Id="rId9" Type="http://schemas.openxmlformats.org/officeDocument/2006/relationships/diagramLayout" Target="../diagrams/layout4.xml"/><Relationship Id="rId14" Type="http://schemas.openxmlformats.org/officeDocument/2006/relationships/diagramLayout" Target="../diagrams/layout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diagramLayout" Target="../diagrams/layout6.xml"/><Relationship Id="rId7" Type="http://schemas.openxmlformats.org/officeDocument/2006/relationships/image" Target="../media/image16.jpe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png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diagramData" Target="../diagrams/data7.xml"/><Relationship Id="rId7" Type="http://schemas.openxmlformats.org/officeDocument/2006/relationships/image" Target="../media/image3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Relationship Id="rId9" Type="http://schemas.openxmlformats.org/officeDocument/2006/relationships/image" Target="../media/image3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7" Type="http://schemas.openxmlformats.org/officeDocument/2006/relationships/image" Target="../media/image63.jpe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Заголовок 1"/>
          <p:cNvSpPr txBox="1">
            <a:spLocks/>
          </p:cNvSpPr>
          <p:nvPr/>
        </p:nvSpPr>
        <p:spPr bwMode="auto">
          <a:xfrm>
            <a:off x="0" y="1524000"/>
            <a:ext cx="5334000" cy="3276600"/>
          </a:xfrm>
          <a:prstGeom prst="rect">
            <a:avLst/>
          </a:prstGeom>
          <a:ln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  <a:softEdge rad="635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alt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Проект бюджета</a:t>
            </a:r>
            <a:endParaRPr lang="ru-RU" alt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alt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Малышевского</a:t>
            </a:r>
          </a:p>
          <a:p>
            <a:pPr algn="ctr">
              <a:defRPr/>
            </a:pPr>
            <a:r>
              <a:rPr lang="ru-RU" alt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городского округа</a:t>
            </a:r>
            <a:endParaRPr lang="ru-RU" alt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alt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alt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2025 </a:t>
            </a:r>
            <a:r>
              <a:rPr lang="ru-RU" alt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 и</a:t>
            </a:r>
          </a:p>
          <a:p>
            <a:pPr algn="ctr">
              <a:defRPr/>
            </a:pPr>
            <a:r>
              <a:rPr lang="ru-RU" alt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плановый период</a:t>
            </a:r>
          </a:p>
          <a:p>
            <a:pPr algn="ctr">
              <a:defRPr/>
            </a:pPr>
            <a:r>
              <a:rPr lang="ru-RU" alt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2026- 2027 </a:t>
            </a:r>
            <a:r>
              <a:rPr lang="ru-RU" alt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г.г. </a:t>
            </a:r>
            <a:endParaRPr lang="ru-RU" alt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4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2400"/>
            <a:ext cx="609600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391400" cy="830997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iberation Serif" pitchFamily="18" charset="0"/>
              </a:rPr>
              <a:t>Основные характеристики бюджета</a:t>
            </a:r>
            <a:r>
              <a:rPr lang="en-US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iberation Serif" pitchFamily="18" charset="0"/>
              </a:rPr>
              <a:t/>
            </a:r>
            <a:br>
              <a:rPr lang="en-US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iberation Serif" pitchFamily="18" charset="0"/>
              </a:rPr>
            </a:br>
            <a:r>
              <a:rPr lang="ru-RU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iberation Serif" pitchFamily="18" charset="0"/>
              </a:rPr>
              <a:t>Малышевского городского округа</a:t>
            </a:r>
            <a:endParaRPr lang="ru-RU" sz="2400" dirty="0">
              <a:ln w="10160">
                <a:solidFill>
                  <a:schemeClr val="accent1"/>
                </a:solidFill>
                <a:prstDash val="solid"/>
              </a:ln>
              <a:solidFill>
                <a:schemeClr val="tx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Liberation Serif" pitchFamily="18" charset="0"/>
            </a:endParaRPr>
          </a:p>
        </p:txBody>
      </p:sp>
      <p:graphicFrame>
        <p:nvGraphicFramePr>
          <p:cNvPr id="1026" name="Диаграмма 10"/>
          <p:cNvGraphicFramePr>
            <a:graphicFrameLocks/>
          </p:cNvGraphicFramePr>
          <p:nvPr/>
        </p:nvGraphicFramePr>
        <p:xfrm>
          <a:off x="762000" y="1219200"/>
          <a:ext cx="7548563" cy="4886325"/>
        </p:xfrm>
        <a:graphic>
          <a:graphicData uri="http://schemas.openxmlformats.org/presentationml/2006/ole">
            <p:oleObj spid="_x0000_s1026" name="Worksheet" r:id="rId3" imgW="6903693" imgH="4472931" progId="Excel.Sheet.8">
              <p:embed/>
            </p:oleObj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934200" y="990600"/>
            <a:ext cx="1143000" cy="265113"/>
          </a:xfrm>
          <a:prstGeom prst="rect">
            <a:avLst/>
          </a:prstGeom>
          <a:noFill/>
        </p:spPr>
        <p:txBody>
          <a:bodyPr lIns="109688" tIns="54842" rIns="109688" bIns="54842">
            <a:spAutoFit/>
          </a:bodyPr>
          <a:lstStyle/>
          <a:p>
            <a:pPr algn="r">
              <a:defRPr/>
            </a:pPr>
            <a:r>
              <a:rPr lang="ru-RU" sz="1000" b="1" dirty="0">
                <a:latin typeface="Bookman Old Style" pitchFamily="18" charset="0"/>
                <a:cs typeface="+mn-cs"/>
              </a:rPr>
              <a:t>тыс. руб.</a:t>
            </a:r>
          </a:p>
        </p:txBody>
      </p:sp>
      <p:pic>
        <p:nvPicPr>
          <p:cNvPr id="1030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" y="15240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" name="Содержимое 4"/>
          <p:cNvGraphicFramePr>
            <a:graphicFrameLocks noGrp="1"/>
          </p:cNvGraphicFramePr>
          <p:nvPr>
            <p:ph idx="1"/>
          </p:nvPr>
        </p:nvGraphicFramePr>
        <p:xfrm>
          <a:off x="228600" y="5791200"/>
          <a:ext cx="8763000" cy="76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E4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50" name="Диаграмма 6"/>
          <p:cNvGraphicFramePr>
            <a:graphicFrameLocks/>
          </p:cNvGraphicFramePr>
          <p:nvPr/>
        </p:nvGraphicFramePr>
        <p:xfrm>
          <a:off x="1066800" y="0"/>
          <a:ext cx="7650163" cy="7407275"/>
        </p:xfrm>
        <a:graphic>
          <a:graphicData uri="http://schemas.openxmlformats.org/presentationml/2006/ole">
            <p:oleObj spid="_x0000_s2050" name="Worksheet" r:id="rId4" imgW="5341607" imgH="5128286" progId="Excel.Sheet.8">
              <p:embed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14400" y="228600"/>
            <a:ext cx="7358063" cy="461963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30" tIns="45715" rIns="91430" bIns="45715"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Структура доходной части местного бюджета</a:t>
            </a:r>
            <a:endParaRPr lang="ru-RU" sz="2400" b="1" dirty="0">
              <a:solidFill>
                <a:srgbClr val="36351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4" name="TextBox 5"/>
          <p:cNvSpPr txBox="1">
            <a:spLocks noChangeArrowheads="1"/>
          </p:cNvSpPr>
          <p:nvPr/>
        </p:nvSpPr>
        <p:spPr bwMode="auto">
          <a:xfrm>
            <a:off x="1143000" y="5715000"/>
            <a:ext cx="71628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2813"/>
            <a:r>
              <a:rPr lang="ru-RU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 –            </a:t>
            </a:r>
            <a:r>
              <a:rPr lang="ru-RU" b="1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66,8% (470 461,9 </a:t>
            </a:r>
            <a:r>
              <a:rPr lang="ru-RU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тыс. руб.)</a:t>
            </a:r>
          </a:p>
          <a:p>
            <a:pPr defTabSz="912813"/>
            <a:r>
              <a:rPr lang="ru-RU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–  </a:t>
            </a:r>
            <a:r>
              <a:rPr lang="ru-RU" b="1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33,2% (233 674,7 </a:t>
            </a:r>
            <a:r>
              <a:rPr lang="ru-RU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тыс. руб.)</a:t>
            </a:r>
            <a:endParaRPr lang="ru-RU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E4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Штриховая стрелка вправо 31"/>
          <p:cNvSpPr>
            <a:spLocks noChangeArrowheads="1"/>
          </p:cNvSpPr>
          <p:nvPr/>
        </p:nvSpPr>
        <p:spPr bwMode="auto">
          <a:xfrm rot="5400000">
            <a:off x="5143500" y="2019300"/>
            <a:ext cx="4191000" cy="2438400"/>
          </a:xfrm>
          <a:prstGeom prst="stripedRightArrow">
            <a:avLst/>
          </a:prstGeom>
          <a:solidFill>
            <a:schemeClr val="accent3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sz="2400" dirty="0"/>
          </a:p>
        </p:txBody>
      </p:sp>
      <p:sp>
        <p:nvSpPr>
          <p:cNvPr id="21" name="Штриховая стрелка вправо 20"/>
          <p:cNvSpPr>
            <a:spLocks noChangeArrowheads="1"/>
          </p:cNvSpPr>
          <p:nvPr/>
        </p:nvSpPr>
        <p:spPr bwMode="auto">
          <a:xfrm rot="5400000">
            <a:off x="2324100" y="2095500"/>
            <a:ext cx="3962400" cy="2057400"/>
          </a:xfrm>
          <a:prstGeom prst="stripedRightArrow">
            <a:avLst/>
          </a:prstGeom>
          <a:solidFill>
            <a:schemeClr val="accent3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sz="2400" dirty="0"/>
          </a:p>
        </p:txBody>
      </p:sp>
      <p:sp>
        <p:nvSpPr>
          <p:cNvPr id="19" name="Штриховая стрелка вправо 18"/>
          <p:cNvSpPr>
            <a:spLocks noChangeArrowheads="1"/>
          </p:cNvSpPr>
          <p:nvPr/>
        </p:nvSpPr>
        <p:spPr bwMode="auto">
          <a:xfrm rot="5400000">
            <a:off x="-266700" y="2095500"/>
            <a:ext cx="3886200" cy="2133600"/>
          </a:xfrm>
          <a:prstGeom prst="stripedRightArrow">
            <a:avLst/>
          </a:prstGeom>
          <a:solidFill>
            <a:schemeClr val="accent3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sz="1600" b="1" dirty="0">
              <a:latin typeface="Bookman Old Style" pitchFamily="18" charset="0"/>
            </a:endParaRPr>
          </a:p>
        </p:txBody>
      </p:sp>
      <p:sp>
        <p:nvSpPr>
          <p:cNvPr id="19461" name="TextBox 22"/>
          <p:cNvSpPr txBox="1">
            <a:spLocks noChangeArrowheads="1"/>
          </p:cNvSpPr>
          <p:nvPr/>
        </p:nvSpPr>
        <p:spPr bwMode="auto">
          <a:xfrm>
            <a:off x="990600" y="1295400"/>
            <a:ext cx="1371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2813"/>
            <a:r>
              <a:rPr lang="ru-RU" sz="2000" b="1">
                <a:latin typeface="Liberation Serif" pitchFamily="18" charset="0"/>
              </a:rPr>
              <a:t>Дотации</a:t>
            </a:r>
          </a:p>
        </p:txBody>
      </p:sp>
      <p:sp>
        <p:nvSpPr>
          <p:cNvPr id="19462" name="TextBox 23"/>
          <p:cNvSpPr txBox="1">
            <a:spLocks noChangeArrowheads="1"/>
          </p:cNvSpPr>
          <p:nvPr/>
        </p:nvSpPr>
        <p:spPr bwMode="auto">
          <a:xfrm>
            <a:off x="3505200" y="1219200"/>
            <a:ext cx="1600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2813"/>
            <a:r>
              <a:rPr lang="ru-RU" sz="2000" b="1">
                <a:latin typeface="Liberation Serif" pitchFamily="18" charset="0"/>
              </a:rPr>
              <a:t>Субсидии</a:t>
            </a:r>
            <a:endParaRPr lang="ru-RU" sz="2000">
              <a:latin typeface="Liberation Serif" pitchFamily="18" charset="0"/>
            </a:endParaRPr>
          </a:p>
        </p:txBody>
      </p:sp>
      <p:sp>
        <p:nvSpPr>
          <p:cNvPr id="8202" name="TextBox 24"/>
          <p:cNvSpPr txBox="1">
            <a:spLocks noChangeArrowheads="1"/>
          </p:cNvSpPr>
          <p:nvPr/>
        </p:nvSpPr>
        <p:spPr bwMode="auto">
          <a:xfrm>
            <a:off x="6477000" y="4114800"/>
            <a:ext cx="1676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299 883,7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4" name="TextBox 22"/>
          <p:cNvSpPr txBox="1">
            <a:spLocks noChangeArrowheads="1"/>
          </p:cNvSpPr>
          <p:nvPr/>
        </p:nvSpPr>
        <p:spPr bwMode="auto">
          <a:xfrm>
            <a:off x="990600" y="4038600"/>
            <a:ext cx="152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156 356,0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5" name="TextBox 23"/>
          <p:cNvSpPr txBox="1">
            <a:spLocks noChangeArrowheads="1"/>
          </p:cNvSpPr>
          <p:nvPr/>
        </p:nvSpPr>
        <p:spPr bwMode="auto">
          <a:xfrm>
            <a:off x="3505200" y="4038600"/>
            <a:ext cx="1600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14 222,2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466" name="TextBox 24"/>
          <p:cNvSpPr txBox="1">
            <a:spLocks noChangeArrowheads="1"/>
          </p:cNvSpPr>
          <p:nvPr/>
        </p:nvSpPr>
        <p:spPr bwMode="auto">
          <a:xfrm>
            <a:off x="6400800" y="1295400"/>
            <a:ext cx="1676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2813"/>
            <a:r>
              <a:rPr lang="ru-RU" sz="2000" b="1">
                <a:latin typeface="Liberation Serif" pitchFamily="18" charset="0"/>
              </a:rPr>
              <a:t>Субвенции</a:t>
            </a:r>
          </a:p>
        </p:txBody>
      </p:sp>
      <p:pic>
        <p:nvPicPr>
          <p:cNvPr id="19467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8" name="Содержимое 3" descr="дотации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914400" y="1981200"/>
            <a:ext cx="1557338" cy="1066800"/>
          </a:xfrm>
        </p:spPr>
      </p:pic>
      <p:pic>
        <p:nvPicPr>
          <p:cNvPr id="19469" name="Содержимое 9" descr="7.jpg"/>
          <p:cNvPicPr>
            <a:picLocks noGrp="1" noChangeAspect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3657600" y="1981200"/>
            <a:ext cx="1295400" cy="1019175"/>
          </a:xfrm>
        </p:spPr>
      </p:pic>
      <p:pic>
        <p:nvPicPr>
          <p:cNvPr id="19470" name="Содержимое 13" descr="3.png"/>
          <p:cNvPicPr>
            <a:picLocks noGrp="1" noChangeAspect="1"/>
          </p:cNvPicPr>
          <p:nvPr>
            <p:ph idx="1"/>
          </p:nvPr>
        </p:nvPicPr>
        <p:blipFill>
          <a:blip r:embed="rId5"/>
          <a:srcRect/>
          <a:stretch>
            <a:fillRect/>
          </a:stretch>
        </p:blipFill>
        <p:spPr>
          <a:xfrm>
            <a:off x="6553200" y="2057400"/>
            <a:ext cx="1295400" cy="1008063"/>
          </a:xfrm>
        </p:spPr>
      </p:pic>
      <p:sp>
        <p:nvSpPr>
          <p:cNvPr id="17" name="TextBox 16"/>
          <p:cNvSpPr txBox="1"/>
          <p:nvPr/>
        </p:nvSpPr>
        <p:spPr>
          <a:xfrm>
            <a:off x="914400" y="228600"/>
            <a:ext cx="7358063" cy="461963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30" tIns="45715" rIns="91430" bIns="45715"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поступления, </a:t>
            </a:r>
            <a:r>
              <a:rPr lang="ru-RU" sz="14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тыс. руб.</a:t>
            </a:r>
            <a:endParaRPr lang="ru-RU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14400" y="5715000"/>
            <a:ext cx="7358063" cy="46165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30" tIns="45715" rIns="91430" bIns="45715"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Бюджет Малышевского городского округа </a:t>
            </a:r>
            <a:r>
              <a:rPr lang="ru-RU" sz="2400" b="1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36351A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4C5F2"/>
                                      </p:to>
                                    </p:animClr>
                                    <p:animClr clrSpc="rgb" dir="cw">
                                      <p:cBhvr>
                                        <p:cTn id="7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4C5F2"/>
                                      </p:to>
                                    </p:animClr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33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4C5F2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4C5F2"/>
                                      </p:to>
                                    </p:animClr>
                                    <p:set>
                                      <p:cBhvr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6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33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4C5F2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4C5F2"/>
                                      </p:to>
                                    </p:animClr>
                                    <p:set>
                                      <p:cBhvr>
                                        <p:cTn id="2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2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21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Схема 11"/>
          <p:cNvGraphicFramePr/>
          <p:nvPr/>
        </p:nvGraphicFramePr>
        <p:xfrm>
          <a:off x="609600" y="152400"/>
          <a:ext cx="8153400" cy="106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7" name="Штриховая стрелка вправо 16"/>
          <p:cNvSpPr>
            <a:spLocks noChangeArrowheads="1"/>
          </p:cNvSpPr>
          <p:nvPr/>
        </p:nvSpPr>
        <p:spPr bwMode="auto">
          <a:xfrm rot="16200000">
            <a:off x="1828800" y="1206500"/>
            <a:ext cx="1676400" cy="1905000"/>
          </a:xfrm>
          <a:prstGeom prst="stripedRightArrow">
            <a:avLst/>
          </a:prstGeom>
          <a:solidFill>
            <a:schemeClr val="tx2">
              <a:lumMod val="40000"/>
              <a:lumOff val="60000"/>
            </a:schemeClr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sz="2400" dirty="0"/>
          </a:p>
        </p:txBody>
      </p:sp>
      <p:sp>
        <p:nvSpPr>
          <p:cNvPr id="8196" name="TextBox 17"/>
          <p:cNvSpPr txBox="1">
            <a:spLocks noChangeArrowheads="1"/>
          </p:cNvSpPr>
          <p:nvPr/>
        </p:nvSpPr>
        <p:spPr bwMode="auto">
          <a:xfrm>
            <a:off x="1981200" y="1828800"/>
            <a:ext cx="13716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НДФЛ</a:t>
            </a:r>
          </a:p>
          <a:p>
            <a:pPr algn="ctr">
              <a:defRPr/>
            </a:pPr>
            <a:r>
              <a:rPr lang="ru-RU" sz="1600" b="1" dirty="0" smtClean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184 623,0</a:t>
            </a:r>
            <a:endParaRPr lang="ru-RU" sz="1600" b="1" dirty="0">
              <a:solidFill>
                <a:srgbClr val="3635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1200" b="1" dirty="0">
              <a:solidFill>
                <a:srgbClr val="3635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1" algn="ctr">
              <a:defRPr/>
            </a:pPr>
            <a:endParaRPr lang="ru-RU" sz="1600" b="1" dirty="0">
              <a:solidFill>
                <a:srgbClr val="3635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Штриховая стрелка вправо 18"/>
          <p:cNvSpPr>
            <a:spLocks noChangeArrowheads="1"/>
          </p:cNvSpPr>
          <p:nvPr/>
        </p:nvSpPr>
        <p:spPr bwMode="auto">
          <a:xfrm rot="16200000">
            <a:off x="3810000" y="1295400"/>
            <a:ext cx="1371600" cy="1676400"/>
          </a:xfrm>
          <a:prstGeom prst="stripedRightArrow">
            <a:avLst/>
          </a:prstGeom>
          <a:solidFill>
            <a:schemeClr val="tx2">
              <a:lumMod val="40000"/>
              <a:lumOff val="60000"/>
            </a:schemeClr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sz="1600" b="1" dirty="0">
              <a:latin typeface="Bookman Old Style" pitchFamily="18" charset="0"/>
            </a:endParaRPr>
          </a:p>
        </p:txBody>
      </p:sp>
      <p:sp>
        <p:nvSpPr>
          <p:cNvPr id="20" name="Штриховая стрелка вправо 19"/>
          <p:cNvSpPr>
            <a:spLocks noChangeArrowheads="1"/>
          </p:cNvSpPr>
          <p:nvPr/>
        </p:nvSpPr>
        <p:spPr bwMode="auto">
          <a:xfrm rot="16200000">
            <a:off x="7606507" y="1205706"/>
            <a:ext cx="1371600" cy="1703387"/>
          </a:xfrm>
          <a:prstGeom prst="stripedRightArrow">
            <a:avLst/>
          </a:prstGeom>
          <a:solidFill>
            <a:schemeClr val="tx2">
              <a:lumMod val="40000"/>
              <a:lumOff val="60000"/>
            </a:schemeClr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/>
          <a:lstStyle/>
          <a:p>
            <a:pPr algn="ctr">
              <a:defRPr/>
            </a:pPr>
            <a:endParaRPr lang="ru-RU" sz="1400" b="1" dirty="0">
              <a:latin typeface="Bookman Old Style" pitchFamily="18" charset="0"/>
            </a:endParaRPr>
          </a:p>
        </p:txBody>
      </p:sp>
      <p:sp>
        <p:nvSpPr>
          <p:cNvPr id="21" name="Штриховая стрелка вправо 20"/>
          <p:cNvSpPr>
            <a:spLocks noChangeArrowheads="1"/>
          </p:cNvSpPr>
          <p:nvPr/>
        </p:nvSpPr>
        <p:spPr bwMode="auto">
          <a:xfrm rot="16200000">
            <a:off x="5562600" y="1143000"/>
            <a:ext cx="1752600" cy="2209800"/>
          </a:xfrm>
          <a:prstGeom prst="stripedRightArrow">
            <a:avLst/>
          </a:prstGeom>
          <a:solidFill>
            <a:schemeClr val="tx2">
              <a:lumMod val="40000"/>
              <a:lumOff val="60000"/>
            </a:schemeClr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sz="2400" dirty="0"/>
          </a:p>
        </p:txBody>
      </p:sp>
      <p:sp>
        <p:nvSpPr>
          <p:cNvPr id="8200" name="TextBox 22"/>
          <p:cNvSpPr txBox="1">
            <a:spLocks noChangeArrowheads="1"/>
          </p:cNvSpPr>
          <p:nvPr/>
        </p:nvSpPr>
        <p:spPr bwMode="auto">
          <a:xfrm>
            <a:off x="3810000" y="1752600"/>
            <a:ext cx="1371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Акцизы</a:t>
            </a:r>
          </a:p>
          <a:p>
            <a:pPr algn="ctr">
              <a:defRPr/>
            </a:pPr>
            <a:r>
              <a:rPr lang="ru-RU" sz="1600" b="1" dirty="0" smtClean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15 443,0</a:t>
            </a:r>
            <a:endParaRPr lang="ru-RU" sz="1600" b="1" dirty="0">
              <a:solidFill>
                <a:srgbClr val="3635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1600" b="1" dirty="0">
              <a:solidFill>
                <a:srgbClr val="3635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01" name="TextBox 23"/>
          <p:cNvSpPr txBox="1">
            <a:spLocks noChangeArrowheads="1"/>
          </p:cNvSpPr>
          <p:nvPr/>
        </p:nvSpPr>
        <p:spPr bwMode="auto">
          <a:xfrm>
            <a:off x="5638800" y="1714500"/>
            <a:ext cx="16002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Налоги</a:t>
            </a:r>
            <a:r>
              <a:rPr lang="en-US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совокупный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доход</a:t>
            </a:r>
          </a:p>
          <a:p>
            <a:pPr algn="ctr">
              <a:defRPr/>
            </a:pPr>
            <a:r>
              <a:rPr lang="ru-RU" sz="1600" b="1" dirty="0" smtClean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17 826,0</a:t>
            </a:r>
          </a:p>
          <a:p>
            <a:pPr algn="ctr">
              <a:defRPr/>
            </a:pPr>
            <a:endParaRPr lang="ru-RU" sz="1600" b="1" dirty="0">
              <a:solidFill>
                <a:srgbClr val="3635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1600" dirty="0">
              <a:solidFill>
                <a:srgbClr val="3635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02" name="TextBox 24"/>
          <p:cNvSpPr txBox="1">
            <a:spLocks noChangeArrowheads="1"/>
          </p:cNvSpPr>
          <p:nvPr/>
        </p:nvSpPr>
        <p:spPr bwMode="auto">
          <a:xfrm>
            <a:off x="7543800" y="1600200"/>
            <a:ext cx="152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Налог на имущество ФЛ</a:t>
            </a:r>
          </a:p>
          <a:p>
            <a:pPr algn="ctr">
              <a:defRPr/>
            </a:pPr>
            <a:r>
              <a:rPr lang="ru-RU" sz="1600" b="1" dirty="0" smtClean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3 414,0</a:t>
            </a:r>
            <a:endParaRPr lang="ru-RU" sz="1600" b="1" dirty="0">
              <a:solidFill>
                <a:srgbClr val="3635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Штриховая стрелка вправо 25"/>
          <p:cNvSpPr>
            <a:spLocks noChangeArrowheads="1"/>
          </p:cNvSpPr>
          <p:nvPr/>
        </p:nvSpPr>
        <p:spPr bwMode="auto">
          <a:xfrm rot="16200000">
            <a:off x="38100" y="1295400"/>
            <a:ext cx="1600200" cy="1752600"/>
          </a:xfrm>
          <a:prstGeom prst="stripedRightArrow">
            <a:avLst/>
          </a:prstGeom>
          <a:solidFill>
            <a:schemeClr val="tx2">
              <a:lumMod val="40000"/>
              <a:lumOff val="60000"/>
            </a:schemeClr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sz="2400" dirty="0"/>
          </a:p>
        </p:txBody>
      </p:sp>
      <p:sp>
        <p:nvSpPr>
          <p:cNvPr id="8204" name="TextBox 26"/>
          <p:cNvSpPr txBox="1">
            <a:spLocks noChangeArrowheads="1"/>
          </p:cNvSpPr>
          <p:nvPr/>
        </p:nvSpPr>
        <p:spPr bwMode="auto">
          <a:xfrm>
            <a:off x="0" y="1752600"/>
            <a:ext cx="1752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Земельный налог</a:t>
            </a:r>
          </a:p>
          <a:p>
            <a:pPr algn="ctr">
              <a:defRPr/>
            </a:pPr>
            <a:r>
              <a:rPr lang="ru-RU" sz="1600" b="1" dirty="0" smtClean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1 647,0</a:t>
            </a:r>
            <a:endParaRPr lang="ru-RU" sz="1600" b="1" dirty="0">
              <a:solidFill>
                <a:srgbClr val="3635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Группа 12"/>
          <p:cNvGrpSpPr/>
          <p:nvPr/>
        </p:nvGrpSpPr>
        <p:grpSpPr>
          <a:xfrm>
            <a:off x="457200" y="5638800"/>
            <a:ext cx="8458200" cy="1083539"/>
            <a:chOff x="0" y="568489"/>
            <a:chExt cx="7030310" cy="1159739"/>
          </a:xfrm>
          <a:solidFill>
            <a:srgbClr val="FAA4AC"/>
          </a:solidFill>
        </p:grpSpPr>
        <p:sp>
          <p:nvSpPr>
            <p:cNvPr id="14" name="Овал 13"/>
            <p:cNvSpPr/>
            <p:nvPr/>
          </p:nvSpPr>
          <p:spPr>
            <a:xfrm>
              <a:off x="0" y="568489"/>
              <a:ext cx="7030310" cy="115973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Облако 4"/>
            <p:cNvSpPr/>
            <p:nvPr/>
          </p:nvSpPr>
          <p:spPr>
            <a:xfrm>
              <a:off x="886706" y="758793"/>
              <a:ext cx="5383571" cy="755709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29540" tIns="129540" rIns="129540" bIns="129540" spcCol="1270" anchor="ctr"/>
            <a:lstStyle/>
            <a:p>
              <a:pPr algn="ctr" defTabSz="1511300">
                <a:lnSpc>
                  <a:spcPct val="90000"/>
                </a:lnSpc>
                <a:spcAft>
                  <a:spcPts val="0"/>
                </a:spcAft>
                <a:defRPr/>
              </a:pPr>
              <a:r>
                <a:rPr lang="ru-RU" sz="2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Неналоговые доходы</a:t>
              </a:r>
            </a:p>
            <a:p>
              <a:pPr algn="ctr" defTabSz="1511300">
                <a:lnSpc>
                  <a:spcPct val="90000"/>
                </a:lnSpc>
                <a:spcAft>
                  <a:spcPts val="0"/>
                </a:spcAft>
                <a:defRPr/>
              </a:pPr>
              <a:r>
                <a:rPr lang="ru-RU" sz="2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бюджета Малышевского ГО</a:t>
              </a:r>
              <a:r>
                <a:rPr lang="en-US" sz="2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–</a:t>
              </a:r>
              <a:endPara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 defTabSz="1511300">
                <a:lnSpc>
                  <a:spcPct val="90000"/>
                </a:lnSpc>
                <a:spcAft>
                  <a:spcPts val="0"/>
                </a:spcAft>
                <a:defRPr/>
              </a:pPr>
              <a:r>
                <a:rPr lang="ru-RU" sz="2400" b="1" dirty="0" smtClean="0">
                  <a:solidFill>
                    <a:schemeClr val="accent6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24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10 601,3тыс</a:t>
              </a:r>
              <a:r>
                <a:rPr lang="ru-RU" sz="2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. руб.</a:t>
              </a:r>
              <a:r>
                <a:rPr lang="en-US" sz="2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endPara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6" name="Штриховая стрелка вправо 15"/>
          <p:cNvSpPr>
            <a:spLocks noChangeArrowheads="1"/>
          </p:cNvSpPr>
          <p:nvPr/>
        </p:nvSpPr>
        <p:spPr bwMode="auto">
          <a:xfrm rot="5400000">
            <a:off x="7086600" y="3810000"/>
            <a:ext cx="1676400" cy="2438400"/>
          </a:xfrm>
          <a:prstGeom prst="stripedRightArrow">
            <a:avLst/>
          </a:prstGeom>
          <a:solidFill>
            <a:srgbClr val="FAA4AC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sz="1600" b="1" dirty="0">
              <a:latin typeface="Bookman Old Style" pitchFamily="18" charset="0"/>
            </a:endParaRPr>
          </a:p>
        </p:txBody>
      </p:sp>
      <p:sp>
        <p:nvSpPr>
          <p:cNvPr id="18" name="Штриховая стрелка вправо 17"/>
          <p:cNvSpPr>
            <a:spLocks noChangeArrowheads="1"/>
          </p:cNvSpPr>
          <p:nvPr/>
        </p:nvSpPr>
        <p:spPr bwMode="auto">
          <a:xfrm rot="5400000">
            <a:off x="5029200" y="3733800"/>
            <a:ext cx="1295400" cy="2209800"/>
          </a:xfrm>
          <a:prstGeom prst="stripedRightArrow">
            <a:avLst/>
          </a:prstGeom>
          <a:solidFill>
            <a:srgbClr val="FAA4AC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sz="1600" b="1" dirty="0">
              <a:latin typeface="Bookman Old Style" pitchFamily="18" charset="0"/>
            </a:endParaRPr>
          </a:p>
        </p:txBody>
      </p:sp>
      <p:sp>
        <p:nvSpPr>
          <p:cNvPr id="22" name="Штриховая стрелка вправо 21"/>
          <p:cNvSpPr>
            <a:spLocks noChangeArrowheads="1"/>
          </p:cNvSpPr>
          <p:nvPr/>
        </p:nvSpPr>
        <p:spPr bwMode="auto">
          <a:xfrm rot="5400000">
            <a:off x="2609850" y="3600450"/>
            <a:ext cx="1638300" cy="2286000"/>
          </a:xfrm>
          <a:prstGeom prst="stripedRightArrow">
            <a:avLst/>
          </a:prstGeom>
          <a:solidFill>
            <a:srgbClr val="FAA4AC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sz="1600" b="1" dirty="0">
              <a:latin typeface="Bookman Old Style" pitchFamily="18" charset="0"/>
            </a:endParaRPr>
          </a:p>
        </p:txBody>
      </p:sp>
      <p:sp>
        <p:nvSpPr>
          <p:cNvPr id="23" name="Штриховая стрелка вправо 22"/>
          <p:cNvSpPr>
            <a:spLocks noChangeArrowheads="1"/>
          </p:cNvSpPr>
          <p:nvPr/>
        </p:nvSpPr>
        <p:spPr bwMode="auto">
          <a:xfrm rot="5400000">
            <a:off x="342900" y="3695700"/>
            <a:ext cx="1676400" cy="2362200"/>
          </a:xfrm>
          <a:prstGeom prst="stripedRightArrow">
            <a:avLst/>
          </a:prstGeom>
          <a:solidFill>
            <a:srgbClr val="FAA4AC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vert="vert270" wrap="none" anchor="ctr"/>
          <a:lstStyle/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Доходы от </a:t>
            </a:r>
            <a:endParaRPr lang="en-US" sz="1600" b="1" dirty="0">
              <a:solidFill>
                <a:srgbClr val="3635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использования </a:t>
            </a:r>
            <a:endParaRPr lang="en-US" sz="1600" b="1" dirty="0">
              <a:solidFill>
                <a:srgbClr val="3635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600" b="1" dirty="0" smtClean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собственного</a:t>
            </a:r>
            <a:endParaRPr lang="en-US" sz="1600" b="1" dirty="0">
              <a:solidFill>
                <a:srgbClr val="3635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имущества</a:t>
            </a:r>
          </a:p>
          <a:p>
            <a:pPr algn="ctr">
              <a:defRPr/>
            </a:pPr>
            <a:r>
              <a:rPr lang="ru-RU" sz="1600" b="1" dirty="0" smtClean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7 582,8</a:t>
            </a:r>
            <a:endParaRPr lang="ru-RU" sz="1600" b="1" dirty="0">
              <a:solidFill>
                <a:srgbClr val="3635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1600" b="1" dirty="0">
              <a:latin typeface="Bookman Old Style" pitchFamily="18" charset="0"/>
            </a:endParaRPr>
          </a:p>
        </p:txBody>
      </p:sp>
      <p:sp>
        <p:nvSpPr>
          <p:cNvPr id="24" name="TextBox 22"/>
          <p:cNvSpPr txBox="1">
            <a:spLocks noChangeArrowheads="1"/>
          </p:cNvSpPr>
          <p:nvPr/>
        </p:nvSpPr>
        <p:spPr bwMode="auto">
          <a:xfrm>
            <a:off x="2743200" y="4191000"/>
            <a:ext cx="13716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Доходы от продажи активов</a:t>
            </a:r>
          </a:p>
          <a:p>
            <a:pPr algn="ctr">
              <a:defRPr/>
            </a:pPr>
            <a:r>
              <a:rPr lang="ru-RU" sz="1600" b="1" dirty="0" smtClean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1 212,1</a:t>
            </a:r>
            <a:endParaRPr lang="ru-RU" sz="1600" b="1" dirty="0">
              <a:solidFill>
                <a:srgbClr val="3635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17"/>
          <p:cNvSpPr txBox="1">
            <a:spLocks noChangeArrowheads="1"/>
          </p:cNvSpPr>
          <p:nvPr/>
        </p:nvSpPr>
        <p:spPr bwMode="auto">
          <a:xfrm>
            <a:off x="4953000" y="4114800"/>
            <a:ext cx="14478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Доходы от оказания платных услуг</a:t>
            </a:r>
          </a:p>
          <a:p>
            <a:pPr algn="ctr">
              <a:defRPr/>
            </a:pPr>
            <a:r>
              <a:rPr lang="ru-RU" sz="1600" b="1" dirty="0" smtClean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601,4</a:t>
            </a:r>
            <a:endParaRPr lang="ru-RU" sz="1600" b="1" dirty="0">
              <a:solidFill>
                <a:srgbClr val="3635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4"/>
          <p:cNvSpPr txBox="1">
            <a:spLocks noChangeArrowheads="1"/>
          </p:cNvSpPr>
          <p:nvPr/>
        </p:nvSpPr>
        <p:spPr bwMode="auto">
          <a:xfrm>
            <a:off x="7162800" y="4267200"/>
            <a:ext cx="16002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Плата за негативное воздействие на окружающую среду </a:t>
            </a:r>
            <a:r>
              <a:rPr lang="ru-RU" sz="1600" b="1" dirty="0" smtClean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637,0</a:t>
            </a:r>
            <a:endParaRPr lang="ru-RU" sz="1600" b="1" dirty="0">
              <a:solidFill>
                <a:srgbClr val="3635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Облако 28"/>
          <p:cNvSpPr/>
          <p:nvPr/>
        </p:nvSpPr>
        <p:spPr bwMode="auto">
          <a:xfrm>
            <a:off x="0" y="3124200"/>
            <a:ext cx="3429000" cy="990600"/>
          </a:xfrm>
          <a:prstGeom prst="cloud">
            <a:avLst/>
          </a:prstGeom>
          <a:solidFill>
            <a:srgbClr val="9EF8ED"/>
          </a:solidFill>
          <a:ln w="952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1600" b="1" dirty="0">
                <a:solidFill>
                  <a:srgbClr val="0070C0"/>
                </a:solidFill>
                <a:latin typeface="Bookman Old Style" pitchFamily="18" charset="0"/>
              </a:rPr>
              <a:t>Налогоплательщики</a:t>
            </a:r>
          </a:p>
        </p:txBody>
      </p:sp>
      <p:sp>
        <p:nvSpPr>
          <p:cNvPr id="30" name="Облако 29"/>
          <p:cNvSpPr/>
          <p:nvPr/>
        </p:nvSpPr>
        <p:spPr bwMode="auto">
          <a:xfrm>
            <a:off x="2438400" y="2895600"/>
            <a:ext cx="3810000" cy="990600"/>
          </a:xfrm>
          <a:prstGeom prst="cloud">
            <a:avLst/>
          </a:prstGeom>
          <a:solidFill>
            <a:srgbClr val="9EF8ED"/>
          </a:solidFill>
          <a:ln w="952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1600" b="1" dirty="0">
                <a:solidFill>
                  <a:srgbClr val="0070C0"/>
                </a:solidFill>
                <a:latin typeface="Bookman Old Style" pitchFamily="18" charset="0"/>
              </a:rPr>
              <a:t>Получатели платных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70C0"/>
                </a:solidFill>
                <a:latin typeface="Bookman Old Style" pitchFamily="18" charset="0"/>
              </a:rPr>
              <a:t>муниципальных услуг</a:t>
            </a:r>
          </a:p>
        </p:txBody>
      </p:sp>
      <p:sp>
        <p:nvSpPr>
          <p:cNvPr id="31" name="Облако 30"/>
          <p:cNvSpPr/>
          <p:nvPr/>
        </p:nvSpPr>
        <p:spPr bwMode="auto">
          <a:xfrm>
            <a:off x="5334000" y="3276600"/>
            <a:ext cx="3810000" cy="990600"/>
          </a:xfrm>
          <a:prstGeom prst="cloud">
            <a:avLst/>
          </a:prstGeom>
          <a:solidFill>
            <a:srgbClr val="9EF8ED"/>
          </a:solidFill>
          <a:ln w="952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1600" b="1" dirty="0">
                <a:solidFill>
                  <a:srgbClr val="0070C0"/>
                </a:solidFill>
                <a:latin typeface="Bookman Old Style" pitchFamily="18" charset="0"/>
              </a:rPr>
              <a:t>Арендаторы, покупатели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70C0"/>
                </a:solidFill>
                <a:latin typeface="Bookman Old Style" pitchFamily="18" charset="0"/>
              </a:rPr>
              <a:t>муниципального имущества</a:t>
            </a:r>
          </a:p>
        </p:txBody>
      </p:sp>
      <p:pic>
        <p:nvPicPr>
          <p:cNvPr id="20504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66FF"/>
                                      </p:to>
                                    </p:animClr>
                                    <p:animClr clrSpc="rgb" dir="cw">
                                      <p:cBhvr>
                                        <p:cTn id="7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966FF"/>
                                      </p:to>
                                    </p:animClr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33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66FF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966FF"/>
                                      </p:to>
                                    </p:animClr>
                                    <p:set>
                                      <p:cBhvr>
                                        <p:cTn id="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6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33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66FF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966FF"/>
                                      </p:to>
                                    </p:animClr>
                                    <p:set>
                                      <p:cBhvr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2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33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66FF"/>
                                      </p:to>
                                    </p:animClr>
                                    <p:animClr clrSpc="rgb" dir="cw">
                                      <p:cBhvr>
                                        <p:cTn id="25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966FF"/>
                                      </p:to>
                                    </p:animClr>
                                    <p:set>
                                      <p:cBhvr>
                                        <p:cTn id="2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8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33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66FF"/>
                                      </p:to>
                                    </p:animClr>
                                    <p:animClr clrSpc="rgb" dir="cw">
                                      <p:cBhvr>
                                        <p:cTn id="31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966FF"/>
                                      </p:to>
                                    </p:animClr>
                                    <p:set>
                                      <p:cBhvr>
                                        <p:cTn id="3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34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33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66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66"/>
                                      </p:to>
                                    </p:animClr>
                                    <p:set>
                                      <p:cBhvr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41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33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66"/>
                                      </p:to>
                                    </p:animClr>
                                    <p:animClr clrSpc="rgb" dir="cw">
                                      <p:cBhvr>
                                        <p:cTn id="44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66"/>
                                      </p:to>
                                    </p:animClr>
                                    <p:set>
                                      <p:cBhvr>
                                        <p:cTn id="4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47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33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66"/>
                                      </p:to>
                                    </p:animClr>
                                    <p:animClr clrSpc="rgb" dir="cw">
                                      <p:cBhvr>
                                        <p:cTn id="50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66"/>
                                      </p:to>
                                    </p:animClr>
                                    <p:set>
                                      <p:cBhvr>
                                        <p:cTn id="5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53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33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66"/>
                                      </p:to>
                                    </p:animClr>
                                    <p:animClr clrSpc="rgb" dir="cw">
                                      <p:cBhvr>
                                        <p:cTn id="56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66"/>
                                      </p:to>
                                    </p:animClr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59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0" grpId="0" animBg="1"/>
      <p:bldP spid="21" grpId="0" animBg="1"/>
      <p:bldP spid="26" grpId="0" animBg="1"/>
      <p:bldP spid="16" grpId="0" animBg="1"/>
      <p:bldP spid="18" grpId="0" animBg="1"/>
      <p:bldP spid="22" grpId="0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E4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47800" y="457200"/>
            <a:ext cx="7162800" cy="381000"/>
          </a:xfrm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ОЦЕНКА РАСХОДНЫХ ПОЛНОМОЧИЙ</a:t>
            </a:r>
            <a:endParaRPr lang="ru-RU" sz="2800" b="1" dirty="0">
              <a:solidFill>
                <a:schemeClr val="tx1">
                  <a:lumMod val="50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21509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0"/>
            <a:ext cx="762000" cy="120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127" descr="https://static8.depositphotos.com/1010338/960/i/950/depositphotos_9600656-stock-photo-give-me-your-money-charact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05400" y="2209800"/>
            <a:ext cx="3581400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638800" y="5029200"/>
            <a:ext cx="2819400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latin typeface="Liberation Serif" pitchFamily="18" charset="0"/>
              </a:rPr>
              <a:t>Дополнительно – 125,9 млн.руб</a:t>
            </a:r>
            <a:r>
              <a:rPr lang="ru-RU" sz="2400" b="1" dirty="0">
                <a:latin typeface="Liberation Serif" pitchFamily="18" charset="0"/>
              </a:rPr>
              <a:t>. </a:t>
            </a:r>
          </a:p>
        </p:txBody>
      </p:sp>
      <p:pic>
        <p:nvPicPr>
          <p:cNvPr id="21512" name="Picture 129" descr="https://bykvu.com/wp-content/uploads/2016/01/21/302f94ae3aaa329ec396ce6ee4e1410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" y="1447800"/>
            <a:ext cx="4113213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1066800" y="4419600"/>
            <a:ext cx="3048000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latin typeface="Liberation Serif" pitchFamily="18" charset="0"/>
              </a:rPr>
              <a:t>Первоначально -300,5 млн.руб</a:t>
            </a:r>
            <a:r>
              <a:rPr lang="ru-RU" sz="2400" b="1" dirty="0">
                <a:latin typeface="Liberation Serif" pitchFamily="18" charset="0"/>
              </a:rPr>
              <a:t>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381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Дополнительно доведено расходных полномочий по результатам работы главы Малышевского ГО в Согласительной комиссии Минфина СО</a:t>
            </a:r>
            <a:endParaRPr lang="ru-RU" sz="2000" b="1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2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Rectangle 5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449263" defTabSz="912813" eaLnBrk="0" hangingPunct="0"/>
            <a:endParaRPr lang="ru-RU"/>
          </a:p>
        </p:txBody>
      </p:sp>
      <p:sp>
        <p:nvSpPr>
          <p:cNvPr id="15" name="Прямоугольник 14"/>
          <p:cNvSpPr/>
          <p:nvPr/>
        </p:nvSpPr>
        <p:spPr bwMode="auto">
          <a:xfrm>
            <a:off x="1676400" y="990600"/>
            <a:ext cx="6019800" cy="6858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endParaRPr lang="ru-RU" sz="1400" dirty="0" smtClean="0">
              <a:solidFill>
                <a:srgbClr val="36351A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800" b="1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125 940,0тыс.руб.</a:t>
            </a:r>
            <a:endParaRPr lang="ru-RU" sz="2800" b="1" dirty="0">
              <a:solidFill>
                <a:srgbClr val="36351A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2400" dirty="0">
              <a:latin typeface="Arial" charset="0"/>
            </a:endParaRPr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381000" y="2027237"/>
          <a:ext cx="8229600" cy="48307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686800" cy="830997"/>
          </a:xfr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tx1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iberation Serif" pitchFamily="18" charset="0"/>
              </a:rPr>
              <a:t>Структура формирования расходов,</a:t>
            </a:r>
            <a:br>
              <a:rPr lang="ru-RU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tx1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iberation Serif" pitchFamily="18" charset="0"/>
              </a:rPr>
            </a:br>
            <a:r>
              <a:rPr lang="ru-RU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tx1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iberation Serif" pitchFamily="18" charset="0"/>
              </a:rPr>
              <a:t>по разделам на 2025 год </a:t>
            </a:r>
            <a:r>
              <a:rPr lang="ru-RU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tx1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iberation Serif" pitchFamily="18" charset="0"/>
              </a:rPr>
              <a:t>(тыс.руб.)</a:t>
            </a:r>
          </a:p>
        </p:txBody>
      </p:sp>
      <p:graphicFrame>
        <p:nvGraphicFramePr>
          <p:cNvPr id="3074" name="Содержимое 6"/>
          <p:cNvGraphicFramePr>
            <a:graphicFrameLocks noGrp="1"/>
          </p:cNvGraphicFramePr>
          <p:nvPr>
            <p:ph idx="1"/>
          </p:nvPr>
        </p:nvGraphicFramePr>
        <p:xfrm>
          <a:off x="1198563" y="1138238"/>
          <a:ext cx="7254875" cy="5618162"/>
        </p:xfrm>
        <a:graphic>
          <a:graphicData uri="http://schemas.openxmlformats.org/presentationml/2006/ole">
            <p:oleObj spid="_x0000_s3074" name="Worksheet" r:id="rId3" imgW="5440653" imgH="4213771" progId="Excel.Sheet.8">
              <p:embed/>
            </p:oleObj>
          </a:graphicData>
        </a:graphic>
      </p:graphicFrame>
      <p:pic>
        <p:nvPicPr>
          <p:cNvPr id="3076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7791450" cy="8382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ru-RU" sz="29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 </a:t>
            </a:r>
            <a:endParaRPr lang="ru-RU" sz="1800" dirty="0">
              <a:solidFill>
                <a:schemeClr val="tx1">
                  <a:lumMod val="50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04800" y="1295400"/>
          <a:ext cx="8610599" cy="5181602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762000"/>
                <a:gridCol w="5029200"/>
                <a:gridCol w="990600"/>
                <a:gridCol w="914400"/>
                <a:gridCol w="914399"/>
              </a:tblGrid>
              <a:tr h="620034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solidFill>
                            <a:srgbClr val="36351A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200" dirty="0">
                        <a:solidFill>
                          <a:srgbClr val="36351A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36351A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400" dirty="0">
                        <a:solidFill>
                          <a:srgbClr val="36351A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36351A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2025</a:t>
                      </a:r>
                      <a:endParaRPr lang="ru-RU" sz="1600" dirty="0">
                        <a:solidFill>
                          <a:srgbClr val="36351A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36351A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2026</a:t>
                      </a:r>
                      <a:endParaRPr lang="ru-RU" sz="1600" dirty="0">
                        <a:solidFill>
                          <a:srgbClr val="36351A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36351A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2027</a:t>
                      </a:r>
                      <a:endParaRPr lang="ru-RU" sz="1600" dirty="0">
                        <a:solidFill>
                          <a:srgbClr val="36351A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  <a:tr h="448569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0100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75 434,2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79 335,4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82 245,7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  <a:tr h="692738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0102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на содержание главы Малышевского городского округа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2 341,1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2 430,7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2 523,8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  <a:tr h="37644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0103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на обеспечение деятельности </a:t>
                      </a:r>
                      <a:r>
                        <a:rPr kumimoji="0" lang="en-US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Думы МГО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3 409,0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3 882,9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4 038,4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  <a:tr h="63024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0104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на содержание  администрации  Малышевского городского округа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22 334,4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23 586,3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24 483,6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  <a:tr h="620034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0106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</a:t>
                      </a:r>
                      <a:r>
                        <a:rPr kumimoji="0" lang="ru-RU" sz="1400" b="1" kern="12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 </a:t>
                      </a:r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содержание Контрольного органа Малышевского городского округа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3 341,6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3 414,4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3 525,4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  <a:tr h="708622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0106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Содержание и обеспечение деятельности Финансового отдела администрации Малышевского городского округа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6 898,9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7 449,1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7 738,7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  <a:tr h="664327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0111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Резервные фонды местных администраций (финансирование непредвиденных расходов)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300,0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300,0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300,0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  <a:tr h="42058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0113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Другие общегосударственные вопросы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36 809,2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38 272,0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39 635,8</a:t>
                      </a: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315200" y="914400"/>
            <a:ext cx="1676400" cy="387350"/>
          </a:xfrm>
          <a:prstGeom prst="rect">
            <a:avLst/>
          </a:prstGeom>
          <a:noFill/>
        </p:spPr>
        <p:txBody>
          <a:bodyPr lIns="109688" tIns="54842" rIns="109688" bIns="54842">
            <a:spAutoFit/>
          </a:bodyPr>
          <a:lstStyle/>
          <a:p>
            <a:pPr algn="r">
              <a:defRPr/>
            </a:pPr>
            <a:r>
              <a:rPr lang="ru-RU" sz="12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dirty="0">
                <a:latin typeface="+mn-lt"/>
                <a:cs typeface="+mn-cs"/>
              </a:rPr>
              <a:t>.</a:t>
            </a:r>
          </a:p>
        </p:txBody>
      </p:sp>
      <p:pic>
        <p:nvPicPr>
          <p:cNvPr id="29762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762000" y="160338"/>
            <a:ext cx="8077200" cy="677862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</a:rPr>
              <a:t>Раздел 0100 «Общегосударственные вопросы» </a:t>
            </a:r>
          </a:p>
          <a:p>
            <a:pPr algn="ctr">
              <a:defRPr/>
            </a:pPr>
            <a:r>
              <a:rPr lang="ru-RU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</a:rPr>
              <a:t>(без учета целевых МБТ)</a:t>
            </a:r>
            <a:endParaRPr lang="ru-RU" dirty="0">
              <a:solidFill>
                <a:schemeClr val="tx1">
                  <a:lumMod val="50000"/>
                </a:schemeClr>
              </a:solidFill>
              <a:latin typeface="Liberation Serif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52400" y="1219200"/>
          <a:ext cx="8762999" cy="540174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066800"/>
                <a:gridCol w="4826899"/>
                <a:gridCol w="1008133"/>
                <a:gridCol w="930584"/>
                <a:gridCol w="930583"/>
              </a:tblGrid>
              <a:tr h="477403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36351A"/>
                          </a:solidFill>
                          <a:latin typeface="Liberation Serif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400" dirty="0">
                        <a:solidFill>
                          <a:srgbClr val="36351A"/>
                        </a:solidFill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36351A"/>
                          </a:solidFill>
                          <a:latin typeface="Liberation Serif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400" dirty="0">
                        <a:solidFill>
                          <a:srgbClr val="36351A"/>
                        </a:solidFill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36351A"/>
                          </a:solidFill>
                          <a:latin typeface="Liberation Serif" pitchFamily="18" charset="0"/>
                          <a:cs typeface="Times New Roman" pitchFamily="18" charset="0"/>
                        </a:rPr>
                        <a:t>2025</a:t>
                      </a:r>
                      <a:endParaRPr lang="ru-RU" sz="1400" dirty="0">
                        <a:solidFill>
                          <a:srgbClr val="36351A"/>
                        </a:solidFill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36351A"/>
                          </a:solidFill>
                          <a:latin typeface="Liberation Serif" pitchFamily="18" charset="0"/>
                          <a:cs typeface="Times New Roman" pitchFamily="18" charset="0"/>
                        </a:rPr>
                        <a:t>2026</a:t>
                      </a:r>
                      <a:endParaRPr lang="ru-RU" sz="1400" dirty="0">
                        <a:solidFill>
                          <a:srgbClr val="36351A"/>
                        </a:solidFill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36351A"/>
                          </a:solidFill>
                          <a:latin typeface="Liberation Serif" pitchFamily="18" charset="0"/>
                          <a:cs typeface="Times New Roman" pitchFamily="18" charset="0"/>
                        </a:rPr>
                        <a:t>2027</a:t>
                      </a:r>
                      <a:endParaRPr lang="ru-RU" sz="1400" dirty="0">
                        <a:solidFill>
                          <a:srgbClr val="36351A"/>
                        </a:solidFill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  <a:tr h="403837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0100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Liberation Serif" pitchFamily="18" charset="0"/>
                        </a:rPr>
                        <a:t>ВСЕГО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Liberation Serif" pitchFamily="18" charset="0"/>
                        </a:rPr>
                        <a:t>172,3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Liberation Serif" pitchFamily="18" charset="0"/>
                        </a:rPr>
                        <a:t>193,4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Liberation Serif" pitchFamily="18" charset="0"/>
                        </a:rPr>
                        <a:t>187,6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  <a:tr h="1244778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0105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  <a:ea typeface="+mn-ea"/>
                          <a:cs typeface="Times New Roman" pitchFamily="18" charset="0"/>
                        </a:rPr>
                        <a:t>Осуществление государственных полномочий по составлению списков кандидатов в присяжные заседатели федеральных судов общей юрисдикции по муниципальным образованиям, расположенным на территории Свердловской области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1,3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15,4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2,4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  <a:tr h="786174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0113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  <a:ea typeface="+mn-ea"/>
                          <a:cs typeface="Times New Roman" pitchFamily="18" charset="0"/>
                        </a:rPr>
                        <a:t>Осуществление государственного полномочия Свердловской области по созданию административных комиссий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125,8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130,8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136,0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  <a:tr h="1244778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0113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  <a:ea typeface="+mn-ea"/>
                          <a:cs typeface="Times New Roman" pitchFamily="18" charset="0"/>
                        </a:rPr>
                        <a:t>Осуществление государственного полномочия Свердловской области по определению перечня должностных лиц, уполномоченных составлять протоколы об административных правонарушениях, предусмотренных законом Свердловской области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0,2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0,2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0,2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  <a:tr h="1244778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0113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  <a:ea typeface="+mn-ea"/>
                          <a:cs typeface="Times New Roman" pitchFamily="18" charset="0"/>
                        </a:rPr>
                        <a:t>Осуществление государственного полномочия Свердловской области по хранению, комплектованию, учету и использованию архивных документов, находящихся в государственной собственности Свердловской области</a:t>
                      </a:r>
                      <a:endParaRPr lang="ru-RU" sz="1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45,0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47,0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49,0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</a:tbl>
          </a:graphicData>
        </a:graphic>
      </p:graphicFrame>
      <p:sp>
        <p:nvSpPr>
          <p:cNvPr id="30766" name="TextBox 4"/>
          <p:cNvSpPr txBox="1">
            <a:spLocks noChangeArrowheads="1"/>
          </p:cNvSpPr>
          <p:nvPr/>
        </p:nvSpPr>
        <p:spPr bwMode="auto">
          <a:xfrm>
            <a:off x="7239000" y="1066800"/>
            <a:ext cx="167640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9688" tIns="54842" rIns="109688" bIns="54842">
            <a:spAutoFit/>
          </a:bodyPr>
          <a:lstStyle/>
          <a:p>
            <a:pPr algn="r" defTabSz="912813"/>
            <a:r>
              <a:rPr lang="ru-RU" sz="1200" b="1">
                <a:latin typeface="Times New Roman" pitchFamily="18" charset="0"/>
                <a:cs typeface="Times New Roman" pitchFamily="18" charset="0"/>
              </a:rPr>
              <a:t>тыс. руб.</a:t>
            </a:r>
          </a:p>
        </p:txBody>
      </p:sp>
      <p:pic>
        <p:nvPicPr>
          <p:cNvPr id="30767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762000" y="160338"/>
            <a:ext cx="8077200" cy="677862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Liberation Serif" pitchFamily="18" charset="0"/>
              </a:rPr>
              <a:t> </a:t>
            </a:r>
            <a:r>
              <a:rPr lang="ru-RU" sz="2000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</a:rPr>
              <a:t>Раздел 0100 «Общегосударственные вопросы» </a:t>
            </a:r>
          </a:p>
          <a:p>
            <a:pPr algn="ctr">
              <a:defRPr/>
            </a:pPr>
            <a:r>
              <a:rPr lang="ru-RU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</a:rPr>
              <a:t>(переданные расходные полномочия Свердловской области, целевые МБТ)</a:t>
            </a:r>
            <a:endParaRPr lang="ru-RU" dirty="0">
              <a:solidFill>
                <a:schemeClr val="tx1">
                  <a:lumMod val="50000"/>
                </a:schemeClr>
              </a:solidFill>
              <a:latin typeface="Liberation Serif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2400" y="1066800"/>
          <a:ext cx="8763000" cy="5486398"/>
        </p:xfrm>
        <a:graphic>
          <a:graphicData uri="http://schemas.openxmlformats.org/drawingml/2006/table">
            <a:tbl>
              <a:tblPr/>
              <a:tblGrid>
                <a:gridCol w="4953000"/>
                <a:gridCol w="2438400"/>
                <a:gridCol w="1371600"/>
              </a:tblGrid>
              <a:tr h="5347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6351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целевой статьи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6351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Бюджетополучатель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6351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Сумма,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6351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  <a:tr h="682393">
                <a:tc>
                  <a:txBody>
                    <a:bodyPr/>
                    <a:lstStyle/>
                    <a:p>
                      <a:pPr marL="72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деятельности казенного учреждения «Административно-хозяйственная служба» Малышевского городского округа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4771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МКУ МГО «АХС»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28 173,5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  <a:tr h="456414">
                <a:tc>
                  <a:txBody>
                    <a:bodyPr/>
                    <a:lstStyle/>
                    <a:p>
                      <a:pPr marL="72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и обслуживание учреждений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4771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МКУ МГО «АХС»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3 453,3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  <a:tr h="593055">
                <a:tc>
                  <a:txBody>
                    <a:bodyPr/>
                    <a:lstStyle/>
                    <a:p>
                      <a:pPr marL="72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Единовременное вознаграждение почетным гражданам Малышевского городского округа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4771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Администрация МГО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6,3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  <a:tr h="771637">
                <a:tc>
                  <a:txBody>
                    <a:bodyPr/>
                    <a:lstStyle/>
                    <a:p>
                      <a:pPr marL="72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деятельности органов местного самоуправления МГО (центральный аппарат)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4771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Отдел по управлению имуществом администрации  МГО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4 942,5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  <a:tr h="670871">
                <a:tc>
                  <a:txBody>
                    <a:bodyPr/>
                    <a:lstStyle/>
                    <a:p>
                      <a:pPr marL="72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на оплату договоров по предоставлению статистической информации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4771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Администрация  МГО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30,0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  <a:tr h="798891">
                <a:tc>
                  <a:txBody>
                    <a:bodyPr/>
                    <a:lstStyle/>
                    <a:p>
                      <a:pPr marL="72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на оплату членских взносов в "Ассоциацию муниципальных образований"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4771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Администрация  МГО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90,0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  <a:tr h="978348">
                <a:tc>
                  <a:txBody>
                    <a:bodyPr/>
                    <a:lstStyle/>
                    <a:p>
                      <a:pPr marL="72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Хранение, комплектование, учет и использование архивных документов, находящихся в муниципальной собственности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4771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Администрация МГО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113,5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</a:tbl>
          </a:graphicData>
        </a:graphic>
      </p:graphicFrame>
      <p:pic>
        <p:nvPicPr>
          <p:cNvPr id="31784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762000" y="160338"/>
            <a:ext cx="8077200" cy="708025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Подраздел 0113 «Другие общегосударственные вопросы» по получателям бюджетных средств – </a:t>
            </a:r>
            <a:r>
              <a:rPr lang="ru-RU" sz="2000" b="1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36 809,2тыс</a:t>
            </a: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. руб.</a:t>
            </a:r>
            <a:endParaRPr lang="ru-RU" dirty="0">
              <a:solidFill>
                <a:schemeClr val="tx1">
                  <a:lumMod val="50000"/>
                </a:schemeClr>
              </a:solidFill>
              <a:latin typeface="Liberation Serif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Прямоугольник 7"/>
          <p:cNvSpPr>
            <a:spLocks noChangeArrowheads="1"/>
          </p:cNvSpPr>
          <p:nvPr/>
        </p:nvSpPr>
        <p:spPr bwMode="auto">
          <a:xfrm>
            <a:off x="2209800" y="304800"/>
            <a:ext cx="5791200" cy="46166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Раздел 0200 «Национальная оборона</a:t>
            </a:r>
            <a:r>
              <a:rPr lang="ru-RU" sz="2400" b="1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solidFill>
                <a:srgbClr val="36351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92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5240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 bwMode="auto">
          <a:xfrm>
            <a:off x="4572000" y="1219200"/>
            <a:ext cx="4191000" cy="5257800"/>
          </a:xfrm>
          <a:prstGeom prst="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just"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Переданные местному </a:t>
            </a:r>
          </a:p>
          <a:p>
            <a:pPr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бюджету расходные</a:t>
            </a:r>
          </a:p>
          <a:p>
            <a:pPr algn="just"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 полномочия </a:t>
            </a:r>
            <a:r>
              <a:rPr lang="ru-RU" sz="2000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Российской Федерации</a:t>
            </a:r>
            <a:endParaRPr lang="ru-RU" sz="2000" dirty="0">
              <a:solidFill>
                <a:srgbClr val="36351A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на осуществление</a:t>
            </a:r>
          </a:p>
          <a:p>
            <a:pPr algn="just"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 первичного воинского учета</a:t>
            </a:r>
          </a:p>
          <a:p>
            <a:pPr algn="just"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 на территориях, </a:t>
            </a:r>
          </a:p>
          <a:p>
            <a:pPr algn="just"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где отсутствуют военные</a:t>
            </a:r>
          </a:p>
          <a:p>
            <a:pPr algn="just"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 комиссариаты </a:t>
            </a:r>
          </a:p>
          <a:p>
            <a:pPr algn="just"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(содержание военно-учетного стола)</a:t>
            </a:r>
          </a:p>
          <a:p>
            <a:pPr algn="just"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составляют:</a:t>
            </a:r>
          </a:p>
          <a:p>
            <a:pPr algn="just">
              <a:buFontTx/>
              <a:buChar char="-"/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2025 </a:t>
            </a: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904,1тыс</a:t>
            </a: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. руб.</a:t>
            </a:r>
            <a:b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- на </a:t>
            </a:r>
            <a:r>
              <a:rPr lang="ru-RU" sz="2000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2026 </a:t>
            </a: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991,1 </a:t>
            </a: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тыс. руб. </a:t>
            </a:r>
            <a:b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- на </a:t>
            </a:r>
            <a:r>
              <a:rPr lang="ru-RU" sz="2000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2027 </a:t>
            </a: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1 027,1тыс</a:t>
            </a: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. руб.</a:t>
            </a:r>
          </a:p>
          <a:p>
            <a:pPr algn="just">
              <a:defRPr/>
            </a:pPr>
            <a:endParaRPr lang="ru-RU" sz="2000" dirty="0">
              <a:solidFill>
                <a:srgbClr val="36351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 descr="C:\Users\Glava\Desktop\Изображение WhatsApp 2023-12-18 в 11.43.32_f3577d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1371600"/>
            <a:ext cx="3581400" cy="2686050"/>
          </a:xfrm>
          <a:prstGeom prst="rect">
            <a:avLst/>
          </a:prstGeom>
          <a:noFill/>
        </p:spPr>
      </p:pic>
      <p:pic>
        <p:nvPicPr>
          <p:cNvPr id="25603" name="Picture 3" descr="C:\Users\Glava\Desktop\6885103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3581400"/>
            <a:ext cx="3536950" cy="282956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5"/>
          <p:cNvGraphicFramePr>
            <a:graphicFrameLocks noGrp="1"/>
          </p:cNvGraphicFramePr>
          <p:nvPr>
            <p:ph sz="half" idx="1"/>
          </p:nvPr>
        </p:nvGraphicFramePr>
        <p:xfrm>
          <a:off x="609600" y="1143000"/>
          <a:ext cx="6629400" cy="106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0724" name="Rectangle 37"/>
          <p:cNvSpPr>
            <a:spLocks noChangeArrowheads="1"/>
          </p:cNvSpPr>
          <p:nvPr/>
        </p:nvSpPr>
        <p:spPr bwMode="auto">
          <a:xfrm>
            <a:off x="228600" y="4460875"/>
            <a:ext cx="8763000" cy="276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defRPr/>
            </a:pPr>
            <a:r>
              <a:rPr lang="ru-RU" sz="1200">
                <a:latin typeface="Bookman Old Style" pitchFamily="18" charset="0"/>
              </a:rPr>
              <a:t>	</a:t>
            </a:r>
            <a:endParaRPr lang="ru-RU" sz="1300" dirty="0">
              <a:solidFill>
                <a:schemeClr val="tx1">
                  <a:lumMod val="50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34820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 rotWithShape="1">
          <a:blip r:embed="rId7" cstate="print"/>
          <a:srcRect l="15934" t="14244" r="442"/>
          <a:stretch/>
        </p:blipFill>
        <p:spPr bwMode="auto">
          <a:xfrm>
            <a:off x="6705600" y="1066800"/>
            <a:ext cx="1635125" cy="14553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914400" y="0"/>
            <a:ext cx="7162800" cy="101600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rPr>
              <a:t>Подраздел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0310 </a:t>
            </a:r>
            <a:r>
              <a:rPr lang="ru-RU" sz="2000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«</a:t>
            </a:r>
            <a:r>
              <a:rPr lang="ru-RU" sz="2000" b="1" dirty="0">
                <a:latin typeface="Liberation Serif" pitchFamily="18" charset="0"/>
              </a:rPr>
              <a:t>Защита населения и территории от чрезвычайных ситуаций природного и техногенного характера, пожарная безопасность</a:t>
            </a:r>
            <a:r>
              <a:rPr lang="ru-RU" sz="2000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»</a:t>
            </a:r>
            <a:r>
              <a:rPr lang="ru-RU" sz="1400" b="1" dirty="0">
                <a:latin typeface="Liberation Serif" pitchFamily="18" charset="0"/>
              </a:rPr>
              <a:t>  - </a:t>
            </a:r>
            <a:r>
              <a:rPr lang="ru-RU" b="1" dirty="0" smtClean="0">
                <a:latin typeface="Liberation Serif" pitchFamily="18" charset="0"/>
              </a:rPr>
              <a:t>11 234,4тыс</a:t>
            </a:r>
            <a:r>
              <a:rPr lang="ru-RU" b="1" dirty="0">
                <a:latin typeface="Liberation Serif" pitchFamily="18" charset="0"/>
              </a:rPr>
              <a:t>. руб.</a:t>
            </a:r>
            <a:endParaRPr lang="ru-RU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graphicFrame>
        <p:nvGraphicFramePr>
          <p:cNvPr id="9" name="Содержимое 5"/>
          <p:cNvGraphicFramePr>
            <a:graphicFrameLocks noGrp="1"/>
          </p:cNvGraphicFramePr>
          <p:nvPr>
            <p:ph sz="half" idx="1"/>
          </p:nvPr>
        </p:nvGraphicFramePr>
        <p:xfrm>
          <a:off x="533400" y="2286000"/>
          <a:ext cx="7924800" cy="2895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54278" name="Picture 6" descr="Picture background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477000" y="2819400"/>
            <a:ext cx="2353344" cy="1766888"/>
          </a:xfrm>
          <a:prstGeom prst="rect">
            <a:avLst/>
          </a:prstGeom>
          <a:noFill/>
        </p:spPr>
      </p:pic>
      <p:graphicFrame>
        <p:nvGraphicFramePr>
          <p:cNvPr id="15" name="Содержимое 5"/>
          <p:cNvGraphicFramePr>
            <a:graphicFrameLocks noGrp="1"/>
          </p:cNvGraphicFramePr>
          <p:nvPr>
            <p:ph sz="half" idx="1"/>
          </p:nvPr>
        </p:nvGraphicFramePr>
        <p:xfrm>
          <a:off x="533400" y="5334000"/>
          <a:ext cx="6324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pic>
        <p:nvPicPr>
          <p:cNvPr id="16" name="Picture 10" descr="Ранцевый лесной опрыскиватель (РЛО Лесник)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6629400" y="5181600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5"/>
          <p:cNvGraphicFramePr>
            <a:graphicFrameLocks noGrp="1"/>
          </p:cNvGraphicFramePr>
          <p:nvPr>
            <p:ph sz="half" idx="1"/>
          </p:nvPr>
        </p:nvGraphicFramePr>
        <p:xfrm>
          <a:off x="304800" y="1295400"/>
          <a:ext cx="80772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0724" name="Rectangle 37"/>
          <p:cNvSpPr>
            <a:spLocks noChangeArrowheads="1"/>
          </p:cNvSpPr>
          <p:nvPr/>
        </p:nvSpPr>
        <p:spPr bwMode="auto">
          <a:xfrm>
            <a:off x="381000" y="4267200"/>
            <a:ext cx="8763000" cy="276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defRPr/>
            </a:pPr>
            <a:r>
              <a:rPr lang="ru-RU" sz="1200">
                <a:latin typeface="Bookman Old Style" pitchFamily="18" charset="0"/>
              </a:rPr>
              <a:t>	</a:t>
            </a:r>
            <a:endParaRPr lang="ru-RU" sz="1300" dirty="0">
              <a:solidFill>
                <a:schemeClr val="tx1">
                  <a:lumMod val="50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35844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Заголовок 1"/>
          <p:cNvSpPr txBox="1">
            <a:spLocks/>
          </p:cNvSpPr>
          <p:nvPr/>
        </p:nvSpPr>
        <p:spPr bwMode="auto">
          <a:xfrm>
            <a:off x="1143000" y="152400"/>
            <a:ext cx="7162800" cy="101600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rPr>
              <a:t>Подраздел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0310 </a:t>
            </a:r>
            <a:r>
              <a:rPr lang="ru-RU" sz="2000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«</a:t>
            </a:r>
            <a:r>
              <a:rPr lang="ru-RU" sz="2000" b="1" dirty="0">
                <a:latin typeface="Liberation Serif" pitchFamily="18" charset="0"/>
              </a:rPr>
              <a:t>Защита населения и территории от чрезвычайных ситуаций природного и техногенного характера, пожарная безопасность</a:t>
            </a:r>
            <a:r>
              <a:rPr lang="ru-RU" sz="2000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»</a:t>
            </a:r>
            <a:r>
              <a:rPr lang="ru-RU" sz="1400" b="1" dirty="0">
                <a:latin typeface="Liberation Serif" pitchFamily="18" charset="0"/>
              </a:rPr>
              <a:t>  </a:t>
            </a:r>
            <a:r>
              <a:rPr lang="ru-RU" sz="1400" b="1" dirty="0" smtClean="0">
                <a:latin typeface="Liberation Serif" pitchFamily="18" charset="0"/>
              </a:rPr>
              <a:t>(продолжение)</a:t>
            </a:r>
            <a:endParaRPr lang="ru-RU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18" name="Picture 2" descr="C:\Users\TVA\Desktop\maxresdefault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467600" y="990600"/>
            <a:ext cx="1524000" cy="13398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3252" name="Picture 4" descr="https://www.admrad.ru/wp-content/uploads/2020/07/63599150697-e159601818764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43600" y="2362200"/>
            <a:ext cx="2079625" cy="1349090"/>
          </a:xfrm>
          <a:prstGeom prst="rect">
            <a:avLst/>
          </a:prstGeom>
          <a:noFill/>
        </p:spPr>
      </p:pic>
      <p:sp>
        <p:nvSpPr>
          <p:cNvPr id="16" name="Заголовок 1"/>
          <p:cNvSpPr txBox="1">
            <a:spLocks/>
          </p:cNvSpPr>
          <p:nvPr/>
        </p:nvSpPr>
        <p:spPr bwMode="auto">
          <a:xfrm>
            <a:off x="609600" y="3886200"/>
            <a:ext cx="7924800" cy="646113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rPr>
              <a:t>Подраздел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0314 </a:t>
            </a:r>
            <a:r>
              <a:rPr lang="ru-RU" b="1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«Другие вопросы в области национальной безопасности и правоохранительной деятельности» - </a:t>
            </a:r>
            <a:r>
              <a:rPr lang="ru-RU" b="1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143,0 </a:t>
            </a:r>
            <a:r>
              <a:rPr lang="ru-RU" b="1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 руб.</a:t>
            </a:r>
            <a:endParaRPr lang="ru-RU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grpSp>
        <p:nvGrpSpPr>
          <p:cNvPr id="19" name="Группа 8"/>
          <p:cNvGrpSpPr>
            <a:grpSpLocks noGrp="1"/>
          </p:cNvGrpSpPr>
          <p:nvPr>
            <p:ph sz="half" idx="1"/>
          </p:nvPr>
        </p:nvGrpSpPr>
        <p:grpSpPr bwMode="auto">
          <a:xfrm>
            <a:off x="457200" y="4572000"/>
            <a:ext cx="1752600" cy="868363"/>
            <a:chOff x="0" y="6"/>
            <a:chExt cx="2164075" cy="1372928"/>
          </a:xfrm>
        </p:grpSpPr>
        <p:sp>
          <p:nvSpPr>
            <p:cNvPr id="20" name="Скругленный прямоугольник 19"/>
            <p:cNvSpPr/>
            <p:nvPr/>
          </p:nvSpPr>
          <p:spPr>
            <a:xfrm>
              <a:off x="0" y="6"/>
              <a:ext cx="2164075" cy="1372928"/>
            </a:xfrm>
            <a:prstGeom prst="roundRect">
              <a:avLst/>
            </a:prstGeom>
            <a:solidFill>
              <a:srgbClr val="00B050"/>
            </a:solidFill>
            <a:ln>
              <a:solidFill>
                <a:srgbClr val="00206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Скругленный прямоугольник 6"/>
            <p:cNvSpPr/>
            <p:nvPr/>
          </p:nvSpPr>
          <p:spPr>
            <a:xfrm>
              <a:off x="66685" y="66668"/>
              <a:ext cx="2030706" cy="1239603"/>
            </a:xfrm>
            <a:prstGeom prst="rect">
              <a:avLst/>
            </a:prstGeom>
            <a:ln>
              <a:solidFill>
                <a:srgbClr val="00206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76200" tIns="38100" rIns="76200" bIns="38100" spcCol="1270" anchor="ctr"/>
            <a:lstStyle/>
            <a:p>
              <a:pPr algn="ctr" defTabSz="889000">
                <a:spcAft>
                  <a:spcPts val="0"/>
                </a:spcAft>
                <a:defRPr/>
              </a:pPr>
              <a:r>
                <a:rPr lang="ru-RU" sz="2000" b="1" dirty="0" smtClean="0">
                  <a:solidFill>
                    <a:srgbClr val="36351A"/>
                  </a:solidFill>
                  <a:latin typeface="Bookman Old Style" pitchFamily="18" charset="0"/>
                  <a:cs typeface="Times New Roman" pitchFamily="18" charset="0"/>
                </a:rPr>
                <a:t>117,0</a:t>
              </a:r>
              <a:endParaRPr lang="ru-RU" sz="2000" b="1" dirty="0">
                <a:solidFill>
                  <a:srgbClr val="36351A"/>
                </a:solidFill>
                <a:latin typeface="Bookman Old Style" pitchFamily="18" charset="0"/>
                <a:cs typeface="Times New Roman" pitchFamily="18" charset="0"/>
              </a:endParaRPr>
            </a:p>
            <a:p>
              <a:pPr algn="ctr" defTabSz="889000">
                <a:lnSpc>
                  <a:spcPct val="90000"/>
                </a:lnSpc>
                <a:spcAft>
                  <a:spcPts val="0"/>
                </a:spcAft>
                <a:defRPr/>
              </a:pPr>
              <a:r>
                <a:rPr lang="ru-RU" sz="1200" b="1" dirty="0">
                  <a:solidFill>
                    <a:srgbClr val="36351A"/>
                  </a:solidFill>
                  <a:latin typeface="Bookman Old Style" pitchFamily="18" charset="0"/>
                  <a:cs typeface="Times New Roman" pitchFamily="18" charset="0"/>
                </a:rPr>
                <a:t>тыс. руб. </a:t>
              </a:r>
              <a:endParaRPr lang="ru-RU" sz="1200" dirty="0">
                <a:solidFill>
                  <a:srgbClr val="36351A"/>
                </a:solidFill>
                <a:latin typeface="Bookman Old Style" pitchFamily="18" charset="0"/>
                <a:cs typeface="Times New Roman" pitchFamily="18" charset="0"/>
              </a:endParaRPr>
            </a:p>
          </p:txBody>
        </p:sp>
      </p:grpSp>
      <p:sp>
        <p:nvSpPr>
          <p:cNvPr id="22" name="Стрелка влево 21"/>
          <p:cNvSpPr/>
          <p:nvPr/>
        </p:nvSpPr>
        <p:spPr>
          <a:xfrm>
            <a:off x="2895600" y="4495800"/>
            <a:ext cx="5486400" cy="990600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tx1"/>
                </a:solidFill>
                <a:latin typeface="Liberation Serif" pitchFamily="18" charset="0"/>
              </a:rPr>
              <a:t>Страхование добровольных формирований</a:t>
            </a:r>
          </a:p>
        </p:txBody>
      </p:sp>
      <p:grpSp>
        <p:nvGrpSpPr>
          <p:cNvPr id="23" name="Группа 14"/>
          <p:cNvGrpSpPr>
            <a:grpSpLocks/>
          </p:cNvGrpSpPr>
          <p:nvPr/>
        </p:nvGrpSpPr>
        <p:grpSpPr bwMode="auto">
          <a:xfrm>
            <a:off x="457200" y="5562600"/>
            <a:ext cx="1752600" cy="992188"/>
            <a:chOff x="0" y="6"/>
            <a:chExt cx="2164075" cy="1372928"/>
          </a:xfrm>
        </p:grpSpPr>
        <p:sp>
          <p:nvSpPr>
            <p:cNvPr id="24" name="Скругленный прямоугольник 23"/>
            <p:cNvSpPr/>
            <p:nvPr/>
          </p:nvSpPr>
          <p:spPr>
            <a:xfrm>
              <a:off x="0" y="6"/>
              <a:ext cx="2164075" cy="1372928"/>
            </a:xfrm>
            <a:prstGeom prst="roundRect">
              <a:avLst/>
            </a:prstGeom>
            <a:solidFill>
              <a:srgbClr val="00B050"/>
            </a:solidFill>
            <a:ln>
              <a:solidFill>
                <a:srgbClr val="00206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Скругленный прямоугольник 6"/>
            <p:cNvSpPr/>
            <p:nvPr/>
          </p:nvSpPr>
          <p:spPr>
            <a:xfrm>
              <a:off x="66685" y="66668"/>
              <a:ext cx="2030706" cy="1239603"/>
            </a:xfrm>
            <a:prstGeom prst="rect">
              <a:avLst/>
            </a:prstGeom>
            <a:ln>
              <a:solidFill>
                <a:srgbClr val="00206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76200" tIns="38100" rIns="76200" bIns="38100" spcCol="1270" anchor="ctr"/>
            <a:lstStyle/>
            <a:p>
              <a:pPr algn="ctr" defTabSz="889000">
                <a:spcAft>
                  <a:spcPts val="0"/>
                </a:spcAft>
                <a:defRPr/>
              </a:pPr>
              <a:r>
                <a:rPr lang="ru-RU" sz="2000" b="1" dirty="0" smtClean="0">
                  <a:solidFill>
                    <a:schemeClr val="tx1"/>
                  </a:solidFill>
                  <a:latin typeface="Bookman Old Style" pitchFamily="18" charset="0"/>
                  <a:cs typeface="Times New Roman" pitchFamily="18" charset="0"/>
                </a:rPr>
                <a:t>26,0</a:t>
              </a:r>
              <a:endParaRPr lang="ru-RU" sz="2000" b="1" dirty="0">
                <a:solidFill>
                  <a:schemeClr val="tx1"/>
                </a:solidFill>
                <a:latin typeface="Bookman Old Style" pitchFamily="18" charset="0"/>
                <a:cs typeface="Times New Roman" pitchFamily="18" charset="0"/>
              </a:endParaRPr>
            </a:p>
            <a:p>
              <a:pPr algn="ctr" defTabSz="889000">
                <a:lnSpc>
                  <a:spcPct val="90000"/>
                </a:lnSpc>
                <a:spcAft>
                  <a:spcPts val="0"/>
                </a:spcAft>
                <a:defRPr/>
              </a:pPr>
              <a:r>
                <a:rPr lang="ru-RU" sz="1200" b="1" dirty="0">
                  <a:solidFill>
                    <a:srgbClr val="36351A"/>
                  </a:solidFill>
                  <a:latin typeface="Bookman Old Style" pitchFamily="18" charset="0"/>
                  <a:cs typeface="Times New Roman" pitchFamily="18" charset="0"/>
                </a:rPr>
                <a:t>тыс. руб. </a:t>
              </a:r>
              <a:endParaRPr lang="ru-RU" sz="1200" dirty="0">
                <a:solidFill>
                  <a:srgbClr val="36351A"/>
                </a:solidFill>
                <a:latin typeface="Bookman Old Style" pitchFamily="18" charset="0"/>
                <a:cs typeface="Times New Roman" pitchFamily="18" charset="0"/>
              </a:endParaRPr>
            </a:p>
          </p:txBody>
        </p:sp>
      </p:grpSp>
      <p:sp>
        <p:nvSpPr>
          <p:cNvPr id="26" name="Стрелка влево 25"/>
          <p:cNvSpPr/>
          <p:nvPr/>
        </p:nvSpPr>
        <p:spPr>
          <a:xfrm>
            <a:off x="3048000" y="5486400"/>
            <a:ext cx="5410200" cy="1219200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 smtClean="0">
                <a:solidFill>
                  <a:schemeClr val="tx1"/>
                </a:solidFill>
                <a:latin typeface="Liberation Serif" pitchFamily="18" charset="0"/>
              </a:rPr>
              <a:t>IP</a:t>
            </a:r>
            <a:r>
              <a:rPr lang="ru-RU" sz="2000" b="1" dirty="0" smtClean="0">
                <a:solidFill>
                  <a:schemeClr val="tx1"/>
                </a:solidFill>
                <a:latin typeface="Liberation Serif" pitchFamily="18" charset="0"/>
              </a:rPr>
              <a:t> – оповещение и социальная реклама</a:t>
            </a:r>
            <a:endParaRPr lang="ru-RU" sz="2000" b="1" dirty="0">
              <a:solidFill>
                <a:schemeClr val="tx1"/>
              </a:solidFill>
              <a:latin typeface="Liberation Serif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086600" y="4572000"/>
            <a:ext cx="1854200" cy="1390649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990600" y="228600"/>
            <a:ext cx="7924800" cy="40005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4C4B25"/>
                </a:solidFill>
                <a:latin typeface="Liberation Serif" pitchFamily="18" charset="0"/>
                <a:cs typeface="Times New Roman" pitchFamily="18" charset="0"/>
              </a:rPr>
              <a:t>Раздел 0400 «Национальная экономика» - </a:t>
            </a:r>
            <a:r>
              <a:rPr lang="ru-RU" sz="2000" b="1" dirty="0" smtClean="0">
                <a:solidFill>
                  <a:srgbClr val="4C4B25"/>
                </a:solidFill>
                <a:latin typeface="Liberation Serif" pitchFamily="18" charset="0"/>
                <a:cs typeface="Times New Roman" pitchFamily="18" charset="0"/>
              </a:rPr>
              <a:t>49 397,8тыс</a:t>
            </a:r>
            <a:r>
              <a:rPr lang="ru-RU" sz="2000" b="1" dirty="0">
                <a:solidFill>
                  <a:srgbClr val="4C4B25"/>
                </a:solidFill>
                <a:latin typeface="Liberation Serif" pitchFamily="18" charset="0"/>
                <a:cs typeface="Times New Roman" pitchFamily="18" charset="0"/>
              </a:rPr>
              <a:t>. руб.</a:t>
            </a:r>
            <a:endParaRPr lang="ru-RU" sz="2000" b="1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38917" name="Picture 4" descr="Картинки по запросу картинка отлов собак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62800" y="990600"/>
            <a:ext cx="17526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8918" name="Группа 10"/>
          <p:cNvGrpSpPr>
            <a:grpSpLocks/>
          </p:cNvGrpSpPr>
          <p:nvPr/>
        </p:nvGrpSpPr>
        <p:grpSpPr bwMode="auto">
          <a:xfrm>
            <a:off x="2895600" y="914400"/>
            <a:ext cx="4191000" cy="1371600"/>
            <a:chOff x="2209808" y="3157619"/>
            <a:chExt cx="3812018" cy="1769361"/>
          </a:xfrm>
        </p:grpSpPr>
        <p:sp>
          <p:nvSpPr>
            <p:cNvPr id="15" name="Стрелка вправо 14"/>
            <p:cNvSpPr/>
            <p:nvPr/>
          </p:nvSpPr>
          <p:spPr>
            <a:xfrm>
              <a:off x="2209808" y="3284587"/>
              <a:ext cx="3812018" cy="1515425"/>
            </a:xfrm>
            <a:prstGeom prst="rightArrow">
              <a:avLst>
                <a:gd name="adj1" fmla="val 75000"/>
                <a:gd name="adj2" fmla="val 50000"/>
              </a:avLst>
            </a:prstGeom>
            <a:solidFill>
              <a:srgbClr val="00B0F0">
                <a:alpha val="90000"/>
              </a:srgbClr>
            </a:solidFill>
          </p:spPr>
          <p:style>
            <a:lnRef idx="2">
              <a:schemeClr val="accent4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Стрелка вправо 4"/>
            <p:cNvSpPr/>
            <p:nvPr/>
          </p:nvSpPr>
          <p:spPr>
            <a:xfrm>
              <a:off x="2209808" y="3157619"/>
              <a:ext cx="3243103" cy="176936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1430" tIns="11430" rIns="11430" bIns="11430" spcCol="1270"/>
            <a:lstStyle/>
            <a:p>
              <a:pPr marL="171450" lvl="1" indent="-171450" algn="just" defTabSz="800100">
                <a:lnSpc>
                  <a:spcPct val="90000"/>
                </a:lnSpc>
                <a:spcAft>
                  <a:spcPct val="15000"/>
                </a:spcAft>
                <a:defRPr/>
              </a:pPr>
              <a:r>
                <a:rPr lang="ru-RU" b="1" dirty="0" smtClean="0">
                  <a:solidFill>
                    <a:schemeClr val="tx1">
                      <a:lumMod val="50000"/>
                    </a:schemeClr>
                  </a:solidFill>
                  <a:latin typeface="Liberation Serif" pitchFamily="18" charset="0"/>
                  <a:cs typeface="Arial" charset="0"/>
                </a:rPr>
                <a:t>308,3 </a:t>
              </a:r>
              <a:r>
                <a:rPr lang="ru-RU" dirty="0">
                  <a:solidFill>
                    <a:schemeClr val="tx1">
                      <a:lumMod val="50000"/>
                    </a:schemeClr>
                  </a:solidFill>
                  <a:latin typeface="Liberation Serif" pitchFamily="18" charset="0"/>
                  <a:cs typeface="Arial" charset="0"/>
                </a:rPr>
                <a:t>тыс.</a:t>
              </a:r>
              <a:r>
                <a:rPr lang="en-US" dirty="0">
                  <a:solidFill>
                    <a:schemeClr val="tx1">
                      <a:lumMod val="50000"/>
                    </a:schemeClr>
                  </a:solidFill>
                  <a:latin typeface="Liberation Serif" pitchFamily="18" charset="0"/>
                  <a:cs typeface="Arial" charset="0"/>
                </a:rPr>
                <a:t> </a:t>
              </a:r>
              <a:r>
                <a:rPr lang="ru-RU" dirty="0">
                  <a:solidFill>
                    <a:schemeClr val="tx1">
                      <a:lumMod val="50000"/>
                    </a:schemeClr>
                  </a:solidFill>
                  <a:latin typeface="Liberation Serif" pitchFamily="18" charset="0"/>
                  <a:cs typeface="Arial" charset="0"/>
                </a:rPr>
                <a:t>руб. - </a:t>
              </a:r>
              <a:r>
                <a:rPr lang="ru-RU" dirty="0" smtClean="0">
                  <a:solidFill>
                    <a:schemeClr val="tx1">
                      <a:lumMod val="50000"/>
                    </a:schemeClr>
                  </a:solidFill>
                  <a:latin typeface="Liberation Serif" pitchFamily="18" charset="0"/>
                  <a:cs typeface="Arial" charset="0"/>
                </a:rPr>
                <a:t>расходы </a:t>
              </a:r>
              <a:r>
                <a:rPr lang="ru-RU" dirty="0">
                  <a:solidFill>
                    <a:schemeClr val="tx1">
                      <a:lumMod val="50000"/>
                    </a:schemeClr>
                  </a:solidFill>
                  <a:latin typeface="Liberation Serif" pitchFamily="18" charset="0"/>
                  <a:cs typeface="Arial" charset="0"/>
                </a:rPr>
                <a:t>по регулированию численности безнадзорных животных</a:t>
              </a:r>
              <a:r>
                <a:rPr lang="ru-RU" b="1" dirty="0">
                  <a:solidFill>
                    <a:schemeClr val="tx1">
                      <a:lumMod val="50000"/>
                    </a:schemeClr>
                  </a:solidFill>
                  <a:latin typeface="Liberation Serif" pitchFamily="18" charset="0"/>
                  <a:cs typeface="Arial" charset="0"/>
                </a:rPr>
                <a:t> </a:t>
              </a:r>
              <a:r>
                <a:rPr lang="ru-RU" dirty="0">
                  <a:solidFill>
                    <a:schemeClr val="tx1">
                      <a:lumMod val="50000"/>
                    </a:schemeClr>
                  </a:solidFill>
                  <a:latin typeface="Liberation Serif" pitchFamily="18" charset="0"/>
                  <a:cs typeface="Arial" charset="0"/>
                </a:rPr>
                <a:t> </a:t>
              </a:r>
              <a:r>
                <a:rPr lang="ru-RU" dirty="0" smtClean="0">
                  <a:solidFill>
                    <a:schemeClr val="tx1">
                      <a:lumMod val="50000"/>
                    </a:schemeClr>
                  </a:solidFill>
                  <a:latin typeface="Liberation Serif" pitchFamily="18" charset="0"/>
                  <a:cs typeface="Arial" charset="0"/>
                </a:rPr>
                <a:t>и мероприятий по предупреждению и ликвидации болезней животных</a:t>
              </a:r>
              <a:endParaRPr lang="ru-RU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  <a:cs typeface="Arial" charset="0"/>
              </a:endParaRPr>
            </a:p>
          </p:txBody>
        </p:sp>
      </p:grpSp>
      <p:grpSp>
        <p:nvGrpSpPr>
          <p:cNvPr id="38919" name="Группа 11"/>
          <p:cNvGrpSpPr>
            <a:grpSpLocks/>
          </p:cNvGrpSpPr>
          <p:nvPr/>
        </p:nvGrpSpPr>
        <p:grpSpPr bwMode="auto">
          <a:xfrm>
            <a:off x="139700" y="990600"/>
            <a:ext cx="2592388" cy="1295400"/>
            <a:chOff x="-228600" y="3284004"/>
            <a:chExt cx="2364211" cy="1516595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148" y="3284004"/>
              <a:ext cx="2135463" cy="1516595"/>
            </a:xfrm>
            <a:prstGeom prst="roundRect">
              <a:avLst/>
            </a:prstGeom>
            <a:solidFill>
              <a:srgbClr val="00B0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Скругленный прямоугольник 6"/>
            <p:cNvSpPr/>
            <p:nvPr/>
          </p:nvSpPr>
          <p:spPr>
            <a:xfrm>
              <a:off x="-228600" y="3358347"/>
              <a:ext cx="2290374" cy="136790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76200" tIns="38100" rIns="76200" bIns="38100" spcCol="1270" anchor="ctr"/>
            <a:lstStyle/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1600" b="1" dirty="0">
                  <a:solidFill>
                    <a:schemeClr val="tx1">
                      <a:lumMod val="50000"/>
                    </a:schemeClr>
                  </a:solidFill>
                  <a:latin typeface="Liberation Serif" pitchFamily="18" charset="0"/>
                  <a:cs typeface="Arial" charset="0"/>
                </a:rPr>
                <a:t>подраздел</a:t>
              </a:r>
              <a:r>
                <a:rPr lang="en-US" sz="1600" b="1" dirty="0">
                  <a:solidFill>
                    <a:schemeClr val="tx1">
                      <a:lumMod val="50000"/>
                    </a:schemeClr>
                  </a:solidFill>
                  <a:latin typeface="Liberation Serif" pitchFamily="18" charset="0"/>
                  <a:cs typeface="Arial" charset="0"/>
                </a:rPr>
                <a:t> 0405 </a:t>
              </a:r>
              <a:r>
                <a:rPr lang="ru-RU" sz="1600" b="1" dirty="0">
                  <a:solidFill>
                    <a:schemeClr val="tx1">
                      <a:lumMod val="50000"/>
                    </a:schemeClr>
                  </a:solidFill>
                  <a:latin typeface="Liberation Serif" pitchFamily="18" charset="0"/>
                  <a:cs typeface="Arial" charset="0"/>
                </a:rPr>
                <a:t> «Сельское хозяйство и рыболовство»</a:t>
              </a:r>
              <a:endParaRPr lang="ru-RU" sz="1400" b="1" dirty="0">
                <a:solidFill>
                  <a:srgbClr val="4C4B25"/>
                </a:solidFill>
                <a:latin typeface="Bookman Old Style" pitchFamily="18" charset="0"/>
                <a:cs typeface="Times New Roman" pitchFamily="18" charset="0"/>
              </a:endParaRPr>
            </a:p>
          </p:txBody>
        </p:sp>
      </p:grpSp>
      <p:sp>
        <p:nvSpPr>
          <p:cNvPr id="17" name="Скругленный прямоугольник 16"/>
          <p:cNvSpPr/>
          <p:nvPr/>
        </p:nvSpPr>
        <p:spPr>
          <a:xfrm>
            <a:off x="304800" y="2819400"/>
            <a:ext cx="2362200" cy="1143000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  <a:latin typeface="Liberation Serif" pitchFamily="18" charset="0"/>
              </a:rPr>
              <a:t>Подраздел 0406 «Водное хозяйство»</a:t>
            </a:r>
          </a:p>
        </p:txBody>
      </p:sp>
      <p:sp>
        <p:nvSpPr>
          <p:cNvPr id="18" name="Стрелка вправо 17"/>
          <p:cNvSpPr/>
          <p:nvPr/>
        </p:nvSpPr>
        <p:spPr>
          <a:xfrm>
            <a:off x="2895600" y="2514600"/>
            <a:ext cx="4114800" cy="1676400"/>
          </a:xfrm>
          <a:prstGeom prst="righ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600" b="1" dirty="0" smtClean="0">
                <a:solidFill>
                  <a:schemeClr val="tx1"/>
                </a:solidFill>
                <a:latin typeface="Liberation Serif" pitchFamily="18" charset="0"/>
              </a:rPr>
              <a:t>144,5 тыс</a:t>
            </a:r>
            <a:r>
              <a:rPr lang="ru-RU" sz="1600" b="1" dirty="0">
                <a:solidFill>
                  <a:schemeClr val="tx1"/>
                </a:solidFill>
                <a:latin typeface="Liberation Serif" pitchFamily="18" charset="0"/>
              </a:rPr>
              <a:t>. руб. </a:t>
            </a:r>
            <a:r>
              <a:rPr lang="ru-RU" sz="1600" dirty="0" smtClean="0">
                <a:solidFill>
                  <a:schemeClr val="tx1"/>
                </a:solidFill>
                <a:latin typeface="Liberation Serif" pitchFamily="18" charset="0"/>
              </a:rPr>
              <a:t>–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страхование ГТС и содержание плотины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922" name="Рисунок 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86600" y="2743200"/>
            <a:ext cx="1819275" cy="1068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Скругленный прямоугольник 19"/>
          <p:cNvSpPr/>
          <p:nvPr/>
        </p:nvSpPr>
        <p:spPr>
          <a:xfrm>
            <a:off x="304800" y="4648200"/>
            <a:ext cx="2362200" cy="1143000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Подраздел 0408 «Транспорт»</a:t>
            </a:r>
          </a:p>
        </p:txBody>
      </p:sp>
      <p:sp>
        <p:nvSpPr>
          <p:cNvPr id="21" name="Стрелка вправо 20"/>
          <p:cNvSpPr/>
          <p:nvPr/>
        </p:nvSpPr>
        <p:spPr>
          <a:xfrm>
            <a:off x="2895600" y="4267200"/>
            <a:ext cx="4114800" cy="1905000"/>
          </a:xfrm>
          <a:prstGeom prst="righ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tx1"/>
                </a:solidFill>
                <a:latin typeface="Liberation Serif" pitchFamily="18" charset="0"/>
              </a:rPr>
              <a:t>675,0  </a:t>
            </a:r>
            <a:r>
              <a:rPr lang="ru-RU" sz="1600" b="1" dirty="0">
                <a:solidFill>
                  <a:schemeClr val="tx1"/>
                </a:solidFill>
                <a:latin typeface="Liberation Serif" pitchFamily="18" charset="0"/>
              </a:rPr>
              <a:t>тыс. руб. </a:t>
            </a:r>
            <a:r>
              <a:rPr lang="ru-RU" sz="1600" dirty="0">
                <a:solidFill>
                  <a:schemeClr val="tx1"/>
                </a:solidFill>
                <a:latin typeface="Liberation Serif" pitchFamily="18" charset="0"/>
              </a:rPr>
              <a:t>–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организация услуг по осуществлению регулярных перевозок</a:t>
            </a:r>
            <a:endParaRPr lang="ru-RU" alt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1600" dirty="0">
              <a:solidFill>
                <a:schemeClr val="tx1"/>
              </a:solidFill>
              <a:latin typeface="Liberation Serif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Заголовок 4"/>
          <p:cNvSpPr>
            <a:spLocks noGrp="1"/>
          </p:cNvSpPr>
          <p:nvPr>
            <p:ph type="title"/>
          </p:nvPr>
        </p:nvSpPr>
        <p:spPr>
          <a:xfrm>
            <a:off x="685800" y="-1295400"/>
            <a:ext cx="8101013" cy="833437"/>
          </a:xfrm>
        </p:spPr>
        <p:txBody>
          <a:bodyPr/>
          <a:lstStyle/>
          <a:p>
            <a:pPr>
              <a:defRPr/>
            </a:pPr>
            <a:r>
              <a:rPr lang="ru-RU" sz="25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endParaRPr lang="ru-RU" alt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9940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Заголовок 4"/>
          <p:cNvSpPr txBox="1">
            <a:spLocks/>
          </p:cNvSpPr>
          <p:nvPr/>
        </p:nvSpPr>
        <p:spPr bwMode="auto">
          <a:xfrm>
            <a:off x="614363" y="3497263"/>
            <a:ext cx="3387725" cy="42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2813"/>
            <a:r>
              <a:rPr lang="ru-RU" altLang="ru-RU" sz="16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ул. Мопра</a:t>
            </a:r>
            <a:endParaRPr lang="ru-RU" altLang="ru-RU" sz="16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9943" name="Picture 12" descr="C:\Users\PTD\Desktop\Фотки\для отчета главы 2018\IMG_5373-28-06-18-09-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0" y="1371600"/>
            <a:ext cx="2995613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9945" name="Группа 14"/>
          <p:cNvGrpSpPr>
            <a:grpSpLocks/>
          </p:cNvGrpSpPr>
          <p:nvPr/>
        </p:nvGrpSpPr>
        <p:grpSpPr bwMode="auto">
          <a:xfrm>
            <a:off x="5867400" y="1447800"/>
            <a:ext cx="2971800" cy="2286000"/>
            <a:chOff x="0" y="3530851"/>
            <a:chExt cx="1374071" cy="2117521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0" y="3530851"/>
              <a:ext cx="1374071" cy="2117521"/>
            </a:xfrm>
            <a:prstGeom prst="roundRect">
              <a:avLst>
                <a:gd name="adj" fmla="val 10000"/>
              </a:avLst>
            </a:prstGeom>
            <a:solidFill>
              <a:srgbClr val="C5D5AB"/>
            </a:solidFill>
            <a:ln>
              <a:solidFill>
                <a:schemeClr val="tx1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Скругленный прямоугольник 4"/>
            <p:cNvSpPr/>
            <p:nvPr/>
          </p:nvSpPr>
          <p:spPr>
            <a:xfrm>
              <a:off x="35233" y="3601435"/>
              <a:ext cx="1293330" cy="20381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9050" tIns="19050" rIns="19050" bIns="19050" spcCol="1270" anchor="ctr"/>
            <a:lstStyle/>
            <a:p>
              <a:pPr algn="ctr" defTabSz="4445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2000" b="1" dirty="0" smtClean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8 001,8тыс</a:t>
              </a:r>
              <a:r>
                <a:rPr lang="ru-RU" sz="2000" b="1" dirty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. руб.</a:t>
              </a:r>
              <a:endParaRPr lang="en-US" sz="2000" b="1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 defTabSz="4445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b="1" dirty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содержание автомобильных дорог и инженерных сооружений на них в зимний  и летний периоды</a:t>
              </a:r>
            </a:p>
          </p:txBody>
        </p:sp>
      </p:grpSp>
      <p:grpSp>
        <p:nvGrpSpPr>
          <p:cNvPr id="39946" name="Группа 17"/>
          <p:cNvGrpSpPr>
            <a:grpSpLocks/>
          </p:cNvGrpSpPr>
          <p:nvPr/>
        </p:nvGrpSpPr>
        <p:grpSpPr bwMode="auto">
          <a:xfrm>
            <a:off x="6172200" y="4191000"/>
            <a:ext cx="2819400" cy="2438400"/>
            <a:chOff x="721451" y="278683"/>
            <a:chExt cx="1600400" cy="1667859"/>
          </a:xfrm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721451" y="330804"/>
              <a:ext cx="1600400" cy="1615738"/>
            </a:xfrm>
            <a:prstGeom prst="roundRect">
              <a:avLst>
                <a:gd name="adj" fmla="val 10000"/>
              </a:avLst>
            </a:prstGeom>
            <a:solidFill>
              <a:srgbClr val="C5D5AB"/>
            </a:solidFill>
            <a:ln>
              <a:solidFill>
                <a:schemeClr val="tx1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Скругленный прямоугольник 4"/>
            <p:cNvSpPr/>
            <p:nvPr/>
          </p:nvSpPr>
          <p:spPr>
            <a:xfrm>
              <a:off x="789937" y="278683"/>
              <a:ext cx="1506683" cy="15223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20955" tIns="20955" rIns="20955" bIns="20955" spcCol="1270" anchor="ctr"/>
            <a:lstStyle/>
            <a:p>
              <a:pPr algn="just" defTabSz="488950">
                <a:lnSpc>
                  <a:spcPct val="90000"/>
                </a:lnSpc>
                <a:spcAft>
                  <a:spcPts val="0"/>
                </a:spcAft>
                <a:defRPr/>
              </a:pPr>
              <a:r>
                <a:rPr lang="ru-RU" sz="2000" b="1" dirty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-   </a:t>
              </a:r>
              <a:r>
                <a:rPr lang="ru-RU" sz="2000" b="1" dirty="0" smtClean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29 157,9тыс.руб</a:t>
              </a:r>
              <a:r>
                <a:rPr lang="ru-RU" sz="2000" b="1" dirty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. -</a:t>
              </a:r>
              <a:endParaRPr lang="en-US" sz="2000" b="1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just" defTabSz="4889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b="1" dirty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ремонт а/</a:t>
              </a:r>
              <a:r>
                <a:rPr lang="ru-RU" b="1" dirty="0" err="1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д</a:t>
              </a:r>
              <a:r>
                <a:rPr lang="ru-RU" b="1" dirty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 в МГО;</a:t>
              </a:r>
            </a:p>
            <a:p>
              <a:pPr algn="just" defTabSz="4889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2000" b="1" dirty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- </a:t>
              </a:r>
              <a:r>
                <a:rPr lang="ru-RU" sz="2000" b="1" dirty="0" smtClean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4 618,9тыс.руб</a:t>
              </a:r>
              <a:r>
                <a:rPr lang="ru-RU" sz="2000" b="1" dirty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. - </a:t>
              </a:r>
              <a:r>
                <a:rPr lang="ru-RU" b="1" dirty="0" smtClean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обустройство </a:t>
              </a:r>
              <a:r>
                <a:rPr lang="ru-RU" b="1" dirty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грунтовых дорог в п. Изумруд</a:t>
              </a:r>
            </a:p>
          </p:txBody>
        </p:sp>
      </p:grpSp>
      <p:sp>
        <p:nvSpPr>
          <p:cNvPr id="18" name="Заголовок 1"/>
          <p:cNvSpPr txBox="1">
            <a:spLocks/>
          </p:cNvSpPr>
          <p:nvPr/>
        </p:nvSpPr>
        <p:spPr bwMode="auto">
          <a:xfrm>
            <a:off x="990600" y="228600"/>
            <a:ext cx="7924800" cy="708025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Подраздел 0</a:t>
            </a:r>
            <a:r>
              <a:rPr lang="en-US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409</a:t>
            </a: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sz="2000" b="1" dirty="0" err="1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Дорожное</a:t>
            </a:r>
            <a:r>
              <a:rPr lang="en-US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хозяйство</a:t>
            </a:r>
            <a:r>
              <a:rPr lang="en-US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b="1" dirty="0" err="1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дорожные</a:t>
            </a:r>
            <a:r>
              <a:rPr lang="en-US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фонды</a:t>
            </a:r>
            <a:r>
              <a:rPr lang="en-US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» - 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47 389,0тыс</a:t>
            </a: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. руб.:</a:t>
            </a:r>
            <a:endParaRPr lang="ru-RU" sz="2000" b="1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50177" name="Picture 1" descr="C:\Users\user7\Downloads\IMG_164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990600"/>
            <a:ext cx="1547813" cy="2751668"/>
          </a:xfrm>
          <a:prstGeom prst="rect">
            <a:avLst/>
          </a:prstGeom>
          <a:noFill/>
        </p:spPr>
      </p:pic>
      <p:pic>
        <p:nvPicPr>
          <p:cNvPr id="50178" name="Picture 2" descr="C:\Users\user7\Downloads\IMG_164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71600" y="4191000"/>
            <a:ext cx="3488267" cy="19621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36513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0963" name="Группа 14"/>
          <p:cNvGrpSpPr>
            <a:grpSpLocks/>
          </p:cNvGrpSpPr>
          <p:nvPr/>
        </p:nvGrpSpPr>
        <p:grpSpPr bwMode="auto">
          <a:xfrm>
            <a:off x="6019800" y="685800"/>
            <a:ext cx="2971800" cy="5943600"/>
            <a:chOff x="0" y="2777955"/>
            <a:chExt cx="1374071" cy="2489017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0" y="2895625"/>
              <a:ext cx="1374071" cy="2117393"/>
            </a:xfrm>
            <a:prstGeom prst="roundRect">
              <a:avLst>
                <a:gd name="adj" fmla="val 10000"/>
              </a:avLst>
            </a:prstGeom>
            <a:solidFill>
              <a:srgbClr val="C5D5AB"/>
            </a:solidFill>
            <a:ln>
              <a:solidFill>
                <a:schemeClr val="tx1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Скругленный прямоугольник 4"/>
            <p:cNvSpPr/>
            <p:nvPr/>
          </p:nvSpPr>
          <p:spPr>
            <a:xfrm>
              <a:off x="35233" y="2777955"/>
              <a:ext cx="1293330" cy="248901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9050" tIns="19050" rIns="19050" bIns="19050" anchor="ctr"/>
            <a:lstStyle/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r>
                <a:rPr lang="ru-RU" sz="1600" b="1" dirty="0" smtClean="0">
                  <a:solidFill>
                    <a:srgbClr val="36351A"/>
                  </a:solidFill>
                  <a:latin typeface="Times New Roman" pitchFamily="18" charset="0"/>
                  <a:cs typeface="Times New Roman" pitchFamily="18" charset="0"/>
                </a:rPr>
                <a:t>400,0 </a:t>
              </a:r>
              <a:r>
                <a:rPr lang="ru-RU" sz="1600" b="1" dirty="0">
                  <a:solidFill>
                    <a:srgbClr val="36351A"/>
                  </a:solidFill>
                  <a:latin typeface="Times New Roman" pitchFamily="18" charset="0"/>
                  <a:cs typeface="Times New Roman" pitchFamily="18" charset="0"/>
                </a:rPr>
                <a:t>тыс.руб. – техническое обслуживание дорожных знаков;</a:t>
              </a: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r>
                <a:rPr lang="ru-RU" sz="1600" b="1" dirty="0" smtClean="0">
                  <a:solidFill>
                    <a:srgbClr val="36351A"/>
                  </a:solidFill>
                  <a:latin typeface="Times New Roman" pitchFamily="18" charset="0"/>
                  <a:cs typeface="Times New Roman" pitchFamily="18" charset="0"/>
                </a:rPr>
                <a:t>487,0 </a:t>
              </a:r>
              <a:r>
                <a:rPr lang="ru-RU" sz="1600" b="1" dirty="0">
                  <a:solidFill>
                    <a:srgbClr val="36351A"/>
                  </a:solidFill>
                  <a:latin typeface="Times New Roman" pitchFamily="18" charset="0"/>
                  <a:cs typeface="Times New Roman" pitchFamily="18" charset="0"/>
                </a:rPr>
                <a:t>тыс. руб. - нанесение горизонтальной дорожной разметки;</a:t>
              </a: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r>
                <a:rPr lang="ru-RU" sz="1600" b="1" dirty="0" smtClean="0">
                  <a:solidFill>
                    <a:srgbClr val="36351A"/>
                  </a:solidFill>
                  <a:latin typeface="Times New Roman" pitchFamily="18" charset="0"/>
                  <a:cs typeface="Times New Roman" pitchFamily="18" charset="0"/>
                </a:rPr>
                <a:t>3 553,2тыс.руб</a:t>
              </a:r>
              <a:r>
                <a:rPr lang="ru-RU" sz="1600" b="1" dirty="0">
                  <a:solidFill>
                    <a:srgbClr val="36351A"/>
                  </a:solidFill>
                  <a:latin typeface="Times New Roman" pitchFamily="18" charset="0"/>
                  <a:cs typeface="Times New Roman" pitchFamily="18" charset="0"/>
                </a:rPr>
                <a:t>. - обустройство пешеходных переходов в Малышевском городском округе;</a:t>
              </a: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r>
                <a:rPr lang="ru-RU" sz="1600" b="1" dirty="0" smtClean="0">
                  <a:solidFill>
                    <a:srgbClr val="36351A"/>
                  </a:solidFill>
                  <a:latin typeface="Times New Roman" pitchFamily="18" charset="0"/>
                  <a:cs typeface="Times New Roman" pitchFamily="18" charset="0"/>
                </a:rPr>
                <a:t>583,4 </a:t>
              </a:r>
              <a:r>
                <a:rPr lang="ru-RU" sz="1600" b="1" dirty="0">
                  <a:solidFill>
                    <a:srgbClr val="36351A"/>
                  </a:solidFill>
                  <a:latin typeface="Times New Roman" pitchFamily="18" charset="0"/>
                  <a:cs typeface="Times New Roman" pitchFamily="18" charset="0"/>
                </a:rPr>
                <a:t>тыс. руб. </a:t>
              </a:r>
              <a:r>
                <a:rPr lang="ru-RU" sz="1600" b="1" dirty="0" smtClean="0">
                  <a:solidFill>
                    <a:srgbClr val="36351A"/>
                  </a:solidFill>
                  <a:latin typeface="Times New Roman" pitchFamily="18" charset="0"/>
                  <a:cs typeface="Times New Roman" pitchFamily="18" charset="0"/>
                </a:rPr>
                <a:t>–обрезка деревьев вдоль а/</a:t>
              </a:r>
              <a:r>
                <a:rPr lang="ru-RU" sz="1600" b="1" dirty="0" err="1" smtClean="0">
                  <a:solidFill>
                    <a:srgbClr val="36351A"/>
                  </a:solidFill>
                  <a:latin typeface="Times New Roman" pitchFamily="18" charset="0"/>
                  <a:cs typeface="Times New Roman" pitchFamily="18" charset="0"/>
                </a:rPr>
                <a:t>д</a:t>
              </a:r>
              <a:endParaRPr lang="ru-RU" sz="1600" b="1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1600" b="1" dirty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1600" b="1" dirty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1600" b="1" dirty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1600" b="1" dirty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1600" b="1" dirty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1600" b="1" dirty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138100" y="1143000"/>
            <a:ext cx="2251422" cy="27432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10" name="Заголовок 1"/>
          <p:cNvSpPr txBox="1">
            <a:spLocks/>
          </p:cNvSpPr>
          <p:nvPr/>
        </p:nvSpPr>
        <p:spPr bwMode="auto">
          <a:xfrm>
            <a:off x="1066800" y="241300"/>
            <a:ext cx="7924800" cy="707886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Подраздел 0</a:t>
            </a:r>
            <a:r>
              <a:rPr lang="en-US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409</a:t>
            </a: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sz="2000" b="1" dirty="0" err="1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Дорожное</a:t>
            </a:r>
            <a:r>
              <a:rPr lang="en-US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хозяйство</a:t>
            </a:r>
            <a:r>
              <a:rPr lang="en-US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b="1" dirty="0" err="1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дорожные</a:t>
            </a:r>
            <a:r>
              <a:rPr lang="en-US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фонды</a:t>
            </a:r>
            <a:r>
              <a:rPr lang="en-US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000" b="1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» (продолжение) </a:t>
            </a:r>
            <a:endParaRPr lang="ru-RU" sz="2000" b="1" dirty="0">
              <a:solidFill>
                <a:srgbClr val="36351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9153" name="Picture 1" descr="C:\Users\user7\Downloads\IMG_16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4600" y="1447800"/>
            <a:ext cx="3276600" cy="2457450"/>
          </a:xfrm>
          <a:prstGeom prst="rect">
            <a:avLst/>
          </a:prstGeom>
          <a:noFill/>
        </p:spPr>
      </p:pic>
      <p:pic>
        <p:nvPicPr>
          <p:cNvPr id="49154" name="Picture 2" descr="C:\Users\user7\Downloads\IMG_165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9200" y="4114800"/>
            <a:ext cx="2971800" cy="22288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Заголовок 4"/>
          <p:cNvSpPr>
            <a:spLocks noGrp="1"/>
          </p:cNvSpPr>
          <p:nvPr>
            <p:ph type="title"/>
          </p:nvPr>
        </p:nvSpPr>
        <p:spPr>
          <a:xfrm>
            <a:off x="609600" y="-1524000"/>
            <a:ext cx="8101013" cy="1138237"/>
          </a:xfrm>
        </p:spPr>
        <p:txBody>
          <a:bodyPr/>
          <a:lstStyle/>
          <a:p>
            <a:pPr defTabSz="912813" eaLnBrk="1" hangingPunct="1"/>
            <a:r>
              <a:rPr lang="ru-RU" sz="2000" smtClean="0">
                <a:solidFill>
                  <a:srgbClr val="36351A"/>
                </a:solidFill>
                <a:latin typeface="Bookman Old Style" pitchFamily="18" charset="0"/>
              </a:rPr>
              <a:t/>
            </a:r>
            <a:br>
              <a:rPr lang="ru-RU" sz="2000" smtClean="0">
                <a:solidFill>
                  <a:srgbClr val="36351A"/>
                </a:solidFill>
                <a:latin typeface="Bookman Old Style" pitchFamily="18" charset="0"/>
              </a:rPr>
            </a:br>
            <a:endParaRPr lang="ru-RU" altLang="ru-RU" sz="2000" b="1" smtClean="0">
              <a:solidFill>
                <a:srgbClr val="36351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987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 bwMode="auto">
          <a:xfrm>
            <a:off x="381000" y="4495800"/>
            <a:ext cx="4114800" cy="2209800"/>
          </a:xfrm>
          <a:prstGeom prst="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just"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Мероприятия по подпрограмме </a:t>
            </a:r>
          </a:p>
          <a:p>
            <a:pPr algn="just">
              <a:defRPr/>
            </a:pPr>
            <a:r>
              <a:rPr lang="ru-RU" dirty="0" smtClean="0">
                <a:solidFill>
                  <a:srgbClr val="36351A"/>
                </a:solidFill>
                <a:latin typeface="Liberation Serif" pitchFamily="18" charset="0"/>
              </a:rPr>
              <a:t>«</a:t>
            </a:r>
            <a:r>
              <a:rPr lang="ru-RU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малого и среднего </a:t>
            </a:r>
          </a:p>
          <a:p>
            <a:pPr algn="just"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предпринимательства </a:t>
            </a:r>
          </a:p>
          <a:p>
            <a:pPr algn="just"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Малышевском городском округе</a:t>
            </a:r>
            <a:r>
              <a:rPr lang="ru-RU" dirty="0" smtClean="0">
                <a:solidFill>
                  <a:srgbClr val="36351A"/>
                </a:solidFill>
                <a:latin typeface="Liberation Serif" pitchFamily="18" charset="0"/>
              </a:rPr>
              <a:t>»</a:t>
            </a:r>
            <a:r>
              <a:rPr lang="ru-RU" b="1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defRPr/>
            </a:pPr>
            <a:r>
              <a:rPr lang="ru-RU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-  </a:t>
            </a:r>
            <a:r>
              <a:rPr lang="ru-RU" b="1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120,0 тыс.руб.</a:t>
            </a:r>
            <a:r>
              <a:rPr lang="ru-RU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проведение </a:t>
            </a:r>
          </a:p>
          <a:p>
            <a:pPr algn="just">
              <a:defRPr/>
            </a:pPr>
            <a:r>
              <a:rPr lang="ru-RU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образовательных мероприятий </a:t>
            </a:r>
          </a:p>
          <a:p>
            <a:pPr algn="just">
              <a:defRPr/>
            </a:pPr>
            <a:r>
              <a:rPr lang="ru-RU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начинающих и действующих </a:t>
            </a:r>
          </a:p>
          <a:p>
            <a:pPr algn="just">
              <a:defRPr/>
            </a:pPr>
            <a:r>
              <a:rPr lang="ru-RU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субъектов малого предпринимательства</a:t>
            </a:r>
            <a:endParaRPr lang="ru-RU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 bwMode="auto">
          <a:xfrm>
            <a:off x="4876800" y="3810000"/>
            <a:ext cx="4114800" cy="2895600"/>
          </a:xfrm>
          <a:prstGeom prst="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just" defTabSz="666750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Мероприятий по землеустройству и </a:t>
            </a:r>
          </a:p>
          <a:p>
            <a:pPr algn="just" defTabSz="666750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землепользованию  - </a:t>
            </a:r>
            <a:r>
              <a:rPr lang="ru-RU" b="1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761,0</a:t>
            </a:r>
            <a:r>
              <a:rPr lang="en-US" b="1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b="1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pPr algn="just" defTabSz="666750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(кадастровые работы в отношении </a:t>
            </a:r>
          </a:p>
          <a:p>
            <a:pPr algn="just" defTabSz="666750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земельных участков для проведения </a:t>
            </a:r>
          </a:p>
          <a:p>
            <a:pPr algn="just" defTabSz="666750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аукционов,  кадастровые работы в</a:t>
            </a:r>
          </a:p>
          <a:p>
            <a:pPr algn="just" defTabSz="666750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отношении автомобильных дорог, </a:t>
            </a:r>
          </a:p>
          <a:p>
            <a:pPr algn="just" defTabSz="666750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техническая инвентаризация </a:t>
            </a:r>
          </a:p>
          <a:p>
            <a:pPr algn="just" defTabSz="666750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объектов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безхозяйного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имущества </a:t>
            </a:r>
          </a:p>
          <a:p>
            <a:pPr algn="just" defTabSz="666750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автоматизация учета управления</a:t>
            </a:r>
          </a:p>
          <a:p>
            <a:pPr algn="just" defTabSz="666750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муниципальной собственностью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991" name="Рисунок 25" descr="image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1447800"/>
            <a:ext cx="385645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914400" y="228600"/>
            <a:ext cx="7924800" cy="101600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36351A"/>
                </a:solidFill>
                <a:latin typeface="Liberation Serif" pitchFamily="18" charset="0"/>
              </a:rPr>
              <a:t>Подраздел 0</a:t>
            </a:r>
            <a:r>
              <a:rPr lang="en-US" sz="2000" b="1" dirty="0">
                <a:solidFill>
                  <a:srgbClr val="36351A"/>
                </a:solidFill>
                <a:latin typeface="Liberation Serif" pitchFamily="18" charset="0"/>
              </a:rPr>
              <a:t>412</a:t>
            </a:r>
            <a:r>
              <a:rPr lang="en-US" sz="2000" dirty="0">
                <a:solidFill>
                  <a:srgbClr val="36351A"/>
                </a:solidFill>
                <a:latin typeface="Liberation Serif" pitchFamily="18" charset="0"/>
              </a:rPr>
              <a:t/>
            </a:r>
            <a:br>
              <a:rPr lang="en-US" sz="2000" dirty="0">
                <a:solidFill>
                  <a:srgbClr val="36351A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36351A"/>
                </a:solidFill>
                <a:latin typeface="Liberation Serif" pitchFamily="18" charset="0"/>
              </a:rPr>
              <a:t>«Другие вопросы в области национальной экономики»</a:t>
            </a:r>
            <a:br>
              <a:rPr lang="ru-RU" sz="2000" b="1" dirty="0">
                <a:solidFill>
                  <a:srgbClr val="36351A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36351A"/>
                </a:solidFill>
                <a:latin typeface="Liberation Serif" pitchFamily="18" charset="0"/>
              </a:rPr>
              <a:t>-</a:t>
            </a:r>
            <a:r>
              <a:rPr lang="ru-RU" sz="2000" dirty="0">
                <a:solidFill>
                  <a:srgbClr val="36351A"/>
                </a:solidFill>
                <a:latin typeface="Liberation Serif" pitchFamily="18" charset="0"/>
              </a:rPr>
              <a:t> </a:t>
            </a:r>
            <a:r>
              <a:rPr lang="ru-RU" sz="2000" b="1" dirty="0" smtClean="0">
                <a:solidFill>
                  <a:srgbClr val="36351A"/>
                </a:solidFill>
                <a:latin typeface="Liberation Serif" pitchFamily="18" charset="0"/>
              </a:rPr>
              <a:t>881,0</a:t>
            </a:r>
            <a:r>
              <a:rPr lang="en-US" sz="2000" b="1" dirty="0" smtClean="0">
                <a:solidFill>
                  <a:srgbClr val="36351A"/>
                </a:solidFill>
                <a:latin typeface="Liberation Serif" pitchFamily="18" charset="0"/>
              </a:rPr>
              <a:t> </a:t>
            </a:r>
            <a:r>
              <a:rPr lang="ru-RU" sz="2000" b="1" dirty="0" smtClean="0">
                <a:solidFill>
                  <a:srgbClr val="36351A"/>
                </a:solidFill>
                <a:latin typeface="Liberation Serif" pitchFamily="18" charset="0"/>
              </a:rPr>
              <a:t>тыс.руб</a:t>
            </a:r>
            <a:r>
              <a:rPr lang="ru-RU" sz="2000" b="1" dirty="0">
                <a:solidFill>
                  <a:srgbClr val="36351A"/>
                </a:solidFill>
                <a:latin typeface="Liberation Serif" pitchFamily="18" charset="0"/>
              </a:rPr>
              <a:t>.</a:t>
            </a:r>
            <a:endParaRPr lang="ru-RU" sz="2000" b="1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C:\Users\MYS\Desktop\14.11.2018 день фин.грамотности малышева (2)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1219200"/>
            <a:ext cx="3276600" cy="152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3" name="Picture 3" descr="IMG-20241125-WA000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4400" y="2743200"/>
            <a:ext cx="3322682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457200" y="990600"/>
            <a:ext cx="86868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</a:rPr>
              <a:t>Подраздел 0501 «Жилищное хозяйство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</a:rPr>
              <a:t>» - </a:t>
            </a:r>
            <a:r>
              <a:rPr lang="ru-RU" b="1" dirty="0" smtClean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</a:rPr>
              <a:t>35 168,2тыс</a:t>
            </a:r>
            <a:r>
              <a:rPr lang="ru-RU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</a:rPr>
              <a:t>. руб.</a:t>
            </a:r>
          </a:p>
        </p:txBody>
      </p:sp>
      <p:pic>
        <p:nvPicPr>
          <p:cNvPr id="43011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3416300"/>
            <a:ext cx="1676400" cy="137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15"/>
          <p:cNvGrpSpPr>
            <a:grpSpLocks/>
          </p:cNvGrpSpPr>
          <p:nvPr/>
        </p:nvGrpSpPr>
        <p:grpSpPr bwMode="auto">
          <a:xfrm>
            <a:off x="2118188" y="1523999"/>
            <a:ext cx="6721012" cy="1676400"/>
            <a:chOff x="2577957" y="1863544"/>
            <a:chExt cx="6801988" cy="1220391"/>
          </a:xfrm>
        </p:grpSpPr>
        <p:grpSp>
          <p:nvGrpSpPr>
            <p:cNvPr id="3" name="Группа 7"/>
            <p:cNvGrpSpPr/>
            <p:nvPr/>
          </p:nvGrpSpPr>
          <p:grpSpPr>
            <a:xfrm rot="10800000">
              <a:off x="2979145" y="1863544"/>
              <a:ext cx="6400800" cy="1220391"/>
              <a:chOff x="1186301" y="-166416"/>
              <a:chExt cx="5084632" cy="1220391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1" name="Стрелка вправо 10"/>
              <p:cNvSpPr/>
              <p:nvPr/>
            </p:nvSpPr>
            <p:spPr>
              <a:xfrm>
                <a:off x="1186301" y="-110945"/>
                <a:ext cx="5084632" cy="1164920"/>
              </a:xfrm>
              <a:prstGeom prst="rightArrow">
                <a:avLst>
                  <a:gd name="adj1" fmla="val 75000"/>
                  <a:gd name="adj2" fmla="val 50000"/>
                </a:avLst>
              </a:prstGeom>
              <a:solidFill>
                <a:srgbClr val="FFFF99">
                  <a:alpha val="90000"/>
                </a:srgbClr>
              </a:solidFill>
              <a:ln>
                <a:noFill/>
              </a:ln>
              <a:sp3d z="-152400" extrusionH="63500" prstMaterial="dkEdge">
                <a:bevelT w="144450" h="36350" prst="relaxedInset"/>
                <a:contourClr>
                  <a:schemeClr val="bg1"/>
                </a:contourClr>
              </a:sp3d>
            </p:spPr>
            <p:style>
              <a:lnRef idx="1">
                <a:scrgbClr r="0" g="0" b="0"/>
              </a:lnRef>
              <a:fillRef idx="1">
                <a:scrgbClr r="0" g="0" b="0"/>
              </a:fillRef>
              <a:effect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2" name="Стрелка вправо 4"/>
              <p:cNvSpPr/>
              <p:nvPr/>
            </p:nvSpPr>
            <p:spPr>
              <a:xfrm rot="10800000">
                <a:off x="1676386" y="-166416"/>
                <a:ext cx="4056279" cy="1164917"/>
              </a:xfrm>
              <a:prstGeom prst="rect">
                <a:avLst/>
              </a:prstGeom>
              <a:ln>
                <a:noFill/>
              </a:ln>
              <a:sp3d z="-152400"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10160" tIns="10160" rIns="10160" bIns="10160" spcCol="1270"/>
              <a:lstStyle/>
              <a:p>
                <a:pPr marL="171450" lvl="1" indent="-171450" algn="just" defTabSz="711200">
                  <a:lnSpc>
                    <a:spcPct val="90000"/>
                  </a:lnSpc>
                  <a:spcAft>
                    <a:spcPct val="15000"/>
                  </a:spcAft>
                  <a:defRPr/>
                </a:pPr>
                <a:r>
                  <a:rPr lang="ru-RU" dirty="0">
                    <a:solidFill>
                      <a:schemeClr val="tx1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ru-RU" dirty="0" smtClean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marL="171450" lvl="1" indent="-171450" algn="just" defTabSz="711200">
                  <a:lnSpc>
                    <a:spcPct val="90000"/>
                  </a:lnSpc>
                  <a:spcAft>
                    <a:spcPct val="15000"/>
                  </a:spcAft>
                  <a:defRPr/>
                </a:pPr>
                <a:r>
                  <a:rPr lang="ru-RU" dirty="0" smtClean="0">
                    <a:solidFill>
                      <a:schemeClr val="tx1">
                        <a:lumMod val="50000"/>
                      </a:schemeClr>
                    </a:solidFill>
                    <a:latin typeface="Liberation Serif" pitchFamily="18" charset="0"/>
                    <a:cs typeface="Times New Roman" pitchFamily="18" charset="0"/>
                  </a:rPr>
                  <a:t>       Разработка ПСД на снос аварийного дома</a:t>
                </a:r>
                <a:endParaRPr lang="ru-RU" dirty="0">
                  <a:solidFill>
                    <a:schemeClr val="tx1">
                      <a:lumMod val="50000"/>
                    </a:schemeClr>
                  </a:solidFill>
                  <a:latin typeface="Liberation Serif" pitchFamily="18" charset="0"/>
                  <a:cs typeface="Times New Roman" pitchFamily="18" charset="0"/>
                </a:endParaRPr>
              </a:p>
              <a:p>
                <a:pPr marL="171450" lvl="1" indent="-171450" defTabSz="711200">
                  <a:lnSpc>
                    <a:spcPct val="90000"/>
                  </a:lnSpc>
                  <a:spcAft>
                    <a:spcPct val="15000"/>
                  </a:spcAft>
                  <a:defRPr/>
                </a:pPr>
                <a:endParaRPr lang="ru-RU" dirty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marL="171450" lvl="1" indent="-171450" defTabSz="711200">
                  <a:lnSpc>
                    <a:spcPct val="90000"/>
                  </a:lnSpc>
                  <a:spcAft>
                    <a:spcPct val="15000"/>
                  </a:spcAft>
                  <a:defRPr/>
                </a:pPr>
                <a:endParaRPr lang="ru-RU" dirty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marL="171450" lvl="1" indent="-171450" defTabSz="711200">
                  <a:lnSpc>
                    <a:spcPct val="90000"/>
                  </a:lnSpc>
                  <a:spcAft>
                    <a:spcPct val="15000"/>
                  </a:spcAft>
                  <a:defRPr/>
                </a:pPr>
                <a:endParaRPr lang="ru-RU" sz="1600" dirty="0">
                  <a:solidFill>
                    <a:schemeClr val="tx1">
                      <a:lumMod val="50000"/>
                    </a:schemeClr>
                  </a:solidFill>
                  <a:latin typeface="Bookman Old Style" pitchFamily="18" charset="0"/>
                </a:endParaRPr>
              </a:p>
              <a:p>
                <a:pPr marL="171450" lvl="1" indent="-171450" defTabSz="711200">
                  <a:lnSpc>
                    <a:spcPct val="90000"/>
                  </a:lnSpc>
                  <a:spcAft>
                    <a:spcPct val="15000"/>
                  </a:spcAft>
                  <a:defRPr/>
                </a:pPr>
                <a:endParaRPr lang="ru-RU" dirty="0">
                  <a:solidFill>
                    <a:schemeClr val="tx1">
                      <a:lumMod val="50000"/>
                    </a:schemeClr>
                  </a:solidFill>
                  <a:latin typeface="Bookman Old Style" pitchFamily="18" charset="0"/>
                </a:endParaRPr>
              </a:p>
            </p:txBody>
          </p:sp>
        </p:grpSp>
        <p:sp>
          <p:nvSpPr>
            <p:cNvPr id="43024" name="TextBox 13"/>
            <p:cNvSpPr txBox="1">
              <a:spLocks noChangeArrowheads="1"/>
            </p:cNvSpPr>
            <p:nvPr/>
          </p:nvSpPr>
          <p:spPr bwMode="auto">
            <a:xfrm>
              <a:off x="2577957" y="2029962"/>
              <a:ext cx="1712195" cy="5825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defTabSz="912813"/>
              <a:r>
                <a:rPr lang="ru-RU" b="1" dirty="0" smtClean="0">
                  <a:solidFill>
                    <a:srgbClr val="4C4B25"/>
                  </a:solidFill>
                  <a:latin typeface="Liberation Serif" pitchFamily="18" charset="0"/>
                </a:rPr>
                <a:t>    150,0 т.р.</a:t>
              </a:r>
            </a:p>
            <a:p>
              <a:pPr defTabSz="912813">
                <a:spcBef>
                  <a:spcPts val="1200"/>
                </a:spcBef>
              </a:pPr>
              <a:r>
                <a:rPr lang="ru-RU" b="1" dirty="0" smtClean="0">
                  <a:solidFill>
                    <a:srgbClr val="4C4B25"/>
                  </a:solidFill>
                  <a:latin typeface="Liberation Serif" pitchFamily="18" charset="0"/>
                </a:rPr>
                <a:t>  </a:t>
              </a:r>
              <a:endParaRPr lang="ru-RU" b="1" dirty="0">
                <a:solidFill>
                  <a:srgbClr val="4C4B25"/>
                </a:solidFill>
              </a:endParaRPr>
            </a:p>
          </p:txBody>
        </p:sp>
      </p:grpSp>
      <p:grpSp>
        <p:nvGrpSpPr>
          <p:cNvPr id="4" name="Группа 16"/>
          <p:cNvGrpSpPr>
            <a:grpSpLocks/>
          </p:cNvGrpSpPr>
          <p:nvPr/>
        </p:nvGrpSpPr>
        <p:grpSpPr bwMode="auto">
          <a:xfrm>
            <a:off x="1981200" y="3365500"/>
            <a:ext cx="6781800" cy="1447800"/>
            <a:chOff x="2362199" y="1752600"/>
            <a:chExt cx="6400800" cy="922228"/>
          </a:xfrm>
        </p:grpSpPr>
        <p:grpSp>
          <p:nvGrpSpPr>
            <p:cNvPr id="5" name="Группа 17"/>
            <p:cNvGrpSpPr/>
            <p:nvPr/>
          </p:nvGrpSpPr>
          <p:grpSpPr>
            <a:xfrm rot="10800000">
              <a:off x="2362199" y="1752600"/>
              <a:ext cx="6400800" cy="922228"/>
              <a:chOff x="1676387" y="242691"/>
              <a:chExt cx="5084632" cy="922228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20" name="Стрелка вправо 19"/>
              <p:cNvSpPr/>
              <p:nvPr/>
            </p:nvSpPr>
            <p:spPr>
              <a:xfrm>
                <a:off x="1676387" y="242691"/>
                <a:ext cx="5084632" cy="922228"/>
              </a:xfrm>
              <a:prstGeom prst="rightArrow">
                <a:avLst>
                  <a:gd name="adj1" fmla="val 75000"/>
                  <a:gd name="adj2" fmla="val 50000"/>
                </a:avLst>
              </a:prstGeom>
              <a:solidFill>
                <a:srgbClr val="FFFF99">
                  <a:alpha val="90000"/>
                </a:srgbClr>
              </a:solidFill>
              <a:ln>
                <a:noFill/>
              </a:ln>
              <a:sp3d z="-152400" extrusionH="63500" prstMaterial="dkEdge">
                <a:bevelT w="144450" h="36350" prst="relaxedInset"/>
                <a:contourClr>
                  <a:schemeClr val="bg1"/>
                </a:contourClr>
              </a:sp3d>
            </p:spPr>
            <p:style>
              <a:lnRef idx="1">
                <a:scrgbClr r="0" g="0" b="0"/>
              </a:lnRef>
              <a:fillRef idx="1">
                <a:scrgbClr r="0" g="0" b="0"/>
              </a:fillRef>
              <a:effect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1" name="Стрелка вправо 4"/>
              <p:cNvSpPr/>
              <p:nvPr/>
            </p:nvSpPr>
            <p:spPr>
              <a:xfrm rot="10800000">
                <a:off x="2019172" y="639088"/>
                <a:ext cx="4056279" cy="436845"/>
              </a:xfrm>
              <a:prstGeom prst="rect">
                <a:avLst/>
              </a:prstGeom>
              <a:sp3d z="-152400"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10160" tIns="10160" rIns="10160" bIns="10160" spcCol="1270"/>
              <a:lstStyle/>
              <a:p>
                <a:pPr marL="171450" lvl="1" indent="-171450" defTabSz="711200">
                  <a:lnSpc>
                    <a:spcPct val="90000"/>
                  </a:lnSpc>
                  <a:spcAft>
                    <a:spcPct val="15000"/>
                  </a:spcAft>
                  <a:defRPr/>
                </a:pPr>
                <a:r>
                  <a:rPr lang="ru-RU" sz="1600" dirty="0">
                    <a:solidFill>
                      <a:schemeClr val="tx1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rPr>
                  <a:t>Формирование фонда капитального ремонта общего (муниципального) имущества в многоквартирных домах</a:t>
                </a:r>
                <a:r>
                  <a:rPr lang="ru-RU" sz="1600" dirty="0" smtClean="0">
                    <a:solidFill>
                      <a:schemeClr val="tx1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rPr>
                  <a:t>;</a:t>
                </a:r>
                <a:r>
                  <a:rPr lang="ru-RU" sz="1600" dirty="0" smtClean="0">
                    <a:solidFill>
                      <a:schemeClr val="tx1">
                        <a:lumMod val="50000"/>
                      </a:schemeClr>
                    </a:solidFill>
                    <a:latin typeface="Liberation Serif" pitchFamily="18" charset="0"/>
                    <a:cs typeface="Times New Roman" pitchFamily="18" charset="0"/>
                  </a:rPr>
                  <a:t> </a:t>
                </a:r>
              </a:p>
              <a:p>
                <a:pPr marL="171450" lvl="1" indent="-171450" defTabSz="711200">
                  <a:lnSpc>
                    <a:spcPct val="90000"/>
                  </a:lnSpc>
                  <a:spcAft>
                    <a:spcPct val="15000"/>
                  </a:spcAft>
                  <a:defRPr/>
                </a:pPr>
                <a:r>
                  <a:rPr lang="ru-RU" sz="1600" dirty="0" smtClean="0">
                    <a:solidFill>
                      <a:schemeClr val="tx1">
                        <a:lumMod val="50000"/>
                      </a:schemeClr>
                    </a:solidFill>
                    <a:latin typeface="Liberation Serif" pitchFamily="18" charset="0"/>
                    <a:cs typeface="Times New Roman" pitchFamily="18" charset="0"/>
                  </a:rPr>
                  <a:t>Агентское вознаграждение по договору за расчёт платы за наём помещений муниципального жилищного фонда</a:t>
                </a:r>
              </a:p>
              <a:p>
                <a:pPr marL="171450" lvl="1" indent="-171450" defTabSz="711200">
                  <a:lnSpc>
                    <a:spcPct val="90000"/>
                  </a:lnSpc>
                  <a:spcAft>
                    <a:spcPct val="15000"/>
                  </a:spcAft>
                  <a:defRPr/>
                </a:pPr>
                <a:r>
                  <a:rPr lang="ru-RU" dirty="0" smtClean="0">
                    <a:solidFill>
                      <a:schemeClr val="tx1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ru-RU" dirty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marL="171450" lvl="1" indent="-171450" defTabSz="711200">
                  <a:lnSpc>
                    <a:spcPct val="90000"/>
                  </a:lnSpc>
                  <a:spcAft>
                    <a:spcPct val="15000"/>
                  </a:spcAft>
                  <a:defRPr/>
                </a:pPr>
                <a:endParaRPr lang="ru-RU" dirty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43022" name="TextBox 18"/>
            <p:cNvSpPr txBox="1">
              <a:spLocks noChangeArrowheads="1"/>
            </p:cNvSpPr>
            <p:nvPr/>
          </p:nvSpPr>
          <p:spPr bwMode="auto">
            <a:xfrm>
              <a:off x="2362199" y="1841587"/>
              <a:ext cx="1150706" cy="7645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defTabSz="912813"/>
              <a:r>
                <a:rPr lang="ru-RU" b="1" dirty="0" smtClean="0">
                  <a:solidFill>
                    <a:srgbClr val="4C4B25"/>
                  </a:solidFill>
                  <a:latin typeface="Liberation Serif" pitchFamily="18" charset="0"/>
                </a:rPr>
                <a:t>1390,5т.р</a:t>
              </a:r>
              <a:r>
                <a:rPr lang="ru-RU" b="1" dirty="0" smtClean="0">
                  <a:solidFill>
                    <a:srgbClr val="4C4B25"/>
                  </a:solidFill>
                </a:rPr>
                <a:t>.</a:t>
              </a:r>
            </a:p>
            <a:p>
              <a:pPr defTabSz="912813"/>
              <a:endParaRPr lang="ru-RU" b="1" dirty="0" smtClean="0">
                <a:solidFill>
                  <a:srgbClr val="4C4B25"/>
                </a:solidFill>
              </a:endParaRPr>
            </a:p>
            <a:p>
              <a:pPr defTabSz="912813"/>
              <a:r>
                <a:rPr lang="ru-RU" b="1" dirty="0" smtClean="0">
                  <a:solidFill>
                    <a:srgbClr val="4C4B25"/>
                  </a:solidFill>
                </a:rPr>
                <a:t>113,7 т.р.</a:t>
              </a:r>
              <a:endParaRPr lang="ru-RU" b="1" dirty="0">
                <a:solidFill>
                  <a:srgbClr val="4C4B25"/>
                </a:solidFill>
              </a:endParaRPr>
            </a:p>
            <a:p>
              <a:pPr defTabSz="912813"/>
              <a:endParaRPr lang="ru-RU" b="1" dirty="0">
                <a:solidFill>
                  <a:srgbClr val="4C4B25"/>
                </a:solidFill>
              </a:endParaRPr>
            </a:p>
          </p:txBody>
        </p:sp>
      </p:grpSp>
      <p:pic>
        <p:nvPicPr>
          <p:cNvPr id="22" name="Picture 2" descr="\\Server\общая\Рудный А.К\фото на снос\Ленина 4 фото 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52400" y="5334000"/>
            <a:ext cx="1752600" cy="1289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  <a:extLst>
            <a:ext uri="{909E8E84-426E-40DD-AFC4-6F175D3DCCD1}"/>
          </a:extLst>
        </p:spPr>
      </p:pic>
      <p:grpSp>
        <p:nvGrpSpPr>
          <p:cNvPr id="6" name="Группа 22"/>
          <p:cNvGrpSpPr>
            <a:grpSpLocks/>
          </p:cNvGrpSpPr>
          <p:nvPr/>
        </p:nvGrpSpPr>
        <p:grpSpPr bwMode="auto">
          <a:xfrm>
            <a:off x="1981200" y="5029200"/>
            <a:ext cx="6858000" cy="1524000"/>
            <a:chOff x="2362200" y="1688914"/>
            <a:chExt cx="6400800" cy="1164919"/>
          </a:xfrm>
        </p:grpSpPr>
        <p:grpSp>
          <p:nvGrpSpPr>
            <p:cNvPr id="7" name="Группа 23"/>
            <p:cNvGrpSpPr/>
            <p:nvPr/>
          </p:nvGrpSpPr>
          <p:grpSpPr>
            <a:xfrm rot="10800000">
              <a:off x="2362200" y="1688914"/>
              <a:ext cx="6400800" cy="1164919"/>
              <a:chOff x="1676386" y="63686"/>
              <a:chExt cx="5084632" cy="1164919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26" name="Стрелка вправо 25"/>
              <p:cNvSpPr/>
              <p:nvPr/>
            </p:nvSpPr>
            <p:spPr>
              <a:xfrm>
                <a:off x="1676386" y="63686"/>
                <a:ext cx="5084632" cy="1164919"/>
              </a:xfrm>
              <a:prstGeom prst="rightArrow">
                <a:avLst>
                  <a:gd name="adj1" fmla="val 75000"/>
                  <a:gd name="adj2" fmla="val 50000"/>
                </a:avLst>
              </a:prstGeom>
              <a:solidFill>
                <a:srgbClr val="FFFF99">
                  <a:alpha val="90000"/>
                </a:srgbClr>
              </a:solidFill>
              <a:ln>
                <a:noFill/>
              </a:ln>
              <a:sp3d z="-152400" extrusionH="63500" prstMaterial="dkEdge">
                <a:bevelT w="144450" h="36350" prst="relaxedInset"/>
                <a:contourClr>
                  <a:schemeClr val="bg1"/>
                </a:contourClr>
              </a:sp3d>
            </p:spPr>
            <p:style>
              <a:lnRef idx="1">
                <a:scrgbClr r="0" g="0" b="0"/>
              </a:lnRef>
              <a:fillRef idx="1">
                <a:scrgbClr r="0" g="0" b="0"/>
              </a:fillRef>
              <a:effect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7" name="Стрелка вправо 4"/>
              <p:cNvSpPr/>
              <p:nvPr/>
            </p:nvSpPr>
            <p:spPr>
              <a:xfrm rot="10800000">
                <a:off x="1676386" y="273318"/>
                <a:ext cx="4067706" cy="815401"/>
              </a:xfrm>
              <a:prstGeom prst="rect">
                <a:avLst/>
              </a:prstGeom>
              <a:ln>
                <a:noFill/>
              </a:ln>
              <a:sp3d z="-152400"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10160" tIns="10160" rIns="10160" bIns="10160" spcCol="1270"/>
              <a:lstStyle/>
              <a:p>
                <a:pPr>
                  <a:defRPr/>
                </a:pPr>
                <a:endParaRPr lang="ru-RU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>
                  <a:defRPr/>
                </a:pPr>
                <a:r>
                  <a:rPr lang="ru-RU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Переселение </a:t>
                </a:r>
                <a:r>
                  <a:rPr lang="ru-RU" dirty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граждан из аварийного </a:t>
                </a:r>
                <a:r>
                  <a:rPr lang="ru-RU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жилья</a:t>
                </a:r>
                <a:endParaRPr lang="ru-RU" dirty="0">
                  <a:solidFill>
                    <a:schemeClr val="tx2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43020" name="TextBox 24"/>
            <p:cNvSpPr txBox="1">
              <a:spLocks noChangeArrowheads="1"/>
            </p:cNvSpPr>
            <p:nvPr/>
          </p:nvSpPr>
          <p:spPr bwMode="auto">
            <a:xfrm>
              <a:off x="2590800" y="1980144"/>
              <a:ext cx="1371600" cy="2587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defTabSz="912813"/>
              <a:r>
                <a:rPr lang="ru-RU" sz="1600" b="1" dirty="0" smtClean="0">
                  <a:solidFill>
                    <a:srgbClr val="4C4B25"/>
                  </a:solidFill>
                  <a:latin typeface="Liberation Serif" pitchFamily="18" charset="0"/>
                </a:rPr>
                <a:t>33 514,0т.р.</a:t>
              </a:r>
              <a:endParaRPr lang="ru-RU" sz="1600" b="1" dirty="0">
                <a:solidFill>
                  <a:srgbClr val="4C4B25"/>
                </a:solidFill>
                <a:latin typeface="Liberation Serif" pitchFamily="18" charset="0"/>
              </a:endParaRPr>
            </a:p>
          </p:txBody>
        </p:sp>
      </p:grpSp>
      <p:pic>
        <p:nvPicPr>
          <p:cNvPr id="43016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Заголовок 1"/>
          <p:cNvSpPr txBox="1">
            <a:spLocks/>
          </p:cNvSpPr>
          <p:nvPr/>
        </p:nvSpPr>
        <p:spPr bwMode="auto">
          <a:xfrm>
            <a:off x="914400" y="130175"/>
            <a:ext cx="7924800" cy="708025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</a:rPr>
              <a:t>Раздел 0500 «Жилищно-коммунальное хозяйство» - </a:t>
            </a:r>
            <a:br>
              <a:rPr lang="ru-RU" sz="2000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</a:rPr>
            </a:br>
            <a:r>
              <a:rPr lang="ru-RU" sz="2000" b="1" dirty="0" smtClean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</a:rPr>
              <a:t>67 071,0</a:t>
            </a:r>
            <a:r>
              <a:rPr lang="ru-RU" sz="2000" b="1" dirty="0" smtClean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тыс</a:t>
            </a:r>
            <a:r>
              <a:rPr lang="ru-RU" sz="2000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. руб.</a:t>
            </a:r>
            <a:endParaRPr lang="ru-RU" sz="2000" b="1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47106" name="Picture 2" descr="Picture backgroun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447800"/>
            <a:ext cx="2030330" cy="1219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762000" y="-1447800"/>
            <a:ext cx="86868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tx1">
                    <a:lumMod val="50000"/>
                  </a:schemeClr>
                </a:solidFill>
                <a:latin typeface="Bookman Old Style" pitchFamily="18" charset="0"/>
              </a:rPr>
              <a:t>.</a:t>
            </a:r>
          </a:p>
        </p:txBody>
      </p:sp>
      <p:pic>
        <p:nvPicPr>
          <p:cNvPr id="44035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914400" y="130175"/>
            <a:ext cx="7924800" cy="708025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  <a:cs typeface="Arial" charset="0"/>
              </a:rPr>
              <a:t>Подраздел 0502 «Коммунальное хозяйство» - 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  <a:cs typeface="Arial" charset="0"/>
              </a:rPr>
              <a:t>4 473,8тыс</a:t>
            </a:r>
            <a:r>
              <a:rPr lang="ru-RU" sz="2000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  <a:cs typeface="Arial" charset="0"/>
              </a:rPr>
              <a:t>. руб.</a:t>
            </a:r>
            <a:endParaRPr lang="ru-RU" sz="2000" b="1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304800" y="1066800"/>
          <a:ext cx="8458200" cy="563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" name="Picture 2" descr="Picture background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172200" y="1066800"/>
            <a:ext cx="2556226" cy="1912938"/>
          </a:xfrm>
          <a:prstGeom prst="rect">
            <a:avLst/>
          </a:prstGeom>
          <a:noFill/>
        </p:spPr>
      </p:pic>
      <p:pic>
        <p:nvPicPr>
          <p:cNvPr id="3" name="Picture 4" descr="Picture background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24600" y="3352800"/>
            <a:ext cx="2446896" cy="1371600"/>
          </a:xfrm>
          <a:prstGeom prst="rect">
            <a:avLst/>
          </a:prstGeom>
          <a:noFill/>
        </p:spPr>
      </p:pic>
      <p:pic>
        <p:nvPicPr>
          <p:cNvPr id="45062" name="Picture 6" descr="Picture background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72200" y="4953000"/>
            <a:ext cx="2557755" cy="144017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10"/>
          <p:cNvGrpSpPr/>
          <p:nvPr/>
        </p:nvGrpSpPr>
        <p:grpSpPr>
          <a:xfrm rot="10800000">
            <a:off x="685800" y="787400"/>
            <a:ext cx="6172200" cy="890736"/>
            <a:chOff x="3444239" y="706"/>
            <a:chExt cx="5166360" cy="890736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2" name="Стрелка вправо 11"/>
            <p:cNvSpPr/>
            <p:nvPr/>
          </p:nvSpPr>
          <p:spPr>
            <a:xfrm rot="10800000">
              <a:off x="3444239" y="706"/>
              <a:ext cx="5166360" cy="890736"/>
            </a:xfrm>
            <a:prstGeom prst="rightArrow">
              <a:avLst>
                <a:gd name="adj1" fmla="val 75000"/>
                <a:gd name="adj2" fmla="val 50000"/>
              </a:avLst>
            </a:prstGeom>
            <a:sp3d z="-152400" extrusionH="63500" prstMaterial="dkEdge">
              <a:bevelT w="14445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r">
                <a:defRPr/>
              </a:pPr>
              <a:r>
                <a:rPr lang="ru-RU" dirty="0" err="1" smtClean="0">
                  <a:solidFill>
                    <a:srgbClr val="36351A"/>
                  </a:solidFill>
                  <a:latin typeface="Liberation Serif" pitchFamily="18" charset="0"/>
                  <a:cs typeface="Times New Roman" pitchFamily="18" charset="0"/>
                </a:rPr>
                <a:t>Акарицидная</a:t>
              </a:r>
              <a:r>
                <a:rPr lang="ru-RU" dirty="0" smtClean="0">
                  <a:solidFill>
                    <a:srgbClr val="36351A"/>
                  </a:solidFill>
                  <a:latin typeface="Liberation Serif" pitchFamily="18" charset="0"/>
                  <a:cs typeface="Times New Roman" pitchFamily="18" charset="0"/>
                </a:rPr>
                <a:t> обработка территории</a:t>
              </a:r>
              <a:r>
                <a:rPr lang="ru-RU" b="1" dirty="0" smtClean="0">
                  <a:solidFill>
                    <a:srgbClr val="36351A"/>
                  </a:solidFill>
                  <a:latin typeface="Liberation Serif" pitchFamily="18" charset="0"/>
                  <a:cs typeface="Times New Roman" pitchFamily="18" charset="0"/>
                </a:rPr>
                <a:t>-  64,4</a:t>
              </a:r>
              <a:r>
                <a:rPr lang="ru-RU" dirty="0" smtClean="0">
                  <a:solidFill>
                    <a:srgbClr val="36351A"/>
                  </a:solidFill>
                  <a:latin typeface="Liberation Serif" pitchFamily="18" charset="0"/>
                  <a:cs typeface="Times New Roman" pitchFamily="18" charset="0"/>
                </a:rPr>
                <a:t>тыс</a:t>
              </a:r>
              <a:r>
                <a:rPr lang="ru-RU" dirty="0">
                  <a:solidFill>
                    <a:srgbClr val="36351A"/>
                  </a:solidFill>
                  <a:latin typeface="Liberation Serif" pitchFamily="18" charset="0"/>
                  <a:cs typeface="Times New Roman" pitchFamily="18" charset="0"/>
                </a:rPr>
                <a:t>. руб.</a:t>
              </a:r>
            </a:p>
          </p:txBody>
        </p:sp>
        <p:sp>
          <p:nvSpPr>
            <p:cNvPr id="13" name="Стрелка вправо 4"/>
            <p:cNvSpPr/>
            <p:nvPr/>
          </p:nvSpPr>
          <p:spPr>
            <a:xfrm>
              <a:off x="3444239" y="112048"/>
              <a:ext cx="4832334" cy="668052"/>
            </a:xfrm>
            <a:prstGeom prst="rect">
              <a:avLst/>
            </a:prstGeom>
            <a:sp3d z="-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2700" tIns="12700" rIns="12700" bIns="12700" spcCol="1270"/>
            <a:lstStyle/>
            <a:p>
              <a:pPr marL="228600" lvl="1" indent="-228600" defTabSz="889000">
                <a:lnSpc>
                  <a:spcPct val="90000"/>
                </a:lnSpc>
                <a:spcAft>
                  <a:spcPct val="15000"/>
                </a:spcAft>
                <a:defRPr/>
              </a:pPr>
              <a:endPara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6" name="Стрелка влево 15"/>
          <p:cNvSpPr/>
          <p:nvPr/>
        </p:nvSpPr>
        <p:spPr bwMode="auto">
          <a:xfrm>
            <a:off x="2057400" y="2057400"/>
            <a:ext cx="6934200" cy="1143000"/>
          </a:xfrm>
          <a:prstGeom prst="leftArrow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Содержание мест общего </a:t>
            </a:r>
            <a:r>
              <a:rPr lang="ru-RU" sz="2000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пользования – </a:t>
            </a:r>
            <a:r>
              <a:rPr lang="ru-RU" sz="2000" b="1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7 925,5 </a:t>
            </a:r>
            <a:r>
              <a:rPr lang="ru-RU" sz="2000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2000" dirty="0">
              <a:solidFill>
                <a:srgbClr val="36351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Группа 18"/>
          <p:cNvGrpSpPr/>
          <p:nvPr/>
        </p:nvGrpSpPr>
        <p:grpSpPr>
          <a:xfrm rot="10800000">
            <a:off x="304800" y="3352800"/>
            <a:ext cx="6650755" cy="966936"/>
            <a:chOff x="3424404" y="1260964"/>
            <a:chExt cx="6177002" cy="966936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0" name="Стрелка вправо 19"/>
            <p:cNvSpPr/>
            <p:nvPr/>
          </p:nvSpPr>
          <p:spPr>
            <a:xfrm rot="10800000">
              <a:off x="3727326" y="1260964"/>
              <a:ext cx="5874080" cy="738336"/>
            </a:xfrm>
            <a:prstGeom prst="rightArrow">
              <a:avLst>
                <a:gd name="adj1" fmla="val 75000"/>
                <a:gd name="adj2" fmla="val 50000"/>
              </a:avLst>
            </a:prstGeom>
            <a:sp3d z="-152400" extrusionH="63500" prstMaterial="dkEdge">
              <a:bevelT w="14445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>
                <a:defRPr/>
              </a:pPr>
              <a:r>
                <a:rPr lang="ru-RU" dirty="0" smtClean="0">
                  <a:solidFill>
                    <a:srgbClr val="36351A"/>
                  </a:solidFill>
                  <a:latin typeface="Times New Roman" pitchFamily="18" charset="0"/>
                  <a:cs typeface="Times New Roman" pitchFamily="18" charset="0"/>
                </a:rPr>
                <a:t>Содержание объектов уличного освещения и оплата за уличное освещение– </a:t>
              </a:r>
              <a:r>
                <a:rPr lang="ru-RU" b="1" dirty="0" smtClean="0">
                  <a:solidFill>
                    <a:srgbClr val="36351A"/>
                  </a:solidFill>
                  <a:latin typeface="Times New Roman" pitchFamily="18" charset="0"/>
                  <a:cs typeface="Times New Roman" pitchFamily="18" charset="0"/>
                </a:rPr>
                <a:t>3 000,0</a:t>
              </a:r>
              <a:r>
                <a:rPr lang="ru-RU" dirty="0" smtClean="0">
                  <a:solidFill>
                    <a:srgbClr val="36351A"/>
                  </a:solidFill>
                  <a:latin typeface="Times New Roman" pitchFamily="18" charset="0"/>
                  <a:cs typeface="Times New Roman" pitchFamily="18" charset="0"/>
                </a:rPr>
                <a:t>тыс</a:t>
              </a:r>
              <a:r>
                <a:rPr lang="ru-RU" dirty="0">
                  <a:solidFill>
                    <a:srgbClr val="36351A"/>
                  </a:solidFill>
                  <a:latin typeface="Times New Roman" pitchFamily="18" charset="0"/>
                  <a:cs typeface="Times New Roman" pitchFamily="18" charset="0"/>
                </a:rPr>
                <a:t>. руб</a:t>
              </a:r>
              <a:r>
                <a:rPr lang="ru-RU" dirty="0">
                  <a:latin typeface="Times New Roman" pitchFamily="18" charset="0"/>
                  <a:cs typeface="Times New Roman" pitchFamily="18" charset="0"/>
                </a:rPr>
                <a:t>.</a:t>
              </a:r>
            </a:p>
          </p:txBody>
        </p:sp>
        <p:sp>
          <p:nvSpPr>
            <p:cNvPr id="21" name="Стрелка вправо 4"/>
            <p:cNvSpPr/>
            <p:nvPr/>
          </p:nvSpPr>
          <p:spPr>
            <a:xfrm>
              <a:off x="3424404" y="1559848"/>
              <a:ext cx="4832334" cy="668052"/>
            </a:xfrm>
            <a:prstGeom prst="rect">
              <a:avLst/>
            </a:prstGeom>
            <a:sp3d z="-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2700" tIns="12700" rIns="12700" bIns="12700" spcCol="1270"/>
            <a:lstStyle/>
            <a:p>
              <a:pPr marL="228600" lvl="1" indent="-228600" defTabSz="889000">
                <a:lnSpc>
                  <a:spcPct val="90000"/>
                </a:lnSpc>
                <a:spcAft>
                  <a:spcPct val="15000"/>
                </a:spcAft>
                <a:defRPr/>
              </a:pPr>
              <a:endPara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3" name="Стрелка влево 22"/>
          <p:cNvSpPr/>
          <p:nvPr/>
        </p:nvSpPr>
        <p:spPr bwMode="auto">
          <a:xfrm>
            <a:off x="2057400" y="5029200"/>
            <a:ext cx="6705600" cy="1143000"/>
          </a:xfrm>
          <a:prstGeom prst="leftArrow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Содержание </a:t>
            </a:r>
            <a:r>
              <a:rPr lang="ru-RU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контейнерной площадки </a:t>
            </a:r>
            <a:r>
              <a:rPr lang="ru-RU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на кладбище</a:t>
            </a:r>
            <a:r>
              <a:rPr lang="ru-RU" b="1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– 214,1</a:t>
            </a:r>
            <a:r>
              <a:rPr lang="ru-RU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тыс</a:t>
            </a:r>
            <a:r>
              <a:rPr lang="ru-RU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. руб</a:t>
            </a: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2" name="Заголовок 1"/>
          <p:cNvSpPr txBox="1">
            <a:spLocks/>
          </p:cNvSpPr>
          <p:nvPr/>
        </p:nvSpPr>
        <p:spPr bwMode="auto">
          <a:xfrm>
            <a:off x="838200" y="101600"/>
            <a:ext cx="7924800" cy="40005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  <a:cs typeface="Arial" charset="0"/>
              </a:rPr>
              <a:t>Подраздел 0503 «Благоустройство» </a:t>
            </a:r>
            <a:r>
              <a:rPr lang="ru-RU" sz="2000" b="1" dirty="0" smtClean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  <a:cs typeface="Arial" charset="0"/>
              </a:rPr>
              <a:t>-16 064,1тыс</a:t>
            </a:r>
            <a:r>
              <a:rPr lang="ru-RU" sz="2000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  <a:cs typeface="Arial" charset="0"/>
              </a:rPr>
              <a:t>. руб.</a:t>
            </a:r>
            <a:endParaRPr lang="ru-RU" sz="2000" b="1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45069" name="Picture 5" descr="G:\Фотки\фото для отчета 2021\содержание мет общего пользования\IMG_20200504_09505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1828800"/>
            <a:ext cx="1878013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4" name="Picture 2" descr="https://svetvest.ru/upload/iblock/cc1/7nf0xne3wk43kbzq2zy3mziyfoxeshp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4648200"/>
            <a:ext cx="1526178" cy="1529542"/>
          </a:xfrm>
          <a:prstGeom prst="rect">
            <a:avLst/>
          </a:prstGeom>
          <a:noFill/>
        </p:spPr>
      </p:pic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45326" y="609600"/>
            <a:ext cx="2098674" cy="1399116"/>
          </a:xfrm>
          <a:prstGeom prst="rect">
            <a:avLst/>
          </a:prstGeom>
          <a:noFill/>
        </p:spPr>
      </p:pic>
      <p:pic>
        <p:nvPicPr>
          <p:cNvPr id="44036" name="Picture 4" descr="Picture backgroun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6820954" y="3276600"/>
            <a:ext cx="2323046" cy="13716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Стрелка вправо 4"/>
          <p:cNvSpPr/>
          <p:nvPr/>
        </p:nvSpPr>
        <p:spPr>
          <a:xfrm rot="10800000">
            <a:off x="1084860" y="898742"/>
            <a:ext cx="5773140" cy="668052"/>
          </a:xfrm>
          <a:prstGeom prst="rect">
            <a:avLst/>
          </a:prstGeom>
          <a:scene3d>
            <a:camera prst="orthographicFront"/>
            <a:lightRig rig="threePt" dir="t">
              <a:rot lat="0" lon="0" rev="7500000"/>
            </a:lightRig>
          </a:scene3d>
          <a:sp3d z="-152400"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12700" tIns="12700" rIns="12700" bIns="12700" spcCol="1270"/>
          <a:lstStyle/>
          <a:p>
            <a:pPr marL="228600" lvl="1" indent="-228600" defTabSz="889000">
              <a:lnSpc>
                <a:spcPct val="90000"/>
              </a:lnSpc>
              <a:spcAft>
                <a:spcPct val="15000"/>
              </a:spcAft>
              <a:defRPr/>
            </a:pPr>
            <a:endParaRPr lang="ru-RU" sz="2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трелка влево 15"/>
          <p:cNvSpPr/>
          <p:nvPr/>
        </p:nvSpPr>
        <p:spPr bwMode="auto">
          <a:xfrm>
            <a:off x="2819400" y="762000"/>
            <a:ext cx="5791200" cy="1295400"/>
          </a:xfrm>
          <a:prstGeom prst="leftArrow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ru-RU" sz="2000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Разработка ПСД по благоустройству </a:t>
            </a:r>
          </a:p>
          <a:p>
            <a:pPr>
              <a:defRPr/>
            </a:pPr>
            <a:r>
              <a:rPr lang="ru-RU" sz="2000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общественной территории -3 145,0тыс.руб</a:t>
            </a:r>
            <a:endParaRPr lang="ru-RU" sz="2000" dirty="0">
              <a:solidFill>
                <a:srgbClr val="36351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 bwMode="auto">
          <a:xfrm>
            <a:off x="838200" y="101600"/>
            <a:ext cx="7924800" cy="40005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  <a:cs typeface="Arial" charset="0"/>
              </a:rPr>
              <a:t>Подраздел 0503 «Благоустройство» </a:t>
            </a:r>
            <a:r>
              <a:rPr lang="ru-RU" sz="2000" b="1" dirty="0" smtClean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  <a:cs typeface="Arial" charset="0"/>
              </a:rPr>
              <a:t>(продолжение)</a:t>
            </a:r>
            <a:endParaRPr lang="ru-RU" sz="2000" b="1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grpSp>
        <p:nvGrpSpPr>
          <p:cNvPr id="24" name="Группа 23"/>
          <p:cNvGrpSpPr/>
          <p:nvPr/>
        </p:nvGrpSpPr>
        <p:grpSpPr>
          <a:xfrm rot="10800000">
            <a:off x="0" y="2743200"/>
            <a:ext cx="6395012" cy="2725452"/>
            <a:chOff x="3444239" y="112048"/>
            <a:chExt cx="5936760" cy="2725452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8" name="Стрелка вправо 27"/>
            <p:cNvSpPr/>
            <p:nvPr/>
          </p:nvSpPr>
          <p:spPr>
            <a:xfrm rot="10800000">
              <a:off x="3580345" y="2099164"/>
              <a:ext cx="5800654" cy="738336"/>
            </a:xfrm>
            <a:prstGeom prst="rightArrow">
              <a:avLst>
                <a:gd name="adj1" fmla="val 75000"/>
                <a:gd name="adj2" fmla="val 50000"/>
              </a:avLst>
            </a:prstGeom>
            <a:sp3d z="-152400" extrusionH="63500" prstMaterial="dkEdge">
              <a:bevelT w="14445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r">
                <a:defRPr/>
              </a:pPr>
              <a:r>
                <a:rPr lang="ru-RU" dirty="0">
                  <a:solidFill>
                    <a:srgbClr val="36351A"/>
                  </a:solidFill>
                  <a:latin typeface="Liberation Serif" pitchFamily="18" charset="0"/>
                  <a:cs typeface="Times New Roman" pitchFamily="18" charset="0"/>
                </a:rPr>
                <a:t>Формирование кроны деревьев  – </a:t>
              </a:r>
              <a:r>
                <a:rPr lang="ru-RU" dirty="0" smtClean="0">
                  <a:solidFill>
                    <a:srgbClr val="36351A"/>
                  </a:solidFill>
                  <a:latin typeface="Liberation Serif" pitchFamily="18" charset="0"/>
                  <a:cs typeface="Times New Roman" pitchFamily="18" charset="0"/>
                </a:rPr>
                <a:t>100,0 </a:t>
              </a:r>
              <a:r>
                <a:rPr lang="ru-RU" dirty="0">
                  <a:solidFill>
                    <a:srgbClr val="36351A"/>
                  </a:solidFill>
                  <a:latin typeface="Liberation Serif" pitchFamily="18" charset="0"/>
                  <a:cs typeface="Times New Roman" pitchFamily="18" charset="0"/>
                </a:rPr>
                <a:t>тыс. руб</a:t>
              </a:r>
              <a:r>
                <a:rPr lang="ru-RU" dirty="0"/>
                <a:t>.</a:t>
              </a:r>
            </a:p>
          </p:txBody>
        </p:sp>
        <p:sp>
          <p:nvSpPr>
            <p:cNvPr id="29" name="Стрелка вправо 4"/>
            <p:cNvSpPr/>
            <p:nvPr/>
          </p:nvSpPr>
          <p:spPr>
            <a:xfrm>
              <a:off x="3444239" y="112048"/>
              <a:ext cx="4832334" cy="668052"/>
            </a:xfrm>
            <a:prstGeom prst="rect">
              <a:avLst/>
            </a:prstGeom>
            <a:sp3d z="-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2700" tIns="12700" rIns="12700" bIns="12700" spcCol="1270"/>
            <a:lstStyle/>
            <a:p>
              <a:pPr marL="228600" lvl="1" indent="-228600" defTabSz="889000">
                <a:lnSpc>
                  <a:spcPct val="90000"/>
                </a:lnSpc>
                <a:spcAft>
                  <a:spcPct val="15000"/>
                </a:spcAft>
                <a:defRPr/>
              </a:pPr>
              <a:endPara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30" name="Рисунок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6477000" y="1828800"/>
            <a:ext cx="2210960" cy="1658221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3012" name="Picture 4" descr="Picture backgroun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914400"/>
            <a:ext cx="2670175" cy="1780117"/>
          </a:xfrm>
          <a:prstGeom prst="rect">
            <a:avLst/>
          </a:prstGeom>
          <a:noFill/>
        </p:spPr>
      </p:pic>
      <p:sp>
        <p:nvSpPr>
          <p:cNvPr id="19" name="Стрелка влево 18"/>
          <p:cNvSpPr/>
          <p:nvPr/>
        </p:nvSpPr>
        <p:spPr bwMode="auto">
          <a:xfrm>
            <a:off x="2743200" y="3810000"/>
            <a:ext cx="5791200" cy="1295400"/>
          </a:xfrm>
          <a:prstGeom prst="leftArrow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ru-RU" sz="2000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Комплексное благоустройство парка </a:t>
            </a:r>
          </a:p>
          <a:p>
            <a:pPr>
              <a:defRPr/>
            </a:pPr>
            <a:r>
              <a:rPr lang="ru-RU" sz="2000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по ул. Свободы-1 615,0 тыс.руб.</a:t>
            </a:r>
            <a:endParaRPr lang="ru-RU" sz="2000" dirty="0">
              <a:solidFill>
                <a:srgbClr val="36351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3014" name="Picture 6" descr="Picture backgroun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3733800"/>
            <a:ext cx="2438400" cy="18288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Стрелка вправо 4"/>
          <p:cNvSpPr/>
          <p:nvPr/>
        </p:nvSpPr>
        <p:spPr>
          <a:xfrm rot="10800000">
            <a:off x="1084860" y="898742"/>
            <a:ext cx="5773140" cy="668052"/>
          </a:xfrm>
          <a:prstGeom prst="rect">
            <a:avLst/>
          </a:prstGeom>
          <a:scene3d>
            <a:camera prst="orthographicFront"/>
            <a:lightRig rig="threePt" dir="t">
              <a:rot lat="0" lon="0" rev="7500000"/>
            </a:lightRig>
          </a:scene3d>
          <a:sp3d z="-152400"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12700" tIns="12700" rIns="12700" bIns="12700" spcCol="1270"/>
          <a:lstStyle/>
          <a:p>
            <a:pPr marL="228600" lvl="1" indent="-228600" defTabSz="889000">
              <a:lnSpc>
                <a:spcPct val="90000"/>
              </a:lnSpc>
              <a:spcAft>
                <a:spcPct val="15000"/>
              </a:spcAft>
              <a:defRPr/>
            </a:pPr>
            <a:endParaRPr lang="ru-RU" sz="2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Заголовок 1"/>
          <p:cNvSpPr txBox="1">
            <a:spLocks/>
          </p:cNvSpPr>
          <p:nvPr/>
        </p:nvSpPr>
        <p:spPr bwMode="auto">
          <a:xfrm>
            <a:off x="914400" y="152400"/>
            <a:ext cx="7924800" cy="708025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  <a:cs typeface="Arial" charset="0"/>
              </a:rPr>
              <a:t>Подраздел 0505 «Другие вопросы в области жилищно-коммунального </a:t>
            </a:r>
            <a:r>
              <a:rPr lang="ru-RU" sz="2000" b="1" dirty="0" smtClean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  <a:cs typeface="Arial" charset="0"/>
              </a:rPr>
              <a:t>хозяйства» </a:t>
            </a:r>
            <a:r>
              <a:rPr lang="ru-RU" sz="2000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  <a:cs typeface="Arial" charset="0"/>
              </a:rPr>
              <a:t>– </a:t>
            </a:r>
            <a:r>
              <a:rPr lang="ru-RU" sz="2000" b="1" dirty="0" smtClean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  <a:cs typeface="Arial" charset="0"/>
              </a:rPr>
              <a:t>11 365,0тыс</a:t>
            </a:r>
            <a:r>
              <a:rPr lang="ru-RU" sz="2000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  <a:cs typeface="Arial" charset="0"/>
              </a:rPr>
              <a:t>. рублей</a:t>
            </a:r>
            <a:endParaRPr lang="ru-RU" sz="2000" b="1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34" name="Стрелка влево 33"/>
          <p:cNvSpPr/>
          <p:nvPr/>
        </p:nvSpPr>
        <p:spPr bwMode="auto">
          <a:xfrm>
            <a:off x="3124200" y="3733800"/>
            <a:ext cx="5791200" cy="1905000"/>
          </a:xfrm>
          <a:prstGeom prst="leftArrow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Субсидии МУП 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ТеплоМал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 – 230,0тыс.руб.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8370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1600200"/>
            <a:ext cx="2579331" cy="1523999"/>
          </a:xfrm>
          <a:prstGeom prst="rect">
            <a:avLst/>
          </a:prstGeom>
          <a:noFill/>
        </p:spPr>
      </p:pic>
      <p:sp>
        <p:nvSpPr>
          <p:cNvPr id="15" name="Стрелка влево 14"/>
          <p:cNvSpPr/>
          <p:nvPr/>
        </p:nvSpPr>
        <p:spPr bwMode="auto">
          <a:xfrm>
            <a:off x="3276600" y="1600200"/>
            <a:ext cx="5791200" cy="1905000"/>
          </a:xfrm>
          <a:prstGeom prst="leftArrow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Проектирование блочно-модульной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котельной– 11 135,0 тыс.руб.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8372" name="Picture 4" descr="Picture backgroun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3886200"/>
            <a:ext cx="2830099" cy="158972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04800" y="1600200"/>
          <a:ext cx="8458200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7107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762000" y="152400"/>
            <a:ext cx="7924800" cy="101600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Раздел 0</a:t>
            </a:r>
            <a:r>
              <a:rPr lang="en-US" sz="2000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6</a:t>
            </a:r>
            <a:r>
              <a:rPr lang="ru-RU" sz="2000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00 «Охрана окружающей среды»</a:t>
            </a:r>
            <a:br>
              <a:rPr lang="ru-RU" sz="2000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Подраздел 0605 «Другие вопросы в области жилищно-коммунального  хозяйства» </a:t>
            </a:r>
            <a:r>
              <a:rPr lang="ru-RU" sz="2000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- </a:t>
            </a:r>
            <a:r>
              <a:rPr lang="ru-RU" sz="2000" b="1" dirty="0" smtClean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620,0 </a:t>
            </a:r>
            <a:r>
              <a:rPr lang="ru-RU" sz="2000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тыс.руб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solidFill>
                <a:schemeClr val="tx1"/>
              </a:solidFill>
              <a:latin typeface="Liberation Serif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228600" y="1143000"/>
          <a:ext cx="8763000" cy="563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8131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762000" y="152400"/>
            <a:ext cx="7924800" cy="40005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Раздел 0700 «Образование» - </a:t>
            </a:r>
            <a:r>
              <a:rPr lang="ru-RU" sz="2000" b="1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352 373,5тыс</a:t>
            </a: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. руб.</a:t>
            </a:r>
            <a:endParaRPr lang="ru-RU" sz="2000" b="1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228600" y="914401"/>
          <a:ext cx="8686800" cy="54330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0400"/>
                <a:gridCol w="1676400"/>
              </a:tblGrid>
              <a:tr h="530478"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rgbClr val="36351A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rgbClr val="36351A"/>
                          </a:solidFill>
                          <a:latin typeface="Bookman Old Style" pitchFamily="18" charset="0"/>
                        </a:rPr>
                        <a:t>Направление расходов</a:t>
                      </a:r>
                      <a:endParaRPr lang="ru-RU" sz="1600" dirty="0">
                        <a:solidFill>
                          <a:srgbClr val="36351A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rgbClr val="36351A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rgbClr val="36351A"/>
                          </a:solidFill>
                          <a:latin typeface="Bookman Old Style" pitchFamily="18" charset="0"/>
                        </a:rPr>
                        <a:t>тыс.руб.</a:t>
                      </a:r>
                      <a:endParaRPr lang="ru-RU" sz="1600" dirty="0">
                        <a:solidFill>
                          <a:srgbClr val="36351A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rgbClr val="FCC4C9"/>
                    </a:solidFill>
                  </a:tcPr>
                </a:tc>
              </a:tr>
              <a:tr h="642158"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обеспечение деятельности дошкольных учреждений за счет средств местного бюджета</a:t>
                      </a:r>
                      <a:endParaRPr lang="ru-RU" sz="20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2000" b="1" kern="120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51 231,4</a:t>
                      </a:r>
                      <a:endParaRPr lang="ru-RU" sz="20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CC4C9"/>
                    </a:solidFill>
                  </a:tcPr>
                </a:tc>
              </a:tr>
              <a:tr h="1200556"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субвенции из областного бюджета на финансовое обеспечение государственных гарантий в части финансирования расходов на приобретение учебников и учебных пособий, средств обучения, игр, игрушек</a:t>
                      </a:r>
                      <a:endParaRPr lang="ru-RU" sz="20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20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674,0</a:t>
                      </a:r>
                      <a:endParaRPr lang="ru-RU" sz="20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CC4C9"/>
                    </a:solidFill>
                  </a:tcPr>
                </a:tc>
              </a:tr>
              <a:tr h="12005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субвенции из областного бюджета на финансовое обеспечение государственных гарантий в части финансирования расходов на оплату труда работников дошкольных образовательных организаций</a:t>
                      </a:r>
                      <a:endParaRPr lang="ru-RU" sz="20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20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111 813,9</a:t>
                      </a:r>
                      <a:endParaRPr lang="ru-RU" sz="20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CC4C9"/>
                    </a:solidFill>
                  </a:tcPr>
                </a:tc>
              </a:tr>
              <a:tr h="4084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внедрение</a:t>
                      </a:r>
                      <a:r>
                        <a:rPr lang="ru-RU" sz="20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механизмов инициативного бюджетирования</a:t>
                      </a:r>
                      <a:endParaRPr lang="ru-RU" sz="20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20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29,7</a:t>
                      </a:r>
                      <a:endParaRPr lang="ru-RU" sz="20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CC4C9"/>
                    </a:solidFill>
                  </a:tcPr>
                </a:tc>
              </a:tr>
              <a:tr h="11232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 мероприятия по антитеррористической</a:t>
                      </a:r>
                      <a:r>
                        <a:rPr lang="ru-RU" sz="20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защищенности</a:t>
                      </a:r>
                      <a:endParaRPr lang="ru-RU" sz="20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20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49,7</a:t>
                      </a:r>
                      <a:endParaRPr lang="ru-RU" sz="20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CC4C9"/>
                    </a:solidFill>
                  </a:tcPr>
                </a:tc>
              </a:tr>
            </a:tbl>
          </a:graphicData>
        </a:graphic>
      </p:graphicFrame>
      <p:pic>
        <p:nvPicPr>
          <p:cNvPr id="49174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762000" y="152400"/>
            <a:ext cx="7924800" cy="40005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Подраздел 0701 «Дошкольное образование» - </a:t>
            </a:r>
            <a:r>
              <a:rPr lang="ru-RU" sz="2000" b="1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163 881,7тыс</a:t>
            </a: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. руб.</a:t>
            </a:r>
            <a:endParaRPr lang="ru-RU" sz="2000" b="1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0" name="AutoShape 2" descr="Картинки по запросу картинка теплосчетчи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912813"/>
            <a:endParaRPr lang="ru-RU"/>
          </a:p>
        </p:txBody>
      </p:sp>
      <p:sp>
        <p:nvSpPr>
          <p:cNvPr id="50181" name="AutoShape 4" descr="Картинки по запросу картинка теплосчетчи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912813"/>
            <a:endParaRPr lang="ru-RU"/>
          </a:p>
        </p:txBody>
      </p:sp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914400" y="228600"/>
            <a:ext cx="7924800" cy="40005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Подраздел 0701 «Дошкольное образование» </a:t>
            </a:r>
            <a:endParaRPr lang="ru-RU" sz="2000" b="1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/>
            </a:extLst>
          </p:cNvPr>
          <p:cNvSpPr/>
          <p:nvPr/>
        </p:nvSpPr>
        <p:spPr>
          <a:xfrm>
            <a:off x="0" y="1066800"/>
            <a:ext cx="2859157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1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МАОУ </a:t>
            </a:r>
            <a:r>
              <a:rPr lang="ru-RU" sz="1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ДС №51</a:t>
            </a:r>
            <a:endParaRPr lang="ru-RU" sz="1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50187" name="Picture 43" descr="http://sad48.caduk.ru/images/i390"/>
          <p:cNvPicPr>
            <a:picLocks noChangeAspect="1" noChangeArrowheads="1"/>
          </p:cNvPicPr>
          <p:nvPr/>
        </p:nvPicPr>
        <p:blipFill>
          <a:blip r:embed="rId3"/>
          <a:srcRect b="6639"/>
          <a:stretch>
            <a:fillRect/>
          </a:stretch>
        </p:blipFill>
        <p:spPr bwMode="auto">
          <a:xfrm>
            <a:off x="152400" y="3276600"/>
            <a:ext cx="2438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Прямоугольник 21">
            <a:extLst>
              <a:ext uri="{FF2B5EF4-FFF2-40B4-BE49-F238E27FC236}"/>
            </a:extLst>
          </p:cNvPr>
          <p:cNvSpPr/>
          <p:nvPr/>
        </p:nvSpPr>
        <p:spPr>
          <a:xfrm>
            <a:off x="0" y="2895600"/>
            <a:ext cx="2590800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1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МАДОУ ДС № 48</a:t>
            </a:r>
            <a:endParaRPr lang="ru-RU" sz="1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Стрелка вправо 22"/>
          <p:cNvSpPr/>
          <p:nvPr/>
        </p:nvSpPr>
        <p:spPr>
          <a:xfrm>
            <a:off x="2743200" y="1447800"/>
            <a:ext cx="3810000" cy="1524000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Liberation Serif" pitchFamily="18" charset="0"/>
              </a:rPr>
              <a:t>Замена окон и дверей– 2 384,6</a:t>
            </a:r>
          </a:p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Liberation Serif" pitchFamily="18" charset="0"/>
              </a:rPr>
              <a:t>тыс</a:t>
            </a:r>
            <a:r>
              <a:rPr lang="ru-RU" sz="1600" dirty="0">
                <a:solidFill>
                  <a:schemeClr val="tx1"/>
                </a:solidFill>
                <a:latin typeface="Liberation Serif" pitchFamily="18" charset="0"/>
              </a:rPr>
              <a:t>. руб</a:t>
            </a:r>
            <a:r>
              <a:rPr lang="ru-RU" sz="1600" dirty="0" smtClean="0">
                <a:solidFill>
                  <a:schemeClr val="tx1"/>
                </a:solidFill>
                <a:latin typeface="Liberation Serif" pitchFamily="18" charset="0"/>
              </a:rPr>
              <a:t>., </a:t>
            </a:r>
            <a:endParaRPr lang="ru-RU" sz="16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pic>
        <p:nvPicPr>
          <p:cNvPr id="50191" name="Picture 44"/>
          <p:cNvPicPr>
            <a:picLocks noChangeAspect="1" noChangeArrowheads="1"/>
          </p:cNvPicPr>
          <p:nvPr/>
        </p:nvPicPr>
        <p:blipFill>
          <a:blip r:embed="rId4"/>
          <a:srcRect l="14903" t="16924" r="14903" b="6923"/>
          <a:stretch>
            <a:fillRect/>
          </a:stretch>
        </p:blipFill>
        <p:spPr bwMode="auto">
          <a:xfrm>
            <a:off x="228600" y="5105400"/>
            <a:ext cx="2286000" cy="15509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26" name="Прямоугольник 25">
            <a:extLst>
              <a:ext uri="{FF2B5EF4-FFF2-40B4-BE49-F238E27FC236}"/>
            </a:extLst>
          </p:cNvPr>
          <p:cNvSpPr/>
          <p:nvPr/>
        </p:nvSpPr>
        <p:spPr>
          <a:xfrm>
            <a:off x="228600" y="4724400"/>
            <a:ext cx="2305878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1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МАДОУ МДС № 49</a:t>
            </a:r>
            <a:endParaRPr lang="ru-RU" sz="1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Стрелка вправо 26"/>
          <p:cNvSpPr/>
          <p:nvPr/>
        </p:nvSpPr>
        <p:spPr>
          <a:xfrm>
            <a:off x="2743200" y="4876800"/>
            <a:ext cx="3810000" cy="1524000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Liberation Serif" pitchFamily="18" charset="0"/>
              </a:rPr>
              <a:t>Замена окон, ремонт туалетов и цоколя – 2 804,0 </a:t>
            </a:r>
            <a:r>
              <a:rPr lang="ru-RU" sz="1600" dirty="0">
                <a:solidFill>
                  <a:schemeClr val="tx1"/>
                </a:solidFill>
                <a:latin typeface="Liberation Serif" pitchFamily="18" charset="0"/>
              </a:rPr>
              <a:t>тыс. руб</a:t>
            </a:r>
            <a:r>
              <a:rPr lang="ru-RU" sz="1600" dirty="0" smtClean="0">
                <a:solidFill>
                  <a:schemeClr val="tx1"/>
                </a:solidFill>
                <a:latin typeface="Liberation Serif" pitchFamily="18" charset="0"/>
              </a:rPr>
              <a:t>.</a:t>
            </a:r>
            <a:endParaRPr lang="ru-RU" sz="16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37892" name="AutoShape 4" descr="https://stroy-tusa.ru/wp-content/uploads/3/c/6/3c6c02213a51f1ac11661ca9780e9637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7894" name="AutoShape 6" descr="https://stroy-tusa.ru/wp-content/uploads/3/c/6/3c6c02213a51f1ac11661ca9780e9637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7898" name="Picture 10" descr="https://oki3.vkusercdn.ru/i?r=BDHElZJBPNKGuFyY-akIDfgny_TNTYrcCMf73UKfj2SDNUWv4gC1ucmpiLIqcn9ysM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447800"/>
            <a:ext cx="2526241" cy="1421011"/>
          </a:xfrm>
          <a:prstGeom prst="rect">
            <a:avLst/>
          </a:prstGeom>
          <a:noFill/>
        </p:spPr>
      </p:pic>
      <p:sp>
        <p:nvSpPr>
          <p:cNvPr id="25" name="Стрелка вправо 24"/>
          <p:cNvSpPr/>
          <p:nvPr/>
        </p:nvSpPr>
        <p:spPr>
          <a:xfrm>
            <a:off x="2895600" y="3124200"/>
            <a:ext cx="3810000" cy="1524000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Liberation Serif" pitchFamily="18" charset="0"/>
              </a:rPr>
              <a:t>Ремонт крыльца – 715,3</a:t>
            </a:r>
          </a:p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Liberation Serif" pitchFamily="18" charset="0"/>
              </a:rPr>
              <a:t>тыс</a:t>
            </a:r>
            <a:r>
              <a:rPr lang="ru-RU" sz="1600" dirty="0">
                <a:solidFill>
                  <a:schemeClr val="tx1"/>
                </a:solidFill>
                <a:latin typeface="Liberation Serif" pitchFamily="18" charset="0"/>
              </a:rPr>
              <a:t>. руб. </a:t>
            </a:r>
          </a:p>
        </p:txBody>
      </p:sp>
      <p:pic>
        <p:nvPicPr>
          <p:cNvPr id="20" name="Picture 8" descr="https://springfieldglass.com/wp-content/uploads/2019/09/Worker-is-installing-a-corner-window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00800" y="1143000"/>
            <a:ext cx="2283716" cy="1524000"/>
          </a:xfrm>
          <a:prstGeom prst="rect">
            <a:avLst/>
          </a:prstGeom>
          <a:noFill/>
        </p:spPr>
      </p:pic>
      <p:pic>
        <p:nvPicPr>
          <p:cNvPr id="2" name="Picture 2" descr="Picture background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53200" y="3124200"/>
            <a:ext cx="1943100" cy="1295400"/>
          </a:xfrm>
          <a:prstGeom prst="rect">
            <a:avLst/>
          </a:prstGeom>
          <a:noFill/>
        </p:spPr>
      </p:pic>
      <p:pic>
        <p:nvPicPr>
          <p:cNvPr id="3" name="Picture 4" descr="Picture background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24600" y="4876800"/>
            <a:ext cx="2514600" cy="132472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165100" y="914400"/>
          <a:ext cx="8674100" cy="4861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39435"/>
                <a:gridCol w="2034665"/>
              </a:tblGrid>
              <a:tr h="925774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Направление расходов</a:t>
                      </a:r>
                      <a:endParaRPr lang="ru-RU" sz="180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сумма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,</a:t>
                      </a: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тыс.руб.</a:t>
                      </a:r>
                      <a:endParaRPr lang="ru-RU" sz="160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674426"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rgbClr val="36351A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обеспечение деятельности общеобразовательных школ за счет средств местного бюджета </a:t>
                      </a:r>
                      <a:endParaRPr lang="ru-RU" sz="2000" dirty="0">
                        <a:solidFill>
                          <a:srgbClr val="36351A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43 221,6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040186"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rgbClr val="36351A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субвенции из областного бюджета на финансирования расходов на приобретение учебников и учебных пособий, средств обучения, игр, игрушек</a:t>
                      </a:r>
                      <a:endParaRPr lang="ru-RU" sz="2000" dirty="0">
                        <a:solidFill>
                          <a:srgbClr val="36351A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3</a:t>
                      </a:r>
                      <a:r>
                        <a:rPr lang="ru-RU" sz="1600" b="1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 711,0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rgbClr val="36351A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субвенции из областного бюджета на расходов на оплату труда работников общеобразовательных организаций</a:t>
                      </a:r>
                      <a:endParaRPr lang="ru-RU" sz="2000" dirty="0">
                        <a:solidFill>
                          <a:srgbClr val="36351A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100 984,1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7467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rgbClr val="36351A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на организацию питания учащихся муниципальных общеобразовательных учреждений</a:t>
                      </a:r>
                      <a:endParaRPr lang="ru-RU" sz="2000" dirty="0">
                        <a:solidFill>
                          <a:srgbClr val="36351A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10 869,0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7467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 мероприятия по антитеррористической</a:t>
                      </a:r>
                      <a:r>
                        <a:rPr lang="ru-RU" sz="20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защищенности</a:t>
                      </a:r>
                      <a:endParaRPr lang="ru-RU" sz="20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160,0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1222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914400" y="228600"/>
            <a:ext cx="7924800" cy="40005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Подраздел 0702 «Общее образование» - </a:t>
            </a:r>
            <a:r>
              <a:rPr lang="ru-RU" sz="2000" b="1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158 945,7тыс</a:t>
            </a: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. руб. </a:t>
            </a:r>
            <a:endParaRPr lang="ru-RU" sz="2000" b="1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6"/>
          <p:cNvPicPr>
            <a:picLocks noChangeAspect="1" noChangeArrowheads="1"/>
          </p:cNvPicPr>
          <p:nvPr/>
        </p:nvPicPr>
        <p:blipFill>
          <a:blip r:embed="rId2"/>
          <a:srcRect l="13039" r="13040"/>
          <a:stretch>
            <a:fillRect/>
          </a:stretch>
        </p:blipFill>
        <p:spPr bwMode="auto">
          <a:xfrm>
            <a:off x="0" y="0"/>
            <a:ext cx="785813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0" name="Picture 6"/>
          <p:cNvPicPr>
            <a:picLocks noChangeAspect="1" noChangeArrowheads="1"/>
          </p:cNvPicPr>
          <p:nvPr/>
        </p:nvPicPr>
        <p:blipFill>
          <a:blip r:embed="rId2"/>
          <a:srcRect l="13039" r="13040"/>
          <a:stretch>
            <a:fillRect/>
          </a:stretch>
        </p:blipFill>
        <p:spPr bwMode="auto">
          <a:xfrm>
            <a:off x="0" y="0"/>
            <a:ext cx="785813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Заголовок 1"/>
          <p:cNvSpPr txBox="1">
            <a:spLocks/>
          </p:cNvSpPr>
          <p:nvPr/>
        </p:nvSpPr>
        <p:spPr bwMode="auto">
          <a:xfrm>
            <a:off x="914400" y="228600"/>
            <a:ext cx="7924800" cy="40005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Подраздел 0702 «Общее образование» </a:t>
            </a:r>
            <a:endParaRPr lang="ru-RU" sz="2000" b="1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/>
            </a:extLst>
          </p:cNvPr>
          <p:cNvSpPr/>
          <p:nvPr/>
        </p:nvSpPr>
        <p:spPr>
          <a:xfrm>
            <a:off x="304800" y="1066800"/>
            <a:ext cx="2859157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1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МАОУ Школа-сад №42</a:t>
            </a:r>
            <a:endParaRPr lang="ru-RU" sz="1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30" descr="C:\Users\User\Downloads\IMG-20190412-WA0008.jpg"/>
          <p:cNvPicPr>
            <a:picLocks noChangeAspect="1" noChangeArrowheads="1"/>
          </p:cNvPicPr>
          <p:nvPr/>
        </p:nvPicPr>
        <p:blipFill>
          <a:blip r:embed="rId3"/>
          <a:srcRect l="8186" r="2946" b="21988"/>
          <a:stretch>
            <a:fillRect/>
          </a:stretch>
        </p:blipFill>
        <p:spPr bwMode="auto">
          <a:xfrm>
            <a:off x="304800" y="1371600"/>
            <a:ext cx="2439988" cy="120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Стрелка вправо 15"/>
          <p:cNvSpPr/>
          <p:nvPr/>
        </p:nvSpPr>
        <p:spPr>
          <a:xfrm>
            <a:off x="2895600" y="1143000"/>
            <a:ext cx="3810000" cy="1524000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Liberation Serif" pitchFamily="18" charset="0"/>
              </a:rPr>
              <a:t>Замена окон– 180,0тыс</a:t>
            </a:r>
            <a:r>
              <a:rPr lang="ru-RU" sz="1600" dirty="0">
                <a:solidFill>
                  <a:schemeClr val="tx1"/>
                </a:solidFill>
                <a:latin typeface="Liberation Serif" pitchFamily="18" charset="0"/>
              </a:rPr>
              <a:t>. руб.,</a:t>
            </a:r>
          </a:p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Liberation Serif" pitchFamily="18" charset="0"/>
              </a:rPr>
              <a:t>Противопожарные мероприятия– </a:t>
            </a:r>
            <a:endParaRPr lang="ru-RU" sz="1600" dirty="0">
              <a:solidFill>
                <a:schemeClr val="tx1"/>
              </a:solidFill>
              <a:latin typeface="Liberation Serif" pitchFamily="18" charset="0"/>
            </a:endParaRPr>
          </a:p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Liberation Serif" pitchFamily="18" charset="0"/>
              </a:rPr>
              <a:t>134,7 тыс</a:t>
            </a:r>
            <a:r>
              <a:rPr lang="ru-RU" sz="1600" dirty="0">
                <a:solidFill>
                  <a:schemeClr val="tx1"/>
                </a:solidFill>
                <a:latin typeface="Liberation Serif" pitchFamily="18" charset="0"/>
              </a:rPr>
              <a:t>. руб. </a:t>
            </a:r>
          </a:p>
        </p:txBody>
      </p:sp>
      <p:pic>
        <p:nvPicPr>
          <p:cNvPr id="35844" name="Picture 4" descr="https://asbest-gid.ru/_nw/249/8057946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457200" y="2971800"/>
            <a:ext cx="1981200" cy="1584960"/>
          </a:xfrm>
          <a:prstGeom prst="rect">
            <a:avLst/>
          </a:prstGeom>
          <a:noFill/>
        </p:spPr>
      </p:pic>
      <p:pic>
        <p:nvPicPr>
          <p:cNvPr id="35845" name="Picture 5" descr="C:\Users\user7\Downloads\IMG_41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" y="4953000"/>
            <a:ext cx="1930400" cy="1447800"/>
          </a:xfrm>
          <a:prstGeom prst="rect">
            <a:avLst/>
          </a:prstGeom>
          <a:noFill/>
        </p:spPr>
      </p:pic>
      <p:sp>
        <p:nvSpPr>
          <p:cNvPr id="18" name="Прямоугольник 17">
            <a:extLst>
              <a:ext uri="{FF2B5EF4-FFF2-40B4-BE49-F238E27FC236}"/>
            </a:extLst>
          </p:cNvPr>
          <p:cNvSpPr/>
          <p:nvPr/>
        </p:nvSpPr>
        <p:spPr>
          <a:xfrm>
            <a:off x="152400" y="2667000"/>
            <a:ext cx="2859157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1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МАОУ </a:t>
            </a:r>
            <a:r>
              <a:rPr lang="ru-RU" sz="1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СОШ №19</a:t>
            </a:r>
            <a:endParaRPr lang="ru-RU" sz="1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Прямоугольник 18">
            <a:extLst>
              <a:ext uri="{FF2B5EF4-FFF2-40B4-BE49-F238E27FC236}"/>
            </a:extLst>
          </p:cNvPr>
          <p:cNvSpPr/>
          <p:nvPr/>
        </p:nvSpPr>
        <p:spPr>
          <a:xfrm>
            <a:off x="228600" y="4648200"/>
            <a:ext cx="2859157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1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МАОУ </a:t>
            </a:r>
            <a:r>
              <a:rPr lang="ru-RU" sz="1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СОШ №3</a:t>
            </a:r>
            <a:endParaRPr lang="ru-RU" sz="1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2819400" y="3048000"/>
            <a:ext cx="3810000" cy="1524000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Liberation Serif" pitchFamily="18" charset="0"/>
              </a:rPr>
              <a:t>Оплата ремонта актового зала и замена окон – 6540,4тыс.руб., </a:t>
            </a:r>
          </a:p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Liberation Serif" pitchFamily="18" charset="0"/>
              </a:rPr>
              <a:t>освещение -1 291,6 тыс.руб. </a:t>
            </a:r>
            <a:r>
              <a:rPr lang="ru-RU" sz="1600" dirty="0">
                <a:solidFill>
                  <a:schemeClr val="tx1"/>
                </a:solidFill>
                <a:latin typeface="Liberation Serif" pitchFamily="18" charset="0"/>
              </a:rPr>
              <a:t>– </a:t>
            </a:r>
          </a:p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Liberation Serif" pitchFamily="18" charset="0"/>
              </a:rPr>
              <a:t>Пожарная сигнализация –</a:t>
            </a:r>
          </a:p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Liberation Serif" pitchFamily="18" charset="0"/>
              </a:rPr>
              <a:t> 3224,7тыс</a:t>
            </a:r>
            <a:r>
              <a:rPr lang="ru-RU" sz="1600" dirty="0">
                <a:solidFill>
                  <a:schemeClr val="tx1"/>
                </a:solidFill>
                <a:latin typeface="Liberation Serif" pitchFamily="18" charset="0"/>
              </a:rPr>
              <a:t>. руб. </a:t>
            </a:r>
          </a:p>
        </p:txBody>
      </p:sp>
      <p:sp>
        <p:nvSpPr>
          <p:cNvPr id="21" name="Стрелка вправо 20"/>
          <p:cNvSpPr/>
          <p:nvPr/>
        </p:nvSpPr>
        <p:spPr>
          <a:xfrm>
            <a:off x="2667000" y="4953000"/>
            <a:ext cx="3810000" cy="1524000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Liberation Serif" pitchFamily="18" charset="0"/>
              </a:rPr>
              <a:t>Замена окон – 2 592,9тыс</a:t>
            </a:r>
            <a:r>
              <a:rPr lang="ru-RU" sz="1600" dirty="0">
                <a:solidFill>
                  <a:schemeClr val="tx1"/>
                </a:solidFill>
                <a:latin typeface="Liberation Serif" pitchFamily="18" charset="0"/>
              </a:rPr>
              <a:t>. руб.,</a:t>
            </a:r>
          </a:p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Liberation Serif" pitchFamily="18" charset="0"/>
              </a:rPr>
              <a:t>замена дверей – 322,7тыс</a:t>
            </a:r>
            <a:r>
              <a:rPr lang="ru-RU" sz="1600" dirty="0">
                <a:solidFill>
                  <a:schemeClr val="tx1"/>
                </a:solidFill>
                <a:latin typeface="Liberation Serif" pitchFamily="18" charset="0"/>
              </a:rPr>
              <a:t>. руб. </a:t>
            </a:r>
          </a:p>
        </p:txBody>
      </p:sp>
      <p:pic>
        <p:nvPicPr>
          <p:cNvPr id="22" name="Picture 8" descr="https://springfieldglass.com/wp-content/uploads/2019/09/Worker-is-installing-a-corner-window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05600" y="1143000"/>
            <a:ext cx="2283716" cy="1524000"/>
          </a:xfrm>
          <a:prstGeom prst="rect">
            <a:avLst/>
          </a:prstGeom>
          <a:noFill/>
        </p:spPr>
      </p:pic>
      <p:pic>
        <p:nvPicPr>
          <p:cNvPr id="35841" name="Picture 1" descr="C:\Users\user7\Downloads\IMG_165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53200" y="2895600"/>
            <a:ext cx="2387600" cy="1790700"/>
          </a:xfrm>
          <a:prstGeom prst="rect">
            <a:avLst/>
          </a:prstGeom>
          <a:noFill/>
        </p:spPr>
      </p:pic>
      <p:pic>
        <p:nvPicPr>
          <p:cNvPr id="23" name="Picture 8" descr="https://springfieldglass.com/wp-content/uploads/2019/09/Worker-is-installing-a-corner-window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29400" y="4953000"/>
            <a:ext cx="2283716" cy="1524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28600" y="1066800"/>
          <a:ext cx="8534400" cy="457200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3152677"/>
                <a:gridCol w="2581461"/>
                <a:gridCol w="2800262"/>
              </a:tblGrid>
              <a:tr h="100931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Учреждение дополнительного образования</a:t>
                      </a:r>
                      <a:endParaRPr lang="ru-RU" sz="18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5" marB="45725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marT="45725" marB="45725"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Объем</a:t>
                      </a:r>
                      <a:r>
                        <a:rPr lang="ru-RU" sz="16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 в 2025 году,</a:t>
                      </a:r>
                      <a:r>
                        <a:rPr lang="ru-RU" sz="16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 тыс.руб.</a:t>
                      </a:r>
                      <a:endParaRPr lang="ru-RU" sz="1600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5" marB="45725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562689">
                <a:tc>
                  <a:txBody>
                    <a:bodyPr/>
                    <a:lstStyle/>
                    <a:p>
                      <a:endParaRPr lang="ru-RU" sz="18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5" marB="45725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Обеспечение</a:t>
                      </a:r>
                      <a:r>
                        <a:rPr lang="ru-RU" sz="1800" b="1" kern="12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 деятельности</a:t>
                      </a:r>
                    </a:p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Дома детского творчества</a:t>
                      </a:r>
                      <a:endParaRPr lang="ru-RU" sz="18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5" marB="45725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20</a:t>
                      </a:r>
                      <a:r>
                        <a:rPr lang="ru-RU" sz="1600" b="1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 040,8</a:t>
                      </a:r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тыс. рублей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5" marB="45725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Рисунок 6" descr="дд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2057400"/>
            <a:ext cx="3359022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914400" y="228600"/>
            <a:ext cx="7924800" cy="40005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tx1"/>
                </a:solidFill>
                <a:latin typeface="Bookman Old Style" pitchFamily="18" charset="0"/>
              </a:rPr>
              <a:t>Раздел 0703 «Дополнительное образование»</a:t>
            </a:r>
            <a:endParaRPr lang="ru-RU" sz="2000" b="1" dirty="0">
              <a:solidFill>
                <a:schemeClr val="tx1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53265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28600" y="1066800"/>
          <a:ext cx="8534400" cy="56324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11153"/>
                <a:gridCol w="1923247"/>
              </a:tblGrid>
              <a:tr h="1020878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Liberation Serif" pitchFamily="18" charset="0"/>
                        </a:rPr>
                        <a:t>Направление расходов</a:t>
                      </a:r>
                      <a:endParaRPr lang="ru-RU" sz="1800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Liberation Serif" pitchFamily="18" charset="0"/>
                        </a:rPr>
                        <a:t>Объем средств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Liberation Serif" pitchFamily="18" charset="0"/>
                        </a:rPr>
                        <a:t>,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Liberation Serif" pitchFamily="18" charset="0"/>
                        </a:rPr>
                        <a:t> тыс.руб.</a:t>
                      </a:r>
                      <a:endParaRPr lang="ru-RU" sz="1600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8073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расходы на подпрограмму «Реализация молодежной политики в Малышевском городском округе до 2027 года» </a:t>
                      </a:r>
                      <a:endParaRPr lang="ru-RU" sz="1800" b="0" dirty="0" smtClean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  <a:p>
                      <a:endParaRPr lang="ru-RU" sz="1800" b="1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Liberation Serif" pitchFamily="18" charset="0"/>
                        </a:rPr>
                        <a:t>69,0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23262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расходы за счет средств местного бюджета на мероприятия по организации отдыха и оздоровления  детей и подростков</a:t>
                      </a:r>
                      <a:endParaRPr lang="ru-RU" sz="1800" b="0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3 100,0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918653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субвенции из областного бюджета на организацию отдыха и оздоровления детей в учебное время</a:t>
                      </a:r>
                      <a:endParaRPr lang="ru-RU" sz="1800" b="0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384,8 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74375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субсидии из областного бюджета на организацию отдыха детей в каникулярное время</a:t>
                      </a:r>
                      <a:endParaRPr lang="ru-RU" sz="1800" b="0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3 214,5</a:t>
                      </a:r>
                      <a:endParaRPr lang="ru-RU" sz="1600" b="1" dirty="0" smtClean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  <a:p>
                      <a:pPr algn="r"/>
                      <a:endParaRPr lang="ru-RU" sz="1800" b="1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0809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обеспечение деятельности Отдела образования администрации МГО</a:t>
                      </a:r>
                      <a:endParaRPr lang="ru-RU" sz="1800" b="1" dirty="0" smtClean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  <a:p>
                      <a:endParaRPr lang="ru-RU" sz="1800" b="0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2 712,3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838200" y="228600"/>
            <a:ext cx="7924800" cy="708025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tx1"/>
                </a:solidFill>
                <a:latin typeface="Liberation Serif" pitchFamily="18" charset="0"/>
              </a:rPr>
              <a:t>Разделы 0707 «Молодежная политика</a:t>
            </a:r>
            <a:r>
              <a:rPr lang="ru-RU" sz="2000" b="1" dirty="0" smtClean="0">
                <a:solidFill>
                  <a:schemeClr val="tx1"/>
                </a:solidFill>
                <a:latin typeface="Liberation Serif" pitchFamily="18" charset="0"/>
              </a:rPr>
              <a:t>»-69,0тыс.руб.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Liberation Serif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Liberation Serif" pitchFamily="18" charset="0"/>
              </a:rPr>
              <a:t>и 0709 «Другие вопросы в области образования» - </a:t>
            </a:r>
            <a:r>
              <a:rPr lang="ru-RU" sz="2000" b="1" dirty="0" smtClean="0">
                <a:solidFill>
                  <a:schemeClr val="tx1"/>
                </a:solidFill>
                <a:latin typeface="Liberation Serif" pitchFamily="18" charset="0"/>
              </a:rPr>
              <a:t>9 436,3тыс</a:t>
            </a:r>
            <a:r>
              <a:rPr lang="ru-RU" sz="2000" b="1" dirty="0">
                <a:solidFill>
                  <a:schemeClr val="tx1"/>
                </a:solidFill>
                <a:latin typeface="Liberation Serif" pitchFamily="18" charset="0"/>
              </a:rPr>
              <a:t>. руб.</a:t>
            </a:r>
            <a:endParaRPr lang="ru-RU" sz="2000" b="1" dirty="0">
              <a:solidFill>
                <a:schemeClr val="tx1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54298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676401"/>
          <a:ext cx="8782050" cy="31241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 bwMode="auto">
          <a:xfrm>
            <a:off x="152400" y="5029200"/>
            <a:ext cx="8763000" cy="12001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latin typeface="Bookman Old Style" pitchFamily="18" charset="0"/>
                <a:cs typeface="Arial" pitchFamily="34" charset="0"/>
              </a:rPr>
              <a:t>Подраздел 0804 «Другие вопросы в области</a:t>
            </a:r>
          </a:p>
          <a:p>
            <a:pPr algn="ctr">
              <a:defRPr/>
            </a:pPr>
            <a:r>
              <a:rPr lang="ru-RU" b="1" dirty="0">
                <a:latin typeface="Bookman Old Style" pitchFamily="18" charset="0"/>
                <a:cs typeface="Arial" pitchFamily="34" charset="0"/>
              </a:rPr>
              <a:t>культуры, кинематографии» - </a:t>
            </a:r>
            <a:r>
              <a:rPr lang="ru-RU" b="1" dirty="0" smtClean="0">
                <a:latin typeface="Bookman Old Style" pitchFamily="18" charset="0"/>
                <a:cs typeface="Arial" pitchFamily="34" charset="0"/>
              </a:rPr>
              <a:t>2 108,6тыс</a:t>
            </a:r>
            <a:r>
              <a:rPr lang="ru-RU" b="1" dirty="0">
                <a:latin typeface="Bookman Old Style" pitchFamily="18" charset="0"/>
                <a:cs typeface="Arial" pitchFamily="34" charset="0"/>
              </a:rPr>
              <a:t>. руб. - </a:t>
            </a:r>
          </a:p>
          <a:p>
            <a:pPr algn="ctr">
              <a:defRPr/>
            </a:pPr>
            <a:r>
              <a:rPr lang="ru-RU" b="1" dirty="0">
                <a:latin typeface="Bookman Old Style" pitchFamily="18" charset="0"/>
                <a:cs typeface="Arial" pitchFamily="34" charset="0"/>
              </a:rPr>
              <a:t> </a:t>
            </a:r>
            <a:r>
              <a:rPr lang="ru-RU" dirty="0">
                <a:latin typeface="Bookman Old Style" pitchFamily="18" charset="0"/>
                <a:cs typeface="Arial" pitchFamily="34" charset="0"/>
              </a:rPr>
              <a:t>обеспечение деятельности отдела по культуре, молодежной политике и спорту АМГО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838200" y="228600"/>
            <a:ext cx="7924800" cy="708025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tx1"/>
                </a:solidFill>
                <a:latin typeface="Bookman Old Style" pitchFamily="18" charset="0"/>
              </a:rPr>
              <a:t>Раздел 0800</a:t>
            </a:r>
            <a:r>
              <a:rPr lang="en-US" sz="2000" b="1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Bookman Old Style" pitchFamily="18" charset="0"/>
              </a:rPr>
              <a:t>«Культура,</a:t>
            </a:r>
            <a:r>
              <a:rPr lang="en-US" sz="2000" b="1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Bookman Old Style" pitchFamily="18" charset="0"/>
              </a:rPr>
              <a:t>кинематография»</a:t>
            </a:r>
            <a:r>
              <a:rPr lang="en-US" sz="2000" b="1" dirty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en-US" sz="2000" b="1" dirty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Bookman Old Style" pitchFamily="18" charset="0"/>
              </a:rPr>
              <a:t>- </a:t>
            </a:r>
            <a: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  <a:t>44 558,5тыс.руб</a:t>
            </a:r>
            <a:r>
              <a:rPr lang="ru-RU" sz="2000" dirty="0">
                <a:solidFill>
                  <a:schemeClr val="tx1"/>
                </a:solidFill>
                <a:latin typeface="Bookman Old Style" pitchFamily="18" charset="0"/>
              </a:rPr>
              <a:t>. </a:t>
            </a:r>
            <a:endParaRPr lang="ru-RU" sz="2000" b="1" dirty="0">
              <a:solidFill>
                <a:schemeClr val="tx1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55301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2" name="Прямоугольник 8"/>
          <p:cNvSpPr>
            <a:spLocks noChangeArrowheads="1"/>
          </p:cNvSpPr>
          <p:nvPr/>
        </p:nvSpPr>
        <p:spPr bwMode="auto">
          <a:xfrm>
            <a:off x="838200" y="1154113"/>
            <a:ext cx="7924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2813"/>
            <a:r>
              <a:rPr lang="ru-RU" b="1" dirty="0">
                <a:latin typeface="Bookman Old Style" pitchFamily="18" charset="0"/>
              </a:rPr>
              <a:t>Подраздел 0801</a:t>
            </a:r>
            <a:r>
              <a:rPr lang="en-US" b="1" dirty="0">
                <a:latin typeface="Bookman Old Style" pitchFamily="18" charset="0"/>
              </a:rPr>
              <a:t> </a:t>
            </a:r>
            <a:r>
              <a:rPr lang="ru-RU" b="1" dirty="0">
                <a:latin typeface="Bookman Old Style" pitchFamily="18" charset="0"/>
              </a:rPr>
              <a:t>«Культура» - </a:t>
            </a:r>
            <a:r>
              <a:rPr lang="ru-RU" b="1" dirty="0" smtClean="0">
                <a:latin typeface="Bookman Old Style" pitchFamily="18" charset="0"/>
              </a:rPr>
              <a:t>42 449,9тыс</a:t>
            </a:r>
            <a:r>
              <a:rPr lang="ru-RU" b="1" dirty="0">
                <a:latin typeface="Bookman Old Style" pitchFamily="18" charset="0"/>
              </a:rPr>
              <a:t>. руб.</a:t>
            </a:r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52600"/>
            <a:ext cx="3962400" cy="3429000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rtlCol="0">
            <a:normAutofit/>
          </a:bodyPr>
          <a:lstStyle/>
          <a:p>
            <a:pPr marL="0" indent="0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ru-RU" sz="1900" b="1" dirty="0" smtClean="0">
                <a:solidFill>
                  <a:schemeClr val="tx1">
                    <a:lumMod val="50000"/>
                  </a:schemeClr>
                </a:solidFill>
                <a:latin typeface="Bookman Old Style" pitchFamily="18" charset="0"/>
              </a:rPr>
              <a:t>Предусмотрено</a:t>
            </a:r>
          </a:p>
          <a:p>
            <a:pPr marL="0" indent="0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ru-RU" sz="1900" b="1" dirty="0" smtClean="0">
                <a:solidFill>
                  <a:schemeClr val="tx1">
                    <a:lumMod val="50000"/>
                  </a:schemeClr>
                </a:solidFill>
                <a:latin typeface="Bookman Old Style" pitchFamily="18" charset="0"/>
              </a:rPr>
              <a:t>3 441,3тыс. руб. </a:t>
            </a:r>
          </a:p>
          <a:p>
            <a:pPr marL="0" indent="0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ru-RU" sz="1900" b="1" dirty="0" smtClean="0">
                <a:solidFill>
                  <a:schemeClr val="tx1">
                    <a:lumMod val="50000"/>
                  </a:schemeClr>
                </a:solidFill>
                <a:latin typeface="Bookman Old Style" pitchFamily="18" charset="0"/>
              </a:rPr>
              <a:t>- </a:t>
            </a:r>
            <a:r>
              <a:rPr lang="ru-RU" sz="1900" dirty="0" smtClean="0">
                <a:solidFill>
                  <a:schemeClr val="tx1">
                    <a:lumMod val="50000"/>
                  </a:schemeClr>
                </a:solidFill>
                <a:latin typeface="Bookman Old Style" pitchFamily="18" charset="0"/>
              </a:rPr>
              <a:t>на выплату пенсий за выслугу лет лицам, замещавшим выборные муниципальные должности и муниципальные должности муниципальной службы </a:t>
            </a:r>
            <a:endParaRPr lang="ru-RU" sz="1900" b="1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56324" name="Picture 6"/>
          <p:cNvPicPr>
            <a:picLocks noChangeAspect="1" noChangeArrowheads="1"/>
          </p:cNvPicPr>
          <p:nvPr/>
        </p:nvPicPr>
        <p:blipFill>
          <a:blip r:embed="rId2"/>
          <a:srcRect l="13039" r="13040"/>
          <a:stretch>
            <a:fillRect/>
          </a:stretch>
        </p:blipFill>
        <p:spPr bwMode="auto">
          <a:xfrm>
            <a:off x="0" y="0"/>
            <a:ext cx="785813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838200" y="228600"/>
            <a:ext cx="8153400" cy="98425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Bookman Old Style" pitchFamily="18" charset="0"/>
              </a:rPr>
              <a:t>Раздел 1000 «Социальная политика»</a:t>
            </a:r>
            <a:br>
              <a:rPr lang="ru-RU" b="1" dirty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b="1" dirty="0">
                <a:solidFill>
                  <a:schemeClr val="tx1"/>
                </a:solidFill>
                <a:latin typeface="Bookman Old Style" pitchFamily="18" charset="0"/>
              </a:rPr>
              <a:t>- </a:t>
            </a:r>
            <a: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  <a:t>81 510,5тыс</a:t>
            </a:r>
            <a:r>
              <a:rPr lang="ru-RU" sz="2000" b="1" dirty="0">
                <a:solidFill>
                  <a:schemeClr val="tx1"/>
                </a:solidFill>
                <a:latin typeface="Bookman Old Style" pitchFamily="18" charset="0"/>
              </a:rPr>
              <a:t>. руб. </a:t>
            </a:r>
            <a:r>
              <a:rPr lang="ru-RU" sz="1600" dirty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ru-RU" sz="1600" dirty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b="1" dirty="0">
                <a:solidFill>
                  <a:schemeClr val="tx1"/>
                </a:solidFill>
                <a:latin typeface="Bookman Old Style" pitchFamily="18" charset="0"/>
              </a:rPr>
              <a:t>Подраздел 1001 «Пенсионное обеспечение</a:t>
            </a:r>
            <a:r>
              <a:rPr lang="ru-RU" sz="2000" b="1" dirty="0">
                <a:solidFill>
                  <a:schemeClr val="tx1"/>
                </a:solidFill>
                <a:latin typeface="Bookman Old Style" pitchFamily="18" charset="0"/>
              </a:rPr>
              <a:t>»</a:t>
            </a:r>
            <a:endParaRPr lang="ru-RU" b="1" dirty="0">
              <a:solidFill>
                <a:schemeClr val="tx1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3174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74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750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752" name="AutoShape 8" descr="https://elaurskoe-r73.gosweb.gosuslugi.ru/netcat_files/111/309/da24e23e2840deca_X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1754" name="Picture 10" descr="Picture backgroun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0" y="2133600"/>
            <a:ext cx="2975381" cy="257832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5753100" y="-1752600"/>
            <a:ext cx="6781800" cy="838200"/>
          </a:xfrm>
        </p:spPr>
        <p:txBody>
          <a:bodyPr anchor="ctr">
            <a:normAutofit/>
          </a:bodyPr>
          <a:lstStyle/>
          <a:p>
            <a:pPr marL="0" indent="0" algn="ctr" eaLnBrk="1" hangingPunct="1">
              <a:spcBef>
                <a:spcPts val="0"/>
              </a:spcBef>
              <a:buFontTx/>
              <a:buNone/>
              <a:defRPr/>
            </a:pPr>
            <a:r>
              <a:rPr lang="ru-RU" sz="31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 </a:t>
            </a: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152400" y="1219200"/>
          <a:ext cx="8762999" cy="539499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6476999"/>
                <a:gridCol w="2286000"/>
              </a:tblGrid>
              <a:tr h="441984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800" dirty="0">
                        <a:solidFill>
                          <a:srgbClr val="4C4B25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800" dirty="0">
                        <a:solidFill>
                          <a:srgbClr val="4C4B25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950007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предоставление гражданам субсидий  на оплату жилого помещения и коммунальных услуг в рамках осуществления государственного полномочия Свердловской области</a:t>
                      </a:r>
                      <a:endParaRPr lang="ru-RU" sz="18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2 517,3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960138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предоставление отдельным категориям граждан компенсаций расходов на оплату жилого помещения и коммунальных услуг в рамках осуществления государственного полномочия Свердловской области</a:t>
                      </a:r>
                      <a:endParaRPr lang="ru-RU" sz="18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61 564,2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899154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предоставление мер социальной поддержки на оплату жилого помещения и коммунальных услуг в рамках осуществления государственного полномочия Российской Федерации</a:t>
                      </a:r>
                      <a:endParaRPr lang="ru-RU" sz="18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7 104,4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711141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оплату жилого помещения и коммунальных услуг в части компенсации оплаты взноса на капитальный ремонт общего имущества в многоквартирном доме</a:t>
                      </a:r>
                      <a:endParaRPr lang="ru-RU" sz="18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17,6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711141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Предоставление социальной выплаты взамен земельного участка многодетным семьям в Малышевском городском округе</a:t>
                      </a:r>
                      <a:endParaRPr lang="ru-RU" sz="18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200,0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990600" y="152400"/>
            <a:ext cx="7620000" cy="646113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ru-RU" b="1" dirty="0">
                <a:solidFill>
                  <a:schemeClr val="tx1"/>
                </a:solidFill>
                <a:latin typeface="Bookman Old Style" pitchFamily="18" charset="0"/>
              </a:rPr>
              <a:t>Подраздел 1003</a:t>
            </a:r>
          </a:p>
          <a:p>
            <a:pPr algn="ctr">
              <a:spcBef>
                <a:spcPts val="0"/>
              </a:spcBef>
              <a:defRPr/>
            </a:pPr>
            <a:r>
              <a:rPr lang="ru-RU" b="1" dirty="0">
                <a:solidFill>
                  <a:schemeClr val="tx1"/>
                </a:solidFill>
                <a:latin typeface="Bookman Old Style" pitchFamily="18" charset="0"/>
              </a:rPr>
              <a:t>«Социальное обеспечение населения» - </a:t>
            </a:r>
            <a:r>
              <a:rPr lang="ru-RU" b="1" dirty="0" smtClean="0">
                <a:solidFill>
                  <a:schemeClr val="tx1"/>
                </a:solidFill>
                <a:latin typeface="Bookman Old Style" pitchFamily="18" charset="0"/>
              </a:rPr>
              <a:t>71 403,5тыс</a:t>
            </a:r>
            <a:r>
              <a:rPr lang="ru-RU" b="1" dirty="0">
                <a:solidFill>
                  <a:schemeClr val="tx1"/>
                </a:solidFill>
                <a:latin typeface="Bookman Old Style" pitchFamily="18" charset="0"/>
              </a:rPr>
              <a:t>. руб.</a:t>
            </a:r>
          </a:p>
        </p:txBody>
      </p:sp>
      <p:pic>
        <p:nvPicPr>
          <p:cNvPr id="57371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5753100" y="-1752600"/>
            <a:ext cx="6781800" cy="838200"/>
          </a:xfrm>
        </p:spPr>
        <p:txBody>
          <a:bodyPr anchor="ctr">
            <a:normAutofit/>
          </a:bodyPr>
          <a:lstStyle/>
          <a:p>
            <a:pPr marL="0" indent="0" algn="ctr" eaLnBrk="1" hangingPunct="1">
              <a:spcBef>
                <a:spcPts val="0"/>
              </a:spcBef>
              <a:buFontTx/>
              <a:buNone/>
              <a:defRPr/>
            </a:pPr>
            <a:r>
              <a:rPr lang="ru-RU" sz="31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 </a:t>
            </a: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152400" y="1219200"/>
          <a:ext cx="8762999" cy="55121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6476999"/>
                <a:gridCol w="2286000"/>
              </a:tblGrid>
              <a:tr h="533075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800" dirty="0">
                        <a:solidFill>
                          <a:srgbClr val="4C4B25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800" dirty="0">
                        <a:solidFill>
                          <a:srgbClr val="4C4B25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914725">
                <a:tc>
                  <a:txBody>
                    <a:bodyPr/>
                    <a:lstStyle/>
                    <a:p>
                      <a:pPr algn="just"/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  <a:ea typeface="+mn-ea"/>
                          <a:cs typeface="Times New Roman" pitchFamily="18" charset="0"/>
                        </a:rPr>
                        <a:t>Социальные выплаты молодым</a:t>
                      </a:r>
                      <a:r>
                        <a:rPr lang="ru-RU" sz="1800" kern="12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  <a:ea typeface="+mn-ea"/>
                          <a:cs typeface="Times New Roman" pitchFamily="18" charset="0"/>
                        </a:rPr>
                        <a:t> семьям на улучшение жилищных условий</a:t>
                      </a:r>
                      <a:endParaRPr lang="ru-RU" sz="1800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8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800,0</a:t>
                      </a:r>
                      <a:endParaRPr lang="ru-RU" sz="18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23" marB="45723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1200">
                <a:tc>
                  <a:txBody>
                    <a:bodyPr/>
                    <a:lstStyle/>
                    <a:p>
                      <a:pPr lvl="0" algn="just"/>
                      <a:endParaRPr lang="ru-RU" sz="1800" dirty="0" smtClean="0">
                        <a:latin typeface="Liberation Serif" pitchFamily="18" charset="0"/>
                      </a:endParaRPr>
                    </a:p>
                    <a:p>
                      <a:pPr lvl="0" algn="just"/>
                      <a:endParaRPr lang="ru-RU" sz="1800" dirty="0" smtClean="0">
                        <a:latin typeface="Liberation Serif" pitchFamily="18" charset="0"/>
                      </a:endParaRPr>
                    </a:p>
                    <a:p>
                      <a:pPr lvl="0" algn="just"/>
                      <a:endParaRPr lang="ru-RU" sz="1800" dirty="0" smtClean="0">
                        <a:latin typeface="Liberation Serif" pitchFamily="18" charset="0"/>
                      </a:endParaRPr>
                    </a:p>
                    <a:p>
                      <a:pPr lvl="0" algn="just"/>
                      <a:r>
                        <a:rPr lang="ru-RU" sz="1800" dirty="0" smtClean="0">
                          <a:latin typeface="Liberation Serif" pitchFamily="18" charset="0"/>
                        </a:rPr>
                        <a:t>на обеспечение деятельности по осуществлению государственного полномочия Свердловской области по предоставлению гражданам субсидий на оплату жилого помещения и коммунальных услуг</a:t>
                      </a:r>
                      <a:endParaRPr lang="ru-RU" sz="1800" dirty="0">
                        <a:latin typeface="Liberation Serif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8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  <a:p>
                      <a:pPr algn="r"/>
                      <a:r>
                        <a:rPr lang="ru-RU" sz="18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186,0</a:t>
                      </a:r>
                      <a:endParaRPr lang="ru-RU" sz="18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23" marB="45723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188714">
                <a:tc>
                  <a:txBody>
                    <a:bodyPr/>
                    <a:lstStyle/>
                    <a:p>
                      <a:pPr lvl="0"/>
                      <a:r>
                        <a:rPr lang="ru-RU" sz="18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на обеспечение деятельности по осуществлению государственного полномочия Свердловской области по предоставлению отдельным категориям граждан компенсаций расходов на оплату жилого помещения и коммунальных услуг</a:t>
                      </a:r>
                      <a:endParaRPr lang="ru-RU" dirty="0">
                        <a:latin typeface="Liberation Serif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8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5 596,7</a:t>
                      </a:r>
                      <a:endParaRPr lang="ru-RU" sz="18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23" marB="45723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863888">
                <a:tc>
                  <a:txBody>
                    <a:bodyPr/>
                    <a:lstStyle/>
                    <a:p>
                      <a:pPr lvl="0"/>
                      <a:r>
                        <a:rPr lang="ru-RU" dirty="0" smtClean="0">
                          <a:latin typeface="Liberation Serif" pitchFamily="18" charset="0"/>
                        </a:rPr>
                        <a:t>на поддержку деятельности социально-ориентированных некоммерческих организаций </a:t>
                      </a:r>
                      <a:endParaRPr lang="ru-RU" dirty="0">
                        <a:latin typeface="Liberation Serif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8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83,0</a:t>
                      </a:r>
                      <a:endParaRPr lang="ru-RU" sz="18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23" marB="45723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990600" y="152400"/>
            <a:ext cx="7620000" cy="369332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ru-RU" b="1" dirty="0">
                <a:solidFill>
                  <a:schemeClr val="tx1"/>
                </a:solidFill>
                <a:latin typeface="Bookman Old Style" pitchFamily="18" charset="0"/>
              </a:rPr>
              <a:t>Подраздел 1004 «Охрана семьи и детства</a:t>
            </a:r>
            <a:r>
              <a:rPr lang="ru-RU" b="1" dirty="0" smtClean="0">
                <a:solidFill>
                  <a:schemeClr val="tx1"/>
                </a:solidFill>
                <a:latin typeface="Bookman Old Style" pitchFamily="18" charset="0"/>
              </a:rPr>
              <a:t>»</a:t>
            </a:r>
            <a:endParaRPr lang="ru-RU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58392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685800" y="2819400"/>
            <a:ext cx="7620000" cy="369332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ru-RU" b="1" dirty="0" smtClean="0">
                <a:solidFill>
                  <a:schemeClr val="tx1"/>
                </a:solidFill>
                <a:latin typeface="Bookman Old Style" pitchFamily="18" charset="0"/>
              </a:rPr>
              <a:t>Подраздел </a:t>
            </a:r>
            <a:r>
              <a:rPr lang="ru-RU" b="1" dirty="0">
                <a:solidFill>
                  <a:schemeClr val="tx1"/>
                </a:solidFill>
                <a:latin typeface="Bookman Old Style" pitchFamily="18" charset="0"/>
              </a:rPr>
              <a:t>1006 «Социальное обеспечение населения»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52400" y="1120775"/>
          <a:ext cx="8763000" cy="497522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6937375"/>
                <a:gridCol w="1825625"/>
              </a:tblGrid>
              <a:tr h="817565">
                <a:tc>
                  <a:txBody>
                    <a:bodyPr/>
                    <a:lstStyle/>
                    <a:p>
                      <a:pPr algn="ctr"/>
                      <a:endParaRPr lang="ru-RU" sz="180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Направление расходов</a:t>
                      </a:r>
                      <a:endParaRPr lang="ru-RU" sz="180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Объем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средств</a:t>
                      </a: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тыс.руб.</a:t>
                      </a:r>
                      <a:endParaRPr lang="ru-RU" sz="160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35894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 на обеспечение деятельности Дворца спорта «Рубин» и плавательного бассейна «Рубин»</a:t>
                      </a:r>
                      <a:endParaRPr lang="ru-RU" sz="18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19 266,2</a:t>
                      </a:r>
                    </a:p>
                    <a:p>
                      <a:pPr algn="r"/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5" marB="45725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1226175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Исполнение мероприятий по муниципальной программе «Развитие физической культуры и спорта в Малышевском городском округе до 2025 года», в т.ч. для людей с ограниченными возможностями здоровья и среди старшего поколения населения</a:t>
                      </a:r>
                      <a:endParaRPr lang="ru-RU" sz="18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111,1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5" marB="45725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1144394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 на реализацию мероприятий по поэтапному внедрению Всероссийского физкультурно-спортивного комплекса «Готов к труду и обороне»</a:t>
                      </a:r>
                      <a:endParaRPr lang="ru-RU" sz="18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198,1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5" marB="45725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623688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Обустройство стадиона</a:t>
                      </a:r>
                      <a:endParaRPr lang="ru-RU" sz="18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11 993,1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5" marB="45725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17918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Внедрение механизмов инициативного бюджетирования</a:t>
                      </a:r>
                      <a:r>
                        <a:rPr lang="ru-RU" sz="18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                  </a:t>
                      </a:r>
                      <a:endParaRPr lang="ru-RU" sz="18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221,7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5" marB="45725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9414" name="Picture 6" descr="https://im0-tub-ru.yandex.net/i?id=1bd092b5d3e7437e7422e2824dac7f44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981200" cy="188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828800" y="228600"/>
            <a:ext cx="7086600" cy="646113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ru-RU" b="1" dirty="0">
                <a:solidFill>
                  <a:schemeClr val="tx1"/>
                </a:solidFill>
                <a:latin typeface="Bookman Old Style" pitchFamily="18" charset="0"/>
              </a:rPr>
              <a:t>Раздел 1100 «Физическая культура и спорт»</a:t>
            </a:r>
            <a:br>
              <a:rPr lang="ru-RU" b="1" dirty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b="1" dirty="0">
                <a:latin typeface="Bookman Old Style" pitchFamily="18" charset="0"/>
              </a:rPr>
              <a:t> Подраздел  1102 «Массовый спорт»</a:t>
            </a:r>
            <a:endParaRPr lang="ru-RU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115616" y="332656"/>
            <a:ext cx="7643192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</a:rPr>
              <a:t>Подраздел 1202 «Периодическая печать и издательство» </a:t>
            </a:r>
          </a:p>
        </p:txBody>
      </p:sp>
      <p:pic>
        <p:nvPicPr>
          <p:cNvPr id="61443" name="Picture 2" descr="\\server\Общая\Бюджет 2020\Согласительная в Минфине\Фото для презентации\1202\05f48d01-81cc-4f15-8608-0b9f29dcd5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0" y="2217738"/>
            <a:ext cx="4637088" cy="443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143000" y="1285875"/>
          <a:ext cx="7543824" cy="7010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336964"/>
                <a:gridCol w="2206860"/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latin typeface="Liberation Serif" pitchFamily="18" charset="0"/>
                        </a:rPr>
                        <a:t>Мероприятия в сфере средств массовой информации</a:t>
                      </a:r>
                      <a:endParaRPr lang="ru-RU" sz="2000" b="1" dirty="0">
                        <a:latin typeface="Liberation Serif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Liberation Serif" pitchFamily="18" charset="0"/>
                        </a:rPr>
                        <a:t>250,0 тыс. руб.</a:t>
                      </a:r>
                      <a:endParaRPr lang="ru-RU" sz="2000" b="1" dirty="0">
                        <a:latin typeface="Liberation Serif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1452" name="Picture 6"/>
          <p:cNvPicPr>
            <a:picLocks noChangeAspect="1" noChangeArrowheads="1"/>
          </p:cNvPicPr>
          <p:nvPr/>
        </p:nvPicPr>
        <p:blipFill>
          <a:blip r:embed="rId3"/>
          <a:srcRect l="13039" r="13040"/>
          <a:stretch>
            <a:fillRect/>
          </a:stretch>
        </p:blipFill>
        <p:spPr bwMode="auto">
          <a:xfrm>
            <a:off x="0" y="0"/>
            <a:ext cx="785813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53" name="Picture 6"/>
          <p:cNvPicPr>
            <a:picLocks noChangeAspect="1" noChangeArrowheads="1"/>
          </p:cNvPicPr>
          <p:nvPr/>
        </p:nvPicPr>
        <p:blipFill>
          <a:blip r:embed="rId3"/>
          <a:srcRect l="13039" r="13040"/>
          <a:stretch>
            <a:fillRect/>
          </a:stretch>
        </p:blipFill>
        <p:spPr bwMode="auto">
          <a:xfrm>
            <a:off x="0" y="0"/>
            <a:ext cx="785813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5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lum bright="20000"/>
          </a:blip>
          <a:stretch>
            <a:fillRect/>
          </a:stretch>
        </p:blipFill>
        <p:spPr>
          <a:xfrm>
            <a:off x="1828800" y="2057400"/>
            <a:ext cx="5297091" cy="3531393"/>
          </a:xfrm>
          <a:blipFill dpi="0" rotWithShape="1">
            <a:blip r:embed="rId3" cstate="print">
              <a:alphaModFix amt="50000"/>
              <a:lum bright="20000"/>
            </a:blip>
            <a:srcRect/>
            <a:tile tx="0" ty="0" sx="100000" sy="100000" flip="none" algn="tl"/>
          </a:blipFill>
          <a:effectLst>
            <a:softEdge rad="112500"/>
          </a:effectLst>
        </p:spPr>
      </p:pic>
      <p:sp>
        <p:nvSpPr>
          <p:cNvPr id="49156" name="Текст 6"/>
          <p:cNvSpPr>
            <a:spLocks noGrp="1"/>
          </p:cNvSpPr>
          <p:nvPr>
            <p:ph type="body" sz="half" idx="3"/>
          </p:nvPr>
        </p:nvSpPr>
        <p:spPr>
          <a:xfrm>
            <a:off x="4267200" y="5943600"/>
            <a:ext cx="4876800" cy="1143000"/>
          </a:xfrm>
        </p:spPr>
        <p:txBody>
          <a:bodyPr rtlCol="0">
            <a:normAutofit/>
          </a:bodyPr>
          <a:lstStyle/>
          <a:p>
            <a:pPr marL="34290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ru-RU" altLang="ru-RU" sz="2800" b="1" i="1" dirty="0" smtClean="0">
              <a:latin typeface="Georgia" pitchFamily="18" charset="0"/>
            </a:endParaRPr>
          </a:p>
          <a:p>
            <a:pPr marL="342900" algn="r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altLang="ru-RU" sz="2800" b="1" i="1" dirty="0" smtClean="0">
                <a:latin typeface="Georgia" pitchFamily="18" charset="0"/>
              </a:rPr>
              <a:t>        </a:t>
            </a:r>
          </a:p>
          <a:p>
            <a:pPr marL="34290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altLang="ru-RU" dirty="0" smtClean="0"/>
          </a:p>
        </p:txBody>
      </p:sp>
      <p:sp>
        <p:nvSpPr>
          <p:cNvPr id="62468" name="WordArt 7" descr="Зеленый мрамор"/>
          <p:cNvSpPr>
            <a:spLocks noChangeArrowheads="1" noChangeShapeType="1" noTextEdit="1"/>
          </p:cNvSpPr>
          <p:nvPr/>
        </p:nvSpPr>
        <p:spPr bwMode="auto">
          <a:xfrm>
            <a:off x="785813" y="1571625"/>
            <a:ext cx="7705725" cy="2232025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ru-RU" b="1" kern="10">
                <a:ln w="12700">
                  <a:solidFill>
                    <a:srgbClr val="00FF00"/>
                  </a:solidFill>
                  <a:round/>
                  <a:headEnd/>
                  <a:tailEnd/>
                </a:ln>
                <a:latin typeface="Georgia"/>
              </a:rPr>
              <a:t>Спасибо за внимание!</a:t>
            </a:r>
          </a:p>
        </p:txBody>
      </p:sp>
      <p:pic>
        <p:nvPicPr>
          <p:cNvPr id="62469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778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20223</TotalTime>
  <Words>2241</Words>
  <Application>Microsoft Office PowerPoint</Application>
  <PresentationFormat>Экран (4:3)</PresentationFormat>
  <Paragraphs>488</Paragraphs>
  <Slides>38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0" baseType="lpstr">
      <vt:lpstr>Тема Office</vt:lpstr>
      <vt:lpstr>Worksheet</vt:lpstr>
      <vt:lpstr>Слайд 1</vt:lpstr>
      <vt:lpstr>Основные характеристики бюджета Малышевского городского округа</vt:lpstr>
      <vt:lpstr>Слайд 3</vt:lpstr>
      <vt:lpstr>Слайд 4</vt:lpstr>
      <vt:lpstr>Слайд 5</vt:lpstr>
      <vt:lpstr>ОЦЕНКА РАСХОДНЫХ ПОЛНОМОЧИЙ</vt:lpstr>
      <vt:lpstr>Дополнительно доведено расходных полномочий по результатам работы главы Малышевского ГО в Согласительной комиссии Минфина СО</vt:lpstr>
      <vt:lpstr>Структура формирования расходов, по разделам на 2025 год (тыс.руб.)</vt:lpstr>
      <vt:lpstr> </vt:lpstr>
      <vt:lpstr>Слайд 10</vt:lpstr>
      <vt:lpstr>Слайд 11</vt:lpstr>
      <vt:lpstr>Слайд 12</vt:lpstr>
      <vt:lpstr>Слайд 13</vt:lpstr>
      <vt:lpstr>Слайд 14</vt:lpstr>
      <vt:lpstr>Слайд 15</vt:lpstr>
      <vt:lpstr> </vt:lpstr>
      <vt:lpstr>Слайд 17</vt:lpstr>
      <vt:lpstr> 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User7</dc:creator>
  <cp:lastModifiedBy>User7</cp:lastModifiedBy>
  <cp:revision>1536</cp:revision>
  <cp:lastPrinted>1601-01-01T00:00:00Z</cp:lastPrinted>
  <dcterms:created xsi:type="dcterms:W3CDTF">1601-01-01T00:00:00Z</dcterms:created>
  <dcterms:modified xsi:type="dcterms:W3CDTF">2024-11-29T06:38:18Z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