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05D"/>
    <a:srgbClr val="A50021"/>
    <a:srgbClr val="CC0000"/>
    <a:srgbClr val="FB807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61" d="100"/>
          <a:sy n="61" d="100"/>
        </p:scale>
        <p:origin x="-1085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Поступило в бюджет ММО на 01 апреля 2025г.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rgbClr val="7030A0"/>
              </a:solidFill>
            </a:ln>
          </c:spPr>
          <c:dLbls>
            <c:dLbl>
              <c:idx val="0"/>
              <c:layout>
                <c:manualLayout>
                  <c:x val="6.1728395061728504E-3"/>
                  <c:y val="2.0600963927984689E-2"/>
                </c:manualLayout>
              </c:layout>
              <c:showVal val="1"/>
            </c:dLbl>
            <c:dLbl>
              <c:idx val="1"/>
              <c:layout>
                <c:manualLayout>
                  <c:x val="9.2592592592593542E-3"/>
                  <c:y val="2.7892916868886033E-2"/>
                </c:manualLayout>
              </c:layout>
              <c:showVal val="1"/>
            </c:dLbl>
            <c:dLbl>
              <c:idx val="2"/>
              <c:layout>
                <c:manualLayout>
                  <c:x val="-1.5432098765432163E-3"/>
                  <c:y val="3.0209362702389934E-2"/>
                </c:manualLayout>
              </c:layout>
              <c:showVal val="1"/>
            </c:dLbl>
            <c:dLbl>
              <c:idx val="6"/>
              <c:layout>
                <c:manualLayout>
                  <c:x val="-3.0864197530864313E-3"/>
                  <c:y val="2.3321787345265736E-2"/>
                </c:manualLayout>
              </c:layout>
              <c:showVal val="1"/>
            </c:dLbl>
            <c:dLbl>
              <c:idx val="7"/>
              <c:layout>
                <c:manualLayout>
                  <c:x val="1.5432098765432163E-3"/>
                  <c:y val="1.8565188663248033E-2"/>
                </c:manualLayout>
              </c:layout>
              <c:showVal val="1"/>
            </c:dLbl>
            <c:dLbl>
              <c:idx val="8"/>
              <c:layout>
                <c:manualLayout>
                  <c:x val="2.777777777777804E-2"/>
                  <c:y val="4.1771674492307884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38019.85</c:v>
                </c:pt>
                <c:pt idx="1">
                  <c:v>3594.61</c:v>
                </c:pt>
                <c:pt idx="2">
                  <c:v>2496.14</c:v>
                </c:pt>
                <c:pt idx="3">
                  <c:v>283.88</c:v>
                </c:pt>
                <c:pt idx="4">
                  <c:v>321.61</c:v>
                </c:pt>
                <c:pt idx="5">
                  <c:v>2340.7600000000002</c:v>
                </c:pt>
                <c:pt idx="6">
                  <c:v>164.13</c:v>
                </c:pt>
                <c:pt idx="7">
                  <c:v>221.17</c:v>
                </c:pt>
                <c:pt idx="8">
                  <c:v>142857.03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доходов на 2025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0"/>
                  <c:y val="0.14852150930598337"/>
                </c:manualLayout>
              </c:layout>
              <c:showCatName val="1"/>
            </c:dLbl>
            <c:dLbl>
              <c:idx val="1"/>
              <c:layout>
                <c:manualLayout>
                  <c:x val="0"/>
                  <c:y val="0.1485215093059836"/>
                </c:manualLayout>
              </c:layout>
              <c:showCatName val="1"/>
            </c:dLbl>
            <c:dLbl>
              <c:idx val="2"/>
              <c:layout>
                <c:manualLayout>
                  <c:x val="3.0864197530864352E-3"/>
                  <c:y val="0.14852150930598337"/>
                </c:manualLayout>
              </c:layout>
              <c:showCatName val="1"/>
            </c:dLbl>
            <c:dLbl>
              <c:idx val="6"/>
              <c:layout>
                <c:manualLayout>
                  <c:x val="-3.0864197530864352E-3"/>
                  <c:y val="0.13227696922564117"/>
                </c:manualLayout>
              </c:layout>
              <c:showCatName val="1"/>
            </c:dLbl>
            <c:dLbl>
              <c:idx val="7"/>
              <c:layout>
                <c:manualLayout>
                  <c:x val="1.5432098765432163E-3"/>
                  <c:y val="9.5146591899145691E-2"/>
                </c:manualLayout>
              </c:layout>
              <c:showCatName val="1"/>
            </c:dLbl>
            <c:dLbl>
              <c:idx val="8"/>
              <c:layout>
                <c:manualLayout>
                  <c:x val="2.0061728395061741E-2"/>
                  <c:y val="0.1485215093059833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4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187195</c:v>
                </c:pt>
                <c:pt idx="1">
                  <c:v>15443</c:v>
                </c:pt>
                <c:pt idx="2">
                  <c:v>17826.2</c:v>
                </c:pt>
                <c:pt idx="3">
                  <c:v>3414</c:v>
                </c:pt>
                <c:pt idx="4">
                  <c:v>1647</c:v>
                </c:pt>
                <c:pt idx="5">
                  <c:v>7582.8</c:v>
                </c:pt>
                <c:pt idx="6">
                  <c:v>637</c:v>
                </c:pt>
                <c:pt idx="7">
                  <c:v>1212.0999999999999</c:v>
                </c:pt>
                <c:pt idx="8">
                  <c:v>520831.21</c:v>
                </c:pt>
              </c:numCache>
            </c:numRef>
          </c:val>
        </c:ser>
        <c:gapWidth val="75"/>
        <c:gapDepth val="75"/>
        <c:shape val="box"/>
        <c:axId val="48926720"/>
        <c:axId val="48928256"/>
        <c:axId val="0"/>
      </c:bar3DChart>
      <c:catAx>
        <c:axId val="48926720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48928256"/>
        <c:crosses val="autoZero"/>
        <c:auto val="1"/>
        <c:lblAlgn val="ctr"/>
        <c:lblOffset val="1"/>
        <c:tickLblSkip val="1"/>
        <c:tickMarkSkip val="3"/>
      </c:catAx>
      <c:valAx>
        <c:axId val="4892825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4892672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9E-2"/>
          <c:w val="1"/>
          <c:h val="9.2427595764213957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20"/>
      <c:rotY val="60"/>
      <c:depthPercent val="80"/>
      <c:perspective val="10"/>
    </c:view3D>
    <c:plotArea>
      <c:layout>
        <c:manualLayout>
          <c:layoutTarget val="inner"/>
          <c:xMode val="edge"/>
          <c:yMode val="edge"/>
          <c:x val="3.5465323463602851E-2"/>
          <c:y val="0.13970686073640445"/>
          <c:w val="0.79475308641975362"/>
          <c:h val="0.7738470235333381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2A605D"/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6504363228502494"/>
                  <c:y val="-0.13397897649615159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1"/>
              <c:layout>
                <c:manualLayout>
                  <c:x val="-7.0015868891050173E-2"/>
                  <c:y val="-0.1710880638585377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26299343079501125"/>
                  <c:y val="-3.6760288908467532E-2"/>
                </c:manualLayout>
              </c:layout>
              <c:showCatName val="1"/>
            </c:dLbl>
            <c:dLbl>
              <c:idx val="3"/>
              <c:layout>
                <c:manualLayout>
                  <c:x val="9.1000112735047795E-3"/>
                  <c:y val="5.793929873424932E-3"/>
                </c:manualLayout>
              </c:layout>
              <c:showCatName val="1"/>
            </c:dLbl>
            <c:dLbl>
              <c:idx val="4"/>
              <c:layout>
                <c:manualLayout>
                  <c:x val="6.3392087719332094E-2"/>
                  <c:y val="5.5664357707024797E-2"/>
                </c:manualLayout>
              </c:layout>
              <c:showCatName val="1"/>
            </c:dLbl>
            <c:dLbl>
              <c:idx val="5"/>
              <c:layout>
                <c:manualLayout>
                  <c:x val="-3.7323302143303552E-2"/>
                  <c:y val="0.22482046568469136"/>
                </c:manualLayout>
              </c:layout>
              <c:showCatName val="1"/>
            </c:dLbl>
            <c:dLbl>
              <c:idx val="6"/>
              <c:layout>
                <c:manualLayout>
                  <c:x val="4.6231520528287856E-2"/>
                  <c:y val="0.16393866443780189"/>
                </c:manualLayout>
              </c:layout>
              <c:showCatName val="1"/>
            </c:dLbl>
            <c:dLbl>
              <c:idx val="7"/>
              <c:layout>
                <c:manualLayout>
                  <c:x val="-0.21618939774644619"/>
                  <c:y val="0.12935497477024516"/>
                </c:manualLayout>
              </c:layout>
              <c:showCatName val="1"/>
            </c:dLbl>
            <c:dLbl>
              <c:idx val="8"/>
              <c:layout>
                <c:manualLayout>
                  <c:x val="-0.17738322368735324"/>
                  <c:y val="6.5521466607069478E-2"/>
                </c:manualLayout>
              </c:layout>
              <c:showCatName val="1"/>
            </c:dLbl>
            <c:dLbl>
              <c:idx val="9"/>
              <c:layout>
                <c:manualLayout>
                  <c:x val="0.14560018037607689"/>
                  <c:y val="-5.4855016109321419E-3"/>
                </c:manualLayout>
              </c:layout>
              <c:showCatName val="1"/>
            </c:dLbl>
            <c:dLbl>
              <c:idx val="10"/>
              <c:layout>
                <c:manualLayout>
                  <c:x val="0.23329037300014721"/>
                  <c:y val="1.458930273897216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НАЛОГИ НА СОВОКУПНЫЙ ДОХОД</c:v>
                </c:pt>
                <c:pt idx="3">
                  <c:v>НАЛОГИ НА ИМУЩЕСТВО</c:v>
                </c:pt>
                <c:pt idx="4">
                  <c:v>ДОХОДЫ ОТ ИСПОЛЬЗОВАНИЯ ИМУЩЕСТВА, НАХОДЯЩЕГОСЯ В ГОСУДАРСТВЕННОЙ И МУНИЦИПАЛЬНОЙ СОБСТВЕННОСТИ</c:v>
                </c:pt>
                <c:pt idx="5">
                  <c:v>ПЛАТЕЖИ ПРИ ПОЛЬЗОВАНИИ ПРИРОДНЫМИ РЕСУРСАМИ</c:v>
                </c:pt>
                <c:pt idx="6">
                  <c:v>ДОХОДЫ ОТ ОКАЗАНИЯ ПЛАТНЫХ УСЛУГ (РАБОТ) И КОМПЕНСАЦИИ ЗАТРАТ ГОСУДАРСТВА</c:v>
                </c:pt>
                <c:pt idx="7">
                  <c:v>ДОХОДЫ ОТ ПРОДАЖИ МАТЕРИАЛЬНЫХ И НЕМАТЕРИАЛЬНЫХ АКТИВОВ</c:v>
                </c:pt>
                <c:pt idx="8">
                  <c:v>ШТРАФЫ, САНКЦИИ, ВОЗМЕЩЕНИЕ УЩЕРБА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38019.850000000006</c:v>
                </c:pt>
                <c:pt idx="1">
                  <c:v>3594.61</c:v>
                </c:pt>
                <c:pt idx="2">
                  <c:v>2496.14</c:v>
                </c:pt>
                <c:pt idx="3">
                  <c:v>283.88</c:v>
                </c:pt>
                <c:pt idx="4">
                  <c:v>2340.7599999999998</c:v>
                </c:pt>
                <c:pt idx="5">
                  <c:v>164.13</c:v>
                </c:pt>
                <c:pt idx="6">
                  <c:v>0</c:v>
                </c:pt>
                <c:pt idx="7">
                  <c:v>221.17</c:v>
                </c:pt>
                <c:pt idx="8">
                  <c:v>73.38</c:v>
                </c:pt>
                <c:pt idx="9" formatCode="#,##0.0">
                  <c:v>142857.03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Израсходовано на 01 апреля 2025г.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c:spPr>
          <c:dLbls>
            <c:dLbl>
              <c:idx val="0"/>
              <c:layout>
                <c:manualLayout>
                  <c:x val="1.5432098765432154E-3"/>
                  <c:y val="1.5845644343610993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5339107058280092E-2"/>
                </c:manualLayout>
              </c:layout>
              <c:showVal val="1"/>
            </c:dLbl>
            <c:dLbl>
              <c:idx val="2"/>
              <c:layout>
                <c:manualLayout>
                  <c:x val="1.5432098765432154E-3"/>
                  <c:y val="1.6614747484197664E-2"/>
                </c:manualLayout>
              </c:layout>
              <c:showVal val="1"/>
            </c:dLbl>
            <c:dLbl>
              <c:idx val="3"/>
              <c:layout>
                <c:manualLayout>
                  <c:x val="6.1728395061728392E-3"/>
                  <c:y val="-7.1915985943082392E-2"/>
                </c:manualLayout>
              </c:layout>
              <c:showVal val="1"/>
            </c:dLbl>
            <c:dLbl>
              <c:idx val="4"/>
              <c:layout>
                <c:manualLayout>
                  <c:x val="9.2592592592593143E-3"/>
                  <c:y val="-1.0238263000017542E-3"/>
                </c:manualLayout>
              </c:layout>
              <c:showVal val="1"/>
            </c:dLbl>
            <c:dLbl>
              <c:idx val="5"/>
              <c:layout>
                <c:manualLayout>
                  <c:x val="9.2590162340818738E-3"/>
                  <c:y val="-0.10830942029832942"/>
                </c:manualLayout>
              </c:layout>
              <c:showVal val="1"/>
            </c:dLbl>
            <c:dLbl>
              <c:idx val="6"/>
              <c:layout>
                <c:manualLayout>
                  <c:x val="-1.5432098765432154E-3"/>
                  <c:y val="1.9563981195071901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-1.4393320332828521E-2"/>
                </c:manualLayout>
              </c:layout>
              <c:showVal val="1"/>
            </c:dLbl>
            <c:dLbl>
              <c:idx val="8"/>
              <c:layout>
                <c:manualLayout>
                  <c:x val="-1.5432098765432154E-3"/>
                  <c:y val="6.3479057882457487E-2"/>
                </c:manualLayout>
              </c:layout>
              <c:showVal val="1"/>
            </c:dLbl>
            <c:dLbl>
              <c:idx val="9"/>
              <c:layout>
                <c:manualLayout>
                  <c:x val="9.2592592592592952E-3"/>
                  <c:y val="-6.4398546360345921E-2"/>
                </c:manualLayout>
              </c:layout>
              <c:showVal val="1"/>
            </c:dLbl>
            <c:dLbl>
              <c:idx val="10"/>
              <c:layout>
                <c:manualLayout>
                  <c:x val="9.2592592592593143E-3"/>
                  <c:y val="5.5619551044036215E-2"/>
                </c:manualLayout>
              </c:layout>
              <c:showVal val="1"/>
            </c:dLbl>
            <c:dLbl>
              <c:idx val="11"/>
              <c:layout>
                <c:manualLayout>
                  <c:x val="1.5432098765432154E-3"/>
                  <c:y val="-9.4385528800893528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Лист1!$B$2:$B$13</c:f>
              <c:numCache>
                <c:formatCode>0.00</c:formatCode>
                <c:ptCount val="12"/>
                <c:pt idx="0">
                  <c:v>13463.67</c:v>
                </c:pt>
                <c:pt idx="1">
                  <c:v>91.410000000000011</c:v>
                </c:pt>
                <c:pt idx="2">
                  <c:v>2009.48</c:v>
                </c:pt>
                <c:pt idx="3" formatCode="General">
                  <c:v>2387.04</c:v>
                </c:pt>
                <c:pt idx="4">
                  <c:v>7581.75</c:v>
                </c:pt>
                <c:pt idx="5">
                  <c:v>0</c:v>
                </c:pt>
                <c:pt idx="6">
                  <c:v>74979.22</c:v>
                </c:pt>
                <c:pt idx="7">
                  <c:v>9421.26</c:v>
                </c:pt>
                <c:pt idx="8">
                  <c:v>26827.919999999995</c:v>
                </c:pt>
                <c:pt idx="9">
                  <c:v>4269.4000000000005</c:v>
                </c:pt>
                <c:pt idx="10">
                  <c:v>119.6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расходов на 2025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6.1728395061728392E-3"/>
                  <c:y val="-8.3855266081546989E-2"/>
                </c:manualLayout>
              </c:layout>
              <c:showCatName val="1"/>
            </c:dLbl>
            <c:dLbl>
              <c:idx val="1"/>
              <c:layout>
                <c:manualLayout>
                  <c:x val="4.6296296296296476E-3"/>
                  <c:y val="-6.4041678117636114E-2"/>
                </c:manualLayout>
              </c:layout>
              <c:showCatName val="1"/>
            </c:dLbl>
            <c:dLbl>
              <c:idx val="2"/>
              <c:layout>
                <c:manualLayout>
                  <c:x val="6.1728395061728704E-3"/>
                  <c:y val="-2.4507145404896624E-2"/>
                </c:manualLayout>
              </c:layout>
              <c:showCatName val="1"/>
            </c:dLbl>
            <c:dLbl>
              <c:idx val="3"/>
              <c:layout>
                <c:manualLayout>
                  <c:x val="-6.1728395061728392E-3"/>
                  <c:y val="-9.7582359270022706E-2"/>
                </c:manualLayout>
              </c:layout>
              <c:showCatName val="1"/>
            </c:dLbl>
            <c:dLbl>
              <c:idx val="4"/>
              <c:layout>
                <c:manualLayout>
                  <c:x val="4.6296296296296476E-3"/>
                  <c:y val="-6.0496202176366434E-2"/>
                </c:manualLayout>
              </c:layout>
              <c:showCatName val="1"/>
            </c:dLbl>
            <c:dLbl>
              <c:idx val="5"/>
              <c:layout>
                <c:manualLayout>
                  <c:x val="3.0864197530864872E-3"/>
                  <c:y val="-9.4606081780387208E-2"/>
                </c:manualLayout>
              </c:layout>
              <c:showCatName val="1"/>
            </c:dLbl>
            <c:dLbl>
              <c:idx val="6"/>
              <c:layout>
                <c:manualLayout>
                  <c:x val="-1.5432098765432154E-3"/>
                  <c:y val="-0.13564099602968097"/>
                </c:manualLayout>
              </c:layout>
              <c:showCatName val="1"/>
            </c:dLbl>
            <c:dLbl>
              <c:idx val="7"/>
              <c:layout>
                <c:manualLayout>
                  <c:x val="3.0864197530864296E-3"/>
                  <c:y val="-2.5950150275700381E-2"/>
                </c:manualLayout>
              </c:layout>
              <c:showCatName val="1"/>
            </c:dLbl>
            <c:dLbl>
              <c:idx val="8"/>
              <c:layout>
                <c:manualLayout>
                  <c:x val="-3.0864197530864296E-3"/>
                  <c:y val="-2.7847782994872006E-2"/>
                </c:manualLayout>
              </c:layout>
              <c:showCatName val="1"/>
            </c:dLbl>
            <c:dLbl>
              <c:idx val="9"/>
              <c:layout>
                <c:manualLayout>
                  <c:x val="1.5432098765432154E-3"/>
                  <c:y val="-3.7541515854963661E-3"/>
                </c:manualLayout>
              </c:layout>
              <c:showCatName val="1"/>
            </c:dLbl>
            <c:dLbl>
              <c:idx val="10"/>
              <c:layout>
                <c:manualLayout>
                  <c:x val="6.1728395061728392E-3"/>
                  <c:y val="-4.1680493103105502E-2"/>
                </c:manualLayout>
              </c:layout>
              <c:showCatName val="1"/>
            </c:dLbl>
            <c:dLbl>
              <c:idx val="11"/>
              <c:layout>
                <c:manualLayout>
                  <c:x val="1.8518518518518566E-2"/>
                  <c:y val="-0.1096033189294756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2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Лист1!$C$2:$C$13</c:f>
              <c:numCache>
                <c:formatCode>0.00</c:formatCode>
                <c:ptCount val="12"/>
                <c:pt idx="0">
                  <c:v>79616.409999999989</c:v>
                </c:pt>
                <c:pt idx="1">
                  <c:v>943</c:v>
                </c:pt>
                <c:pt idx="2">
                  <c:v>11380.61</c:v>
                </c:pt>
                <c:pt idx="3">
                  <c:v>50594.65</c:v>
                </c:pt>
                <c:pt idx="4">
                  <c:v>131085</c:v>
                </c:pt>
                <c:pt idx="5">
                  <c:v>620</c:v>
                </c:pt>
                <c:pt idx="6">
                  <c:v>369358.58</c:v>
                </c:pt>
                <c:pt idx="7">
                  <c:v>45115.64</c:v>
                </c:pt>
                <c:pt idx="8">
                  <c:v>84374.23</c:v>
                </c:pt>
                <c:pt idx="9">
                  <c:v>32348.16</c:v>
                </c:pt>
                <c:pt idx="10">
                  <c:v>200</c:v>
                </c:pt>
                <c:pt idx="11">
                  <c:v>21</c:v>
                </c:pt>
              </c:numCache>
            </c:numRef>
          </c:val>
        </c:ser>
        <c:gapWidth val="75"/>
        <c:gapDepth val="75"/>
        <c:shape val="box"/>
        <c:axId val="44666880"/>
        <c:axId val="44668416"/>
        <c:axId val="0"/>
      </c:bar3DChart>
      <c:catAx>
        <c:axId val="44666880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44668416"/>
        <c:crosses val="autoZero"/>
        <c:auto val="1"/>
        <c:lblAlgn val="ctr"/>
        <c:lblOffset val="1"/>
        <c:tickLblSkip val="1"/>
        <c:tickMarkSkip val="3"/>
      </c:catAx>
      <c:valAx>
        <c:axId val="4466841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4466688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8E-2"/>
          <c:w val="1"/>
          <c:h val="9.2427595764213763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rotY val="140"/>
      <c:depthPercent val="80"/>
      <c:perspective val="10"/>
    </c:view3D>
    <c:plotArea>
      <c:layout>
        <c:manualLayout>
          <c:layoutTarget val="inner"/>
          <c:xMode val="edge"/>
          <c:yMode val="edge"/>
          <c:x val="6.0956790123456908E-2"/>
          <c:y val="4.9209616763817791E-2"/>
          <c:w val="0.88580246913580252"/>
          <c:h val="0.863045229968062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4"/>
            <c:spPr>
              <a:solidFill>
                <a:srgbClr val="2A605D"/>
              </a:solidFill>
            </c:spPr>
          </c:dPt>
          <c:dPt>
            <c:idx val="6"/>
            <c:spPr>
              <a:solidFill>
                <a:srgbClr val="A50021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9BBB59">
                  <a:lumMod val="75000"/>
                </a:srgbClr>
              </a:solidFill>
            </c:spPr>
          </c:dPt>
          <c:dLbls>
            <c:dLbl>
              <c:idx val="0"/>
              <c:layout>
                <c:manualLayout>
                  <c:x val="-0.13844111499951395"/>
                  <c:y val="-0.18741572368782636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13364799018178294"/>
                  <c:y val="0.12192607214968228"/>
                </c:manualLayout>
              </c:layout>
              <c:showCatName val="1"/>
            </c:dLbl>
            <c:dLbl>
              <c:idx val="4"/>
              <c:layout>
                <c:manualLayout>
                  <c:x val="-0.19397558812092941"/>
                  <c:y val="0.10794606738723372"/>
                </c:manualLayout>
              </c:layout>
              <c:showCatName val="1"/>
            </c:dLbl>
            <c:dLbl>
              <c:idx val="5"/>
              <c:layout>
                <c:manualLayout>
                  <c:x val="-0.24250018226888306"/>
                  <c:y val="-3.3347705218544337E-3"/>
                </c:manualLayout>
              </c:layout>
              <c:showCatName val="1"/>
            </c:dLbl>
            <c:dLbl>
              <c:idx val="6"/>
              <c:layout>
                <c:manualLayout>
                  <c:x val="0.25200617283950638"/>
                  <c:y val="8.8406467911948255E-3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11935634781763392"/>
                  <c:y val="6.0007023906644967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10720679012345703"/>
                  <c:y val="-0.11032130322000668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-0.17497436084378343"/>
                  <c:y val="-0.20207363759459729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0.00</c:formatCode>
                <c:ptCount val="11"/>
                <c:pt idx="0">
                  <c:v>13463.67</c:v>
                </c:pt>
                <c:pt idx="1">
                  <c:v>91.410000000000011</c:v>
                </c:pt>
                <c:pt idx="2">
                  <c:v>2009.48</c:v>
                </c:pt>
                <c:pt idx="3">
                  <c:v>2387.04</c:v>
                </c:pt>
                <c:pt idx="4">
                  <c:v>7581.75</c:v>
                </c:pt>
                <c:pt idx="5">
                  <c:v>0</c:v>
                </c:pt>
                <c:pt idx="6">
                  <c:v>74979.22</c:v>
                </c:pt>
                <c:pt idx="7">
                  <c:v>9421.26</c:v>
                </c:pt>
                <c:pt idx="8" formatCode="General">
                  <c:v>26827.919999999995</c:v>
                </c:pt>
                <c:pt idx="9" formatCode="General">
                  <c:v>4269.4000000000005</c:v>
                </c:pt>
                <c:pt idx="10" formatCode="#,##0.0">
                  <c:v>119.6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3_4" csCatId="accent3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</a:t>
          </a:r>
          <a:r>
            <a:rPr lang="ru-RU" smtClean="0"/>
            <a:t>189515,69 </a:t>
          </a:r>
          <a:r>
            <a:rPr lang="ru-RU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141150,75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</a:t>
          </a:r>
          <a:r>
            <a:rPr lang="ru-RU" smtClean="0">
              <a:solidFill>
                <a:schemeClr val="tx1"/>
              </a:solidFill>
            </a:rPr>
            <a:t>48364,94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 custLinFactNeighborX="-10036" custLinFactNeighborY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 custLinFactX="182" custLinFactNeighborX="100000" custLinFactNeighborY="-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69ACB52D-942F-4AAC-A300-D79EE2999334}" type="presOf" srcId="{1E24C0E4-631D-435F-A471-FD351D2F0898}" destId="{339057F6-ED56-40D4-A082-879F3B549CE2}" srcOrd="0" destOrd="0" presId="urn:microsoft.com/office/officeart/2005/8/layout/equation1"/>
    <dgm:cxn modelId="{203A3BD6-C4CD-4AC8-957F-F30F3E8B96A3}" type="presOf" srcId="{73B5B9B0-6AB3-487A-9BC9-DEBCEEC676A0}" destId="{B7365DB2-C1AE-4AD3-94C9-3594D848E4CC}" srcOrd="0" destOrd="0" presId="urn:microsoft.com/office/officeart/2005/8/layout/equation1"/>
    <dgm:cxn modelId="{C01FFBE6-D5C8-4BCA-965A-337493C99A02}" type="presOf" srcId="{40CACFDE-FC4D-4C03-A05B-CC43CA34AC71}" destId="{E757A018-6D28-47C9-ABCE-F07509DEFEB7}" srcOrd="0" destOrd="0" presId="urn:microsoft.com/office/officeart/2005/8/layout/equation1"/>
    <dgm:cxn modelId="{4FFCBB53-03D0-4CC7-BD4C-7CA2223D153C}" type="presOf" srcId="{342EAE00-0F4F-4A50-81F2-466B426E7036}" destId="{57C4E470-30D4-47A8-BB9C-C0EB68425E85}" srcOrd="0" destOrd="0" presId="urn:microsoft.com/office/officeart/2005/8/layout/equation1"/>
    <dgm:cxn modelId="{5585C896-383D-493B-BC39-4325B351C837}" type="presOf" srcId="{CA9E6DCF-0959-4F55-A57E-1489D918C86D}" destId="{4D90D790-C81F-4C02-AD37-2CD58A530C3D}" srcOrd="0" destOrd="0" presId="urn:microsoft.com/office/officeart/2005/8/layout/equation1"/>
    <dgm:cxn modelId="{106BFC30-6070-47D7-B4B4-68CD828A3981}" type="presOf" srcId="{929B2743-5A71-4B9A-83D3-B6B7E5B847BF}" destId="{4395BE94-C452-43C6-9C78-5C6D9A419A03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A9EAD7F6-4455-4E9A-842E-039C3A5081B9}" type="presParOf" srcId="{57C4E470-30D4-47A8-BB9C-C0EB68425E85}" destId="{4395BE94-C452-43C6-9C78-5C6D9A419A03}" srcOrd="0" destOrd="0" presId="urn:microsoft.com/office/officeart/2005/8/layout/equation1"/>
    <dgm:cxn modelId="{62017FE5-EA28-450E-AC61-F323DBE958FE}" type="presParOf" srcId="{57C4E470-30D4-47A8-BB9C-C0EB68425E85}" destId="{5F5DBB4D-CB63-4774-B71D-39D46ABD7C5B}" srcOrd="1" destOrd="0" presId="urn:microsoft.com/office/officeart/2005/8/layout/equation1"/>
    <dgm:cxn modelId="{9605C5DB-B02C-4A66-A691-333EB047FCD1}" type="presParOf" srcId="{57C4E470-30D4-47A8-BB9C-C0EB68425E85}" destId="{B7365DB2-C1AE-4AD3-94C9-3594D848E4CC}" srcOrd="2" destOrd="0" presId="urn:microsoft.com/office/officeart/2005/8/layout/equation1"/>
    <dgm:cxn modelId="{E1460ABE-1C78-4459-A3BA-6363F8A3A239}" type="presParOf" srcId="{57C4E470-30D4-47A8-BB9C-C0EB68425E85}" destId="{6AFB41B1-F0B3-433D-A12C-1777AC7E8CE3}" srcOrd="3" destOrd="0" presId="urn:microsoft.com/office/officeart/2005/8/layout/equation1"/>
    <dgm:cxn modelId="{5C52861F-B2CA-4C5B-914B-F427B7A81511}" type="presParOf" srcId="{57C4E470-30D4-47A8-BB9C-C0EB68425E85}" destId="{339057F6-ED56-40D4-A082-879F3B549CE2}" srcOrd="4" destOrd="0" presId="urn:microsoft.com/office/officeart/2005/8/layout/equation1"/>
    <dgm:cxn modelId="{539A8BF4-246F-46AA-BC31-818CE99CC682}" type="presParOf" srcId="{57C4E470-30D4-47A8-BB9C-C0EB68425E85}" destId="{EE9A2538-697A-4A94-AB94-4805EEC65968}" srcOrd="5" destOrd="0" presId="urn:microsoft.com/office/officeart/2005/8/layout/equation1"/>
    <dgm:cxn modelId="{149D4D97-B5D3-448A-BFCE-526EB3530CC4}" type="presParOf" srcId="{57C4E470-30D4-47A8-BB9C-C0EB68425E85}" destId="{4D90D790-C81F-4C02-AD37-2CD58A530C3D}" srcOrd="6" destOrd="0" presId="urn:microsoft.com/office/officeart/2005/8/layout/equation1"/>
    <dgm:cxn modelId="{B8241917-51C0-4678-95E6-72D5CFAA4CE1}" type="presParOf" srcId="{57C4E470-30D4-47A8-BB9C-C0EB68425E85}" destId="{4F999D03-5DEE-4913-8384-80F7EFF293FC}" srcOrd="7" destOrd="0" presId="urn:microsoft.com/office/officeart/2005/8/layout/equation1"/>
    <dgm:cxn modelId="{C84C64A3-AA55-401C-A97E-479EBA428866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2_3" csCatId="accent2" phldr="1"/>
      <dgm:spPr/>
    </dgm:pt>
    <dgm:pt modelId="{929B2743-5A71-4B9A-83D3-B6B7E5B847BF}">
      <dgm:prSet phldrT="[Текст]"/>
      <dgm:spPr/>
      <dgm:t>
        <a:bodyPr/>
        <a:lstStyle/>
        <a:p>
          <a:r>
            <a:rPr lang="ru-RU" smtClean="0"/>
            <a:t>Доходы </a:t>
          </a:r>
          <a:r>
            <a:rPr lang="ru-RU" smtClean="0"/>
            <a:t>767077,91 </a:t>
          </a:r>
          <a:r>
            <a:rPr lang="ru-RU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814867,87  </a:t>
          </a:r>
          <a:r>
            <a:rPr lang="ru-RU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47789,97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C795FD8F-9A55-456F-9A0F-1D1819D47EAC}" type="presOf" srcId="{73B5B9B0-6AB3-487A-9BC9-DEBCEEC676A0}" destId="{B7365DB2-C1AE-4AD3-94C9-3594D848E4CC}" srcOrd="0" destOrd="0" presId="urn:microsoft.com/office/officeart/2005/8/layout/equation1"/>
    <dgm:cxn modelId="{68367B71-D7FE-4905-9FEE-2E24838BC1A7}" type="presOf" srcId="{1E24C0E4-631D-435F-A471-FD351D2F0898}" destId="{339057F6-ED56-40D4-A082-879F3B549CE2}" srcOrd="0" destOrd="0" presId="urn:microsoft.com/office/officeart/2005/8/layout/equation1"/>
    <dgm:cxn modelId="{9AE68DE9-ED4C-4B1E-95EB-4935CB194420}" type="presOf" srcId="{CA9E6DCF-0959-4F55-A57E-1489D918C86D}" destId="{4D90D790-C81F-4C02-AD37-2CD58A530C3D}" srcOrd="0" destOrd="0" presId="urn:microsoft.com/office/officeart/2005/8/layout/equation1"/>
    <dgm:cxn modelId="{FCDF57CE-230B-47C2-A629-A31FFDF9C3D5}" type="presOf" srcId="{40CACFDE-FC4D-4C03-A05B-CC43CA34AC71}" destId="{E757A018-6D28-47C9-ABCE-F07509DEFEB7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6F5CAE55-E3FC-49B2-AC9C-3B01B391A250}" type="presOf" srcId="{342EAE00-0F4F-4A50-81F2-466B426E7036}" destId="{57C4E470-30D4-47A8-BB9C-C0EB68425E85}" srcOrd="0" destOrd="0" presId="urn:microsoft.com/office/officeart/2005/8/layout/equation1"/>
    <dgm:cxn modelId="{4347C890-BDB2-4E6D-972C-1757D7750155}" type="presOf" srcId="{929B2743-5A71-4B9A-83D3-B6B7E5B847BF}" destId="{4395BE94-C452-43C6-9C78-5C6D9A419A03}" srcOrd="0" destOrd="0" presId="urn:microsoft.com/office/officeart/2005/8/layout/equation1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2AF8B95B-65C0-4470-8312-CE57721D3204}" type="presParOf" srcId="{57C4E470-30D4-47A8-BB9C-C0EB68425E85}" destId="{4395BE94-C452-43C6-9C78-5C6D9A419A03}" srcOrd="0" destOrd="0" presId="urn:microsoft.com/office/officeart/2005/8/layout/equation1"/>
    <dgm:cxn modelId="{C2C8575D-EA11-496A-B277-8ED6B0FF0DAD}" type="presParOf" srcId="{57C4E470-30D4-47A8-BB9C-C0EB68425E85}" destId="{5F5DBB4D-CB63-4774-B71D-39D46ABD7C5B}" srcOrd="1" destOrd="0" presId="urn:microsoft.com/office/officeart/2005/8/layout/equation1"/>
    <dgm:cxn modelId="{A47CEC15-18E4-4C24-9EE6-45505521ED8A}" type="presParOf" srcId="{57C4E470-30D4-47A8-BB9C-C0EB68425E85}" destId="{B7365DB2-C1AE-4AD3-94C9-3594D848E4CC}" srcOrd="2" destOrd="0" presId="urn:microsoft.com/office/officeart/2005/8/layout/equation1"/>
    <dgm:cxn modelId="{0CA5BD81-7787-4386-B868-A397AB23AA62}" type="presParOf" srcId="{57C4E470-30D4-47A8-BB9C-C0EB68425E85}" destId="{6AFB41B1-F0B3-433D-A12C-1777AC7E8CE3}" srcOrd="3" destOrd="0" presId="urn:microsoft.com/office/officeart/2005/8/layout/equation1"/>
    <dgm:cxn modelId="{AD13E101-40D1-4EE3-95AF-173773779276}" type="presParOf" srcId="{57C4E470-30D4-47A8-BB9C-C0EB68425E85}" destId="{339057F6-ED56-40D4-A082-879F3B549CE2}" srcOrd="4" destOrd="0" presId="urn:microsoft.com/office/officeart/2005/8/layout/equation1"/>
    <dgm:cxn modelId="{2D6E5729-E1AD-4F67-B9F3-D710817A4E66}" type="presParOf" srcId="{57C4E470-30D4-47A8-BB9C-C0EB68425E85}" destId="{EE9A2538-697A-4A94-AB94-4805EEC65968}" srcOrd="5" destOrd="0" presId="urn:microsoft.com/office/officeart/2005/8/layout/equation1"/>
    <dgm:cxn modelId="{663D96A3-9595-4B1E-BC86-2961D52E296B}" type="presParOf" srcId="{57C4E470-30D4-47A8-BB9C-C0EB68425E85}" destId="{4D90D790-C81F-4C02-AD37-2CD58A530C3D}" srcOrd="6" destOrd="0" presId="urn:microsoft.com/office/officeart/2005/8/layout/equation1"/>
    <dgm:cxn modelId="{09258988-007B-433A-8F21-ED833A8B3053}" type="presParOf" srcId="{57C4E470-30D4-47A8-BB9C-C0EB68425E85}" destId="{4F999D03-5DEE-4913-8384-80F7EFF293FC}" srcOrd="7" destOrd="0" presId="urn:microsoft.com/office/officeart/2005/8/layout/equation1"/>
    <dgm:cxn modelId="{399A92B6-7917-495F-A305-C7E62B0AD12C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73986" y="443"/>
          <a:ext cx="1726891" cy="1726891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189515,69 </a:t>
          </a:r>
          <a:r>
            <a:rPr lang="ru-RU" sz="2100" kern="1200" smtClean="0"/>
            <a:t>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73986" y="443"/>
        <a:ext cx="1726891" cy="1726891"/>
      </dsp:txXfrm>
    </dsp:sp>
    <dsp:sp modelId="{B7365DB2-C1AE-4AD3-94C9-3594D848E4CC}">
      <dsp:nvSpPr>
        <dsp:cNvPr id="0" name=""/>
        <dsp:cNvSpPr/>
      </dsp:nvSpPr>
      <dsp:spPr>
        <a:xfrm>
          <a:off x="1955174" y="363297"/>
          <a:ext cx="1001596" cy="1001596"/>
        </a:xfrm>
        <a:prstGeom prst="mathMinus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1955174" y="363297"/>
        <a:ext cx="1001596" cy="1001596"/>
      </dsp:txXfrm>
    </dsp:sp>
    <dsp:sp modelId="{339057F6-ED56-40D4-A082-879F3B549CE2}">
      <dsp:nvSpPr>
        <dsp:cNvPr id="0" name=""/>
        <dsp:cNvSpPr/>
      </dsp:nvSpPr>
      <dsp:spPr>
        <a:xfrm>
          <a:off x="3240360" y="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141150,75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240360" y="0"/>
        <a:ext cx="1726891" cy="1726891"/>
      </dsp:txXfrm>
    </dsp:sp>
    <dsp:sp modelId="{4D90D790-C81F-4C02-AD37-2CD58A530C3D}">
      <dsp:nvSpPr>
        <dsp:cNvPr id="0" name=""/>
        <dsp:cNvSpPr/>
      </dsp:nvSpPr>
      <dsp:spPr>
        <a:xfrm>
          <a:off x="4964109" y="363297"/>
          <a:ext cx="1001596" cy="1001596"/>
        </a:xfrm>
        <a:prstGeom prst="mathEqual">
          <a:avLst/>
        </a:prstGeom>
        <a:solidFill>
          <a:schemeClr val="accent3">
            <a:shade val="90000"/>
            <a:hueOff val="280340"/>
            <a:satOff val="-6007"/>
            <a:lumOff val="30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64109" y="363297"/>
        <a:ext cx="1001596" cy="1001596"/>
      </dsp:txXfrm>
    </dsp:sp>
    <dsp:sp modelId="{E757A018-6D28-47C9-ABCE-F07509DEFEB7}">
      <dsp:nvSpPr>
        <dsp:cNvPr id="0" name=""/>
        <dsp:cNvSpPr/>
      </dsp:nvSpPr>
      <dsp:spPr>
        <a:xfrm>
          <a:off x="6105929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</a:t>
          </a:r>
          <a:r>
            <a:rPr lang="ru-RU" sz="2100" kern="1200" smtClean="0">
              <a:solidFill>
                <a:schemeClr val="tx1"/>
              </a:solidFill>
            </a:rPr>
            <a:t>48364,94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105929" y="650"/>
        <a:ext cx="1726891" cy="17268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1319" y="61345"/>
          <a:ext cx="1749516" cy="174951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767077,91 </a:t>
          </a:r>
          <a:r>
            <a:rPr lang="ru-RU" sz="2100" kern="1200" smtClean="0"/>
            <a:t>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1319" y="61345"/>
        <a:ext cx="1749516" cy="1749516"/>
      </dsp:txXfrm>
    </dsp:sp>
    <dsp:sp modelId="{B7365DB2-C1AE-4AD3-94C9-3594D848E4CC}">
      <dsp:nvSpPr>
        <dsp:cNvPr id="0" name=""/>
        <dsp:cNvSpPr/>
      </dsp:nvSpPr>
      <dsp:spPr>
        <a:xfrm>
          <a:off x="1892897" y="428744"/>
          <a:ext cx="1014719" cy="1014719"/>
        </a:xfrm>
        <a:prstGeom prst="mathMin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892897" y="428744"/>
        <a:ext cx="1014719" cy="1014719"/>
      </dsp:txXfrm>
    </dsp:sp>
    <dsp:sp modelId="{339057F6-ED56-40D4-A082-879F3B549CE2}">
      <dsp:nvSpPr>
        <dsp:cNvPr id="0" name=""/>
        <dsp:cNvSpPr/>
      </dsp:nvSpPr>
      <dsp:spPr>
        <a:xfrm>
          <a:off x="3049677" y="61345"/>
          <a:ext cx="1749516" cy="1749516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814867,87  </a:t>
          </a:r>
          <a:r>
            <a:rPr lang="ru-RU" sz="2100" kern="1200" smtClean="0">
              <a:solidFill>
                <a:schemeClr val="tx1"/>
              </a:solidFill>
            </a:rPr>
            <a:t>тыс.руб</a:t>
          </a:r>
          <a:r>
            <a:rPr lang="ru-RU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049677" y="61345"/>
        <a:ext cx="1749516" cy="1749516"/>
      </dsp:txXfrm>
    </dsp:sp>
    <dsp:sp modelId="{4D90D790-C81F-4C02-AD37-2CD58A530C3D}">
      <dsp:nvSpPr>
        <dsp:cNvPr id="0" name=""/>
        <dsp:cNvSpPr/>
      </dsp:nvSpPr>
      <dsp:spPr>
        <a:xfrm>
          <a:off x="4941255" y="428744"/>
          <a:ext cx="1014719" cy="1014719"/>
        </a:xfrm>
        <a:prstGeom prst="mathEqual">
          <a:avLst/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41255" y="428744"/>
        <a:ext cx="1014719" cy="1014719"/>
      </dsp:txXfrm>
    </dsp:sp>
    <dsp:sp modelId="{E757A018-6D28-47C9-ABCE-F07509DEFEB7}">
      <dsp:nvSpPr>
        <dsp:cNvPr id="0" name=""/>
        <dsp:cNvSpPr/>
      </dsp:nvSpPr>
      <dsp:spPr>
        <a:xfrm>
          <a:off x="6098035" y="61345"/>
          <a:ext cx="1749516" cy="1749516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47789,97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098035" y="61345"/>
        <a:ext cx="1749516" cy="174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i1072965_09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-26000"/>
          </a:blip>
          <a:stretch>
            <a:fillRect/>
          </a:stretch>
        </p:blipFill>
        <p:spPr>
          <a:xfrm>
            <a:off x="-2594" y="83128"/>
            <a:ext cx="9132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80920" cy="5400600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Исполнение бюджета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Малышевского муниципального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округа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1 квартал 2025 года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Поступление доходов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в бюджет </a:t>
            </a:r>
            <a:r>
              <a:rPr lang="ru-RU" sz="2400" b="1" smtClean="0">
                <a:latin typeface="Bookman Old Style" pitchFamily="18" charset="0"/>
              </a:rPr>
              <a:t>Малышевского МО</a:t>
            </a:r>
            <a:r>
              <a:rPr lang="ru-RU" sz="2400" b="1" dirty="0" smtClean="0">
                <a:latin typeface="Bookman Old Style" pitchFamily="18" charset="0"/>
              </a:rPr>
              <a:t>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48734414"/>
              </p:ext>
            </p:extLst>
          </p:nvPr>
        </p:nvGraphicFramePr>
        <p:xfrm>
          <a:off x="467544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доходной части бюджета </a:t>
            </a:r>
            <a:r>
              <a:rPr lang="ru-RU" sz="2400" b="1" smtClean="0">
                <a:latin typeface="Bookman Old Style" pitchFamily="18" charset="0"/>
              </a:rPr>
              <a:t>Малышевского МО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72359566"/>
              </p:ext>
            </p:extLst>
          </p:nvPr>
        </p:nvGraphicFramePr>
        <p:xfrm>
          <a:off x="539552" y="-95627"/>
          <a:ext cx="8388424" cy="6953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5515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Исполнение расходной части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бюджета </a:t>
            </a:r>
            <a:r>
              <a:rPr lang="ru-RU" sz="2400" b="1" smtClean="0">
                <a:latin typeface="Bookman Old Style" pitchFamily="18" charset="0"/>
              </a:rPr>
              <a:t>Малышевского МО</a:t>
            </a:r>
            <a:r>
              <a:rPr lang="ru-RU" sz="2400" b="1" dirty="0" smtClean="0">
                <a:latin typeface="Bookman Old Style" pitchFamily="18" charset="0"/>
              </a:rPr>
              <a:t>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88911231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839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расходной части бюджета </a:t>
            </a:r>
            <a:r>
              <a:rPr lang="ru-RU" sz="2400" b="1" smtClean="0">
                <a:latin typeface="Bookman Old Style" pitchFamily="18" charset="0"/>
              </a:rPr>
              <a:t>Малышевского МО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20164654"/>
              </p:ext>
            </p:extLst>
          </p:nvPr>
        </p:nvGraphicFramePr>
        <p:xfrm>
          <a:off x="395536" y="1180248"/>
          <a:ext cx="8352928" cy="5201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09695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Результат исполнения бюджета </a:t>
            </a:r>
            <a:r>
              <a:rPr lang="ru-RU" sz="3200" b="1" smtClean="0"/>
              <a:t>Малышевского муниципального </a:t>
            </a:r>
            <a:r>
              <a:rPr lang="ru-RU" sz="3200" b="1" dirty="0" smtClean="0"/>
              <a:t>округа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4"/>
            <a:ext cx="7200800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Утверждено Решением </a:t>
            </a:r>
            <a:r>
              <a:rPr lang="ru-RU" smtClean="0"/>
              <a:t>Думы МГО на 2025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15616" y="4149080"/>
            <a:ext cx="7272808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Исполнено на </a:t>
            </a:r>
            <a:r>
              <a:rPr lang="ru-RU" smtClean="0"/>
              <a:t>01 апреля 2025 </a:t>
            </a:r>
            <a:r>
              <a:rPr lang="ru-RU" dirty="0" smtClean="0"/>
              <a:t>года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2735717905"/>
              </p:ext>
            </p:extLst>
          </p:nvPr>
        </p:nvGraphicFramePr>
        <p:xfrm>
          <a:off x="611560" y="4869160"/>
          <a:ext cx="792088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4486496"/>
              </p:ext>
            </p:extLst>
          </p:nvPr>
        </p:nvGraphicFramePr>
        <p:xfrm>
          <a:off x="611560" y="2132856"/>
          <a:ext cx="784887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80976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tf00001235</Template>
  <TotalTime>523</TotalTime>
  <Words>218</Words>
  <Application>Microsoft Office PowerPoint</Application>
  <PresentationFormat>Экран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Исполнение бюджета Малышевского муниципального округа за 1 квартал 2025 года</vt:lpstr>
      <vt:lpstr>Поступление доходов в бюджет Малышевского МО, тыс. руб.</vt:lpstr>
      <vt:lpstr>Структура исполнения доходной части бюджета Малышевского МО</vt:lpstr>
      <vt:lpstr>Исполнение расходной части бюджета Малышевского МО, тыс. руб.</vt:lpstr>
      <vt:lpstr>Структура исполнения расходной части бюджета Малышевского МО</vt:lpstr>
      <vt:lpstr>Результат исполнения бюджета Малышевского муниципального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Малышевского городского округа за 1 квартал 2016 года</dc:title>
  <dc:creator>Татьяна Бабайлова</dc:creator>
  <cp:lastModifiedBy>user8</cp:lastModifiedBy>
  <cp:revision>81</cp:revision>
  <dcterms:created xsi:type="dcterms:W3CDTF">2017-04-11T06:51:15Z</dcterms:created>
  <dcterms:modified xsi:type="dcterms:W3CDTF">2025-07-11T05:42:39Z</dcterms:modified>
</cp:coreProperties>
</file>