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88" r:id="rId2"/>
    <p:sldId id="268" r:id="rId3"/>
    <p:sldId id="271" r:id="rId4"/>
    <p:sldId id="272" r:id="rId5"/>
    <p:sldId id="273" r:id="rId6"/>
    <p:sldId id="274" r:id="rId7"/>
    <p:sldId id="275" r:id="rId8"/>
    <p:sldId id="276" r:id="rId9"/>
    <p:sldId id="289" r:id="rId10"/>
    <p:sldId id="277" r:id="rId11"/>
    <p:sldId id="269" r:id="rId12"/>
    <p:sldId id="270" r:id="rId13"/>
  </p:sldIdLst>
  <p:sldSz cx="20104100" cy="11309350"/>
  <p:notesSz cx="9926638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9CC0"/>
    <a:srgbClr val="DAE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686"/>
  </p:normalViewPr>
  <p:slideViewPr>
    <p:cSldViewPr showGuides="1">
      <p:cViewPr varScale="1">
        <p:scale>
          <a:sx n="50" d="100"/>
          <a:sy n="50" d="100"/>
        </p:scale>
        <p:origin x="658" y="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1504B-7BF2-4E56-B8CC-80C0AE7D96F8}" type="datetimeFigureOut">
              <a:rPr lang="ru-RU" smtClean="0"/>
              <a:t>17.03.2025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493EB-FDDD-413D-B0DF-BCE995FBDA9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313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493EB-FDDD-413D-B0DF-BCE995FBDA9A}" type="slidenum">
              <a:rPr lang="ru-RU" smtClean="0"/>
              <a:t>10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C9CC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19999" y="608191"/>
            <a:ext cx="4576445" cy="1265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8988" y="3012685"/>
            <a:ext cx="10923270" cy="7647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map.invest-in-ural.ru/geoportal#workingSetId=invest_publi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map.invest-in-ural.ru/geoportal#workingSetId=invest_publi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s://map.invest-in-ural.ru/geoportal#workingSetId=invest_publi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s://map.invest-in-ural.ru/geoportal#workingSetId=invest_publi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map.invest-in-ural.ru/geoportal#workingSetId=invest_publi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s://map.invest-in-ural.ru/geoportal#workingSetId=invest_publi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s://map.invest-in-ural.ru/geoportal#workingSetId=invest_publi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s://map.invest-in-ural.ru/geoportal#workingSetId=invest_publi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zemlay-mgo@yandex.r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map.invest-in-ural.ru/geoportal#workingSetId=invest_public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ap.invest-in-ural.ru/geoportal#workingSetId=invest_public" TargetMode="External"/><Relationship Id="rId2" Type="http://schemas.openxmlformats.org/officeDocument/2006/relationships/hyperlink" Target="mailto:zemlay-mgo@yandex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095865" cy="151574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401320">
              <a:lnSpc>
                <a:spcPct val="106000"/>
              </a:lnSpc>
              <a:spcBef>
                <a:spcPts val="2470"/>
              </a:spcBef>
            </a:pPr>
            <a:r>
              <a:rPr dirty="0"/>
              <a:t>ИНФОРМАЦИЯ</a:t>
            </a:r>
            <a:r>
              <a:rPr spc="140" dirty="0"/>
              <a:t> </a:t>
            </a:r>
            <a:r>
              <a:rPr dirty="0"/>
              <a:t>О</a:t>
            </a:r>
            <a:r>
              <a:rPr spc="140" dirty="0"/>
              <a:t> </a:t>
            </a:r>
            <a:r>
              <a:rPr dirty="0"/>
              <a:t>ПРИОРИТЕТНЫХ</a:t>
            </a:r>
            <a:r>
              <a:rPr spc="145" dirty="0"/>
              <a:t> </a:t>
            </a:r>
            <a:r>
              <a:rPr spc="-10" dirty="0"/>
              <a:t>ИНВЕСТИЦИОННЫХ </a:t>
            </a:r>
            <a:r>
              <a:rPr dirty="0"/>
              <a:t>НИШАХ</a:t>
            </a:r>
            <a:r>
              <a:rPr spc="165" dirty="0"/>
              <a:t> </a:t>
            </a:r>
            <a:r>
              <a:rPr dirty="0"/>
              <a:t>МУНИЦИПАЛЬНОГО</a:t>
            </a:r>
            <a:r>
              <a:rPr spc="170" dirty="0"/>
              <a:t> </a:t>
            </a:r>
            <a:r>
              <a:rPr spc="-10" dirty="0"/>
              <a:t>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755643"/>
            <a:ext cx="294953" cy="8068561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47088" y="2591544"/>
            <a:ext cx="18680430" cy="10795"/>
            <a:chOff x="1047088" y="2591544"/>
            <a:chExt cx="18680430" cy="10795"/>
          </a:xfrm>
        </p:grpSpPr>
        <p:sp>
          <p:nvSpPr>
            <p:cNvPr id="5" name="object 5"/>
            <p:cNvSpPr/>
            <p:nvPr/>
          </p:nvSpPr>
          <p:spPr>
            <a:xfrm>
              <a:off x="1047088" y="2596779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9473265" y="2596779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047088" y="3349470"/>
            <a:ext cx="18680430" cy="10795"/>
            <a:chOff x="1047088" y="3349470"/>
            <a:chExt cx="18680430" cy="10795"/>
          </a:xfrm>
        </p:grpSpPr>
        <p:sp>
          <p:nvSpPr>
            <p:cNvPr id="8" name="object 8"/>
            <p:cNvSpPr/>
            <p:nvPr/>
          </p:nvSpPr>
          <p:spPr>
            <a:xfrm>
              <a:off x="1047088" y="3354706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9473265" y="3354706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1050273" y="4654572"/>
            <a:ext cx="18680430" cy="10795"/>
            <a:chOff x="1047088" y="4819422"/>
            <a:chExt cx="18680430" cy="10795"/>
          </a:xfrm>
        </p:grpSpPr>
        <p:sp>
          <p:nvSpPr>
            <p:cNvPr id="11" name="object 11"/>
            <p:cNvSpPr/>
            <p:nvPr/>
          </p:nvSpPr>
          <p:spPr>
            <a:xfrm>
              <a:off x="1047088" y="4824658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9473265" y="4824658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047088" y="5912424"/>
            <a:ext cx="18680430" cy="10795"/>
            <a:chOff x="1047088" y="5912424"/>
            <a:chExt cx="18680430" cy="10795"/>
          </a:xfrm>
        </p:grpSpPr>
        <p:sp>
          <p:nvSpPr>
            <p:cNvPr id="14" name="object 14"/>
            <p:cNvSpPr/>
            <p:nvPr/>
          </p:nvSpPr>
          <p:spPr>
            <a:xfrm>
              <a:off x="1047088" y="5917659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9473265" y="5917659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1047088" y="6683233"/>
            <a:ext cx="18680430" cy="10795"/>
            <a:chOff x="1047088" y="6683233"/>
            <a:chExt cx="18680430" cy="10795"/>
          </a:xfrm>
        </p:grpSpPr>
        <p:sp>
          <p:nvSpPr>
            <p:cNvPr id="17" name="object 17"/>
            <p:cNvSpPr/>
            <p:nvPr/>
          </p:nvSpPr>
          <p:spPr>
            <a:xfrm>
              <a:off x="1047088" y="6688469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9473265" y="6688469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1047088" y="7776235"/>
            <a:ext cx="18680430" cy="10795"/>
            <a:chOff x="1047088" y="7776235"/>
            <a:chExt cx="18680430" cy="10795"/>
          </a:xfrm>
        </p:grpSpPr>
        <p:sp>
          <p:nvSpPr>
            <p:cNvPr id="20" name="object 20"/>
            <p:cNvSpPr/>
            <p:nvPr/>
          </p:nvSpPr>
          <p:spPr>
            <a:xfrm>
              <a:off x="1047088" y="7781470"/>
              <a:ext cx="8426450" cy="0"/>
            </a:xfrm>
            <a:custGeom>
              <a:avLst/>
              <a:gdLst/>
              <a:ahLst/>
              <a:cxnLst/>
              <a:rect l="l" t="t" r="r" b="b"/>
              <a:pathLst>
                <a:path w="8426450">
                  <a:moveTo>
                    <a:pt x="0" y="0"/>
                  </a:moveTo>
                  <a:lnTo>
                    <a:pt x="8426172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9473265" y="7781470"/>
              <a:ext cx="10253980" cy="0"/>
            </a:xfrm>
            <a:custGeom>
              <a:avLst/>
              <a:gdLst/>
              <a:ahLst/>
              <a:cxnLst/>
              <a:rect l="l" t="t" r="r" b="b"/>
              <a:pathLst>
                <a:path w="10253980">
                  <a:moveTo>
                    <a:pt x="0" y="0"/>
                  </a:moveTo>
                  <a:lnTo>
                    <a:pt x="10253886" y="0"/>
                  </a:lnTo>
                </a:path>
              </a:pathLst>
            </a:custGeom>
            <a:ln w="10470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1285689" y="1999100"/>
            <a:ext cx="6322695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Наименование</a:t>
            </a:r>
            <a:r>
              <a:rPr sz="2300" b="1" spc="-3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2300" b="1" spc="-3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ниши</a:t>
            </a:r>
            <a:r>
              <a:rPr sz="2300" b="1" spc="-3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sz="2300" b="1" spc="-3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1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689187" y="1978422"/>
            <a:ext cx="6552728" cy="6161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Создание перерабатывающего предприятия/ пищевого производства 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85689" y="2755643"/>
            <a:ext cx="4784725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Основные</a:t>
            </a:r>
            <a:r>
              <a:rPr sz="2300" b="1" spc="-3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характеристики</a:t>
            </a:r>
            <a:r>
              <a:rPr sz="2300" b="1" spc="-1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ниши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631318" y="2653386"/>
            <a:ext cx="9345146" cy="6161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Создание предприятия переработки пищевой продукции (например, производство замороженной продукции, расфасовка замороженной продукции)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85689" y="3488355"/>
            <a:ext cx="7623175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8000"/>
              </a:lnSpc>
              <a:spcBef>
                <a:spcPts val="9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2300" b="1" spc="-5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о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сырьевой</a:t>
            </a:r>
            <a:r>
              <a:rPr sz="2300" b="1" spc="-4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базе,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прочих производственных</a:t>
            </a:r>
            <a:r>
              <a:rPr sz="2300" b="1" spc="-4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ресурсах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в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количественном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или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стоимостном</a:t>
            </a:r>
            <a:r>
              <a:rPr sz="2300" b="1" spc="-9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выражении,</a:t>
            </a:r>
            <a:r>
              <a:rPr sz="2300" b="1" spc="-8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кадровом</a:t>
            </a:r>
            <a:r>
              <a:rPr sz="2300" b="1" spc="-8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потенциале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711866" y="3524959"/>
            <a:ext cx="2644440" cy="31611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Кадровый потенциал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285689" y="4958308"/>
            <a:ext cx="7108825" cy="779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8000"/>
              </a:lnSpc>
              <a:spcBef>
                <a:spcPts val="9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Потенциальная</a:t>
            </a:r>
            <a:r>
              <a:rPr sz="2300" b="1" spc="-7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/свободная</a:t>
            </a:r>
            <a:r>
              <a:rPr sz="2300" b="1" spc="-6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емкость</a:t>
            </a:r>
            <a:r>
              <a:rPr sz="2300" b="1" spc="-6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рынка</a:t>
            </a:r>
            <a:r>
              <a:rPr sz="2300" b="1" spc="-6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в</a:t>
            </a:r>
            <a:r>
              <a:rPr sz="2300" b="1" spc="-6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год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(в</a:t>
            </a:r>
            <a:r>
              <a:rPr sz="2300" b="1" spc="-7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стоимостном</a:t>
            </a:r>
            <a:r>
              <a:rPr sz="2300" b="1" spc="-7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выражении)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052050" y="5090710"/>
            <a:ext cx="118173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-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285689" y="6076522"/>
            <a:ext cx="671258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Преимущество</a:t>
            </a:r>
            <a:r>
              <a:rPr sz="2300" b="1" spc="-10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муниципального</a:t>
            </a:r>
            <a:r>
              <a:rPr sz="2300" b="1" spc="-9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образования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711866" y="6087913"/>
            <a:ext cx="5236728" cy="6161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Отсутствие конкуренции в близлежащих населенных пунктах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285689" y="6822118"/>
            <a:ext cx="6690995" cy="779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8000"/>
              </a:lnSpc>
              <a:spcBef>
                <a:spcPts val="9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Предполагаемые</a:t>
            </a:r>
            <a:r>
              <a:rPr sz="2300" b="1" spc="-6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площадки</a:t>
            </a:r>
            <a:r>
              <a:rPr sz="2300" b="1" spc="-5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для</a:t>
            </a:r>
            <a:r>
              <a:rPr sz="2300" b="1" spc="-5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размещения: местоположение,</a:t>
            </a:r>
            <a:r>
              <a:rPr sz="2300" b="1" spc="-7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вид</a:t>
            </a:r>
            <a:r>
              <a:rPr sz="2300" b="1" spc="-6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собственности</a:t>
            </a:r>
            <a:r>
              <a:rPr sz="2300" b="1" spc="-6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статус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711866" y="6858723"/>
            <a:ext cx="9264598" cy="6161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lang="ru-RU"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Земли, государственная собственность на которые не разграничена, расположенные в пгт. Малышева, п. Шамейский</a:t>
            </a:r>
            <a:endParaRPr lang="ru-RU"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34434" y="7908911"/>
            <a:ext cx="18260060" cy="324447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30"/>
              </a:spcBef>
            </a:pPr>
            <a:r>
              <a:rPr sz="195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*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3033566"/>
            <a:ext cx="294953" cy="779063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997051"/>
              </p:ext>
            </p:extLst>
          </p:nvPr>
        </p:nvGraphicFramePr>
        <p:xfrm>
          <a:off x="1047088" y="3012685"/>
          <a:ext cx="10847070" cy="7828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Отсутствует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в районе улицы Автомобилистов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25000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Малоэтажная многоквартирная жилая застройка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ru-RU" sz="1600" b="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ru-RU" sz="1600" b="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b="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b="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b="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№1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026" name="Picture 2" descr="C:\Users\User _01\Downloads\2024-03-12_11-37-3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4239" y="2979458"/>
            <a:ext cx="7427781" cy="431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881624"/>
            <a:ext cx="294953" cy="794258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825579"/>
              </p:ext>
            </p:extLst>
          </p:nvPr>
        </p:nvGraphicFramePr>
        <p:xfrm>
          <a:off x="1047088" y="3012685"/>
          <a:ext cx="10847070" cy="794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Отсутствует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</a:t>
                      </a:r>
                      <a:r>
                        <a:rPr lang="ru-RU" sz="1950" spc="-10" baseline="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         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ул. Геологов, нечетная сторона улицы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30000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Для индивидуального жилищного строительства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 Начальник 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2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1266" name="Picture 2" descr="D:\КОМИТЕТ\Письма\2023\Инвестплощадки фото\2. Геологов, нечетная сторон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005" y="2979459"/>
            <a:ext cx="7373928" cy="432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355277"/>
            <a:ext cx="294953" cy="846892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086539"/>
              </p:ext>
            </p:extLst>
          </p:nvPr>
        </p:nvGraphicFramePr>
        <p:xfrm>
          <a:off x="1123058" y="2796289"/>
          <a:ext cx="10847070" cy="78806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8186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66:68:0101004:208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31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           ул.</a:t>
                      </a:r>
                      <a:r>
                        <a:rPr lang="ru-RU" sz="1950" spc="-10" baseline="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Ленина, д. 12а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31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2500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431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1431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Малоэтажная многоквартирная жилая застройка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4874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44442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3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390194" y="941704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0242" name="Picture 2" descr="D:\КОМИТЕТ\Письма\2023\Инвестплощадки фото\3.Ленина 12б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9194" y="3012685"/>
            <a:ext cx="7444739" cy="431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809412"/>
            <a:ext cx="294953" cy="801479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85031"/>
              </p:ext>
            </p:extLst>
          </p:nvPr>
        </p:nvGraphicFramePr>
        <p:xfrm>
          <a:off x="1047088" y="3012685"/>
          <a:ext cx="10847070" cy="77667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3798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66:68:0101004:4170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          ул. Тимирязева, д. 19б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1016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Предпринимательство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4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9218" name="Picture 2" descr="D:\КОМИТЕТ\Письма\2023\Инвестплощадки фото\4.Тимирязева 19б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909" y="2979459"/>
            <a:ext cx="7383111" cy="432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809412"/>
            <a:ext cx="294953" cy="801479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599916"/>
              </p:ext>
            </p:extLst>
          </p:nvPr>
        </p:nvGraphicFramePr>
        <p:xfrm>
          <a:off x="1047088" y="3012685"/>
          <a:ext cx="10847070" cy="7962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66:68:0101005:73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восточная часть пгт. Малышева, юго-восточная часть промплощадки, зона № 3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35660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Производственная деятельность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5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8194" name="Picture 2" descr="D:\КОМИТЕТ\Письма\2023\Инвестплощадки фото\5.Восточная часть пгт. Малышева, юго-восточная часть промплощадки, зона № 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909" y="2979744"/>
            <a:ext cx="7315024" cy="43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733101"/>
            <a:ext cx="294953" cy="8091103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839064"/>
              </p:ext>
            </p:extLst>
          </p:nvPr>
        </p:nvGraphicFramePr>
        <p:xfrm>
          <a:off x="1047088" y="3012685"/>
          <a:ext cx="10847070" cy="794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66:68:0101004:207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          ул. Ленина,</a:t>
                      </a:r>
                      <a:r>
                        <a:rPr lang="ru-RU" sz="1950" spc="-10" baseline="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д. 4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1217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Малоэтажная многоквартирная жилая застройка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6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7170" name="Picture 2" descr="D:\КОМИТЕТ\Письма\2023\Инвестплощадки фото\6.Ленина 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4583" y="2979459"/>
            <a:ext cx="7389350" cy="431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733102"/>
            <a:ext cx="294953" cy="809110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951099"/>
              </p:ext>
            </p:extLst>
          </p:nvPr>
        </p:nvGraphicFramePr>
        <p:xfrm>
          <a:off x="1047088" y="3012685"/>
          <a:ext cx="10847070" cy="794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66:68:0101004:455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          ул. Свободы, д. 8а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1218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Предпринимательство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7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4123" name="Picture 27" descr="D:\КОМИТЕТ\Письма\2023\Инвестплощадки фото\7.Свободы 8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2451" y="2850812"/>
            <a:ext cx="7445112" cy="439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355276"/>
            <a:ext cx="294953" cy="8468927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896641"/>
              </p:ext>
            </p:extLst>
          </p:nvPr>
        </p:nvGraphicFramePr>
        <p:xfrm>
          <a:off x="1047088" y="3012685"/>
          <a:ext cx="10847070" cy="794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66:68:0101005:978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северо-восточная часть, район полигона ТБО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11 000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 производственную базу (обработка древесины)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3500754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8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6146" name="Picture 2" descr="D:\КОМИТЕТ\Письма\2023\Инвестплощадки фото\8.Северо-восточная часть, район полигона ТБО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2373" y="2979459"/>
            <a:ext cx="7439647" cy="431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927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10" dirty="0"/>
              <a:t> </a:t>
            </a:r>
            <a:r>
              <a:rPr dirty="0"/>
              <a:t>О</a:t>
            </a:r>
            <a:r>
              <a:rPr spc="110" dirty="0"/>
              <a:t> </a:t>
            </a:r>
            <a:r>
              <a:rPr dirty="0"/>
              <a:t>СВОБОДНЫХ</a:t>
            </a:r>
            <a:r>
              <a:rPr spc="110" dirty="0"/>
              <a:t> </a:t>
            </a:r>
            <a:r>
              <a:rPr dirty="0"/>
              <a:t>ЗЕМЕЛЬНЫХ</a:t>
            </a:r>
            <a:r>
              <a:rPr spc="110" dirty="0"/>
              <a:t> </a:t>
            </a:r>
            <a:r>
              <a:rPr spc="-10" dirty="0"/>
              <a:t>УЧАСТКАХ,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486324"/>
            <a:ext cx="294953" cy="833788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203454"/>
              </p:ext>
            </p:extLst>
          </p:nvPr>
        </p:nvGraphicFramePr>
        <p:xfrm>
          <a:off x="1047088" y="3012685"/>
          <a:ext cx="10847070" cy="794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Кадастровый</a:t>
                      </a:r>
                      <a:r>
                        <a:rPr sz="1950" spc="12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номер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66:68:0101005:978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Адрес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земельного</a:t>
                      </a:r>
                      <a:r>
                        <a:rPr sz="1950" spc="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участка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Свердловская обл., пгт. Малышева, п. Изумруд, ул. 1 Мая, д. 58/2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10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2 000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Категория</a:t>
                      </a:r>
                      <a:r>
                        <a:rPr sz="1950" spc="-1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земель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Земли населенных пунктов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Вид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разрешенного</a:t>
                      </a:r>
                      <a:r>
                        <a:rPr sz="1950" spc="4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использования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Предпринимательство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87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16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3"/>
                        </a:rPr>
                        <a:t>zemlay-mgo@yandex.ru</a:t>
                      </a:r>
                      <a:endParaRPr lang="ru-RU" sz="16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8" y="2355276"/>
            <a:ext cx="4229857" cy="3674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Земельный</a:t>
            </a:r>
            <a:r>
              <a:rPr sz="2300" b="1" spc="-4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участок</a:t>
            </a:r>
            <a:r>
              <a:rPr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2300" b="1" spc="-3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</a:t>
            </a:r>
            <a:r>
              <a:rPr lang="ru-RU"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9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5"/>
          <p:cNvSpPr/>
          <p:nvPr/>
        </p:nvSpPr>
        <p:spPr>
          <a:xfrm>
            <a:off x="12277280" y="2979459"/>
            <a:ext cx="7444740" cy="4318000"/>
          </a:xfrm>
          <a:custGeom>
            <a:avLst/>
            <a:gdLst/>
            <a:ahLst/>
            <a:cxnLst/>
            <a:rect l="l" t="t" r="r" b="b"/>
            <a:pathLst>
              <a:path w="7444740" h="4318000">
                <a:moveTo>
                  <a:pt x="7444631" y="0"/>
                </a:moveTo>
                <a:lnTo>
                  <a:pt x="0" y="0"/>
                </a:lnTo>
                <a:lnTo>
                  <a:pt x="0" y="4317700"/>
                </a:lnTo>
                <a:lnTo>
                  <a:pt x="7444631" y="4317700"/>
                </a:lnTo>
                <a:lnTo>
                  <a:pt x="744463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026" name="Picture 2" descr="D:\КОМИТЕТ\Письма\2023\Инвестплощадки фото\1 Мая 58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4582" y="2979460"/>
            <a:ext cx="7457437" cy="43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10351135" cy="1946275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32105">
              <a:lnSpc>
                <a:spcPct val="106000"/>
              </a:lnSpc>
              <a:spcBef>
                <a:spcPts val="2470"/>
              </a:spcBef>
            </a:pPr>
            <a:r>
              <a:rPr dirty="0"/>
              <a:t>СВЕДЕНИЯ</a:t>
            </a:r>
            <a:r>
              <a:rPr spc="130" dirty="0"/>
              <a:t> </a:t>
            </a:r>
            <a:r>
              <a:rPr dirty="0"/>
              <a:t>ОБ</a:t>
            </a:r>
            <a:r>
              <a:rPr spc="130" dirty="0"/>
              <a:t> </a:t>
            </a:r>
            <a:r>
              <a:rPr dirty="0"/>
              <a:t>ИНВЕСТИЦИОННЫХ</a:t>
            </a:r>
            <a:r>
              <a:rPr spc="130" dirty="0"/>
              <a:t> </a:t>
            </a:r>
            <a:r>
              <a:rPr spc="-10" dirty="0"/>
              <a:t>ПЛОЩАДКАХ, </a:t>
            </a:r>
            <a:r>
              <a:rPr dirty="0"/>
              <a:t>РАСПОЛОЖЕННЫХ НА</a:t>
            </a:r>
            <a:r>
              <a:rPr spc="5" dirty="0"/>
              <a:t> </a:t>
            </a:r>
            <a:r>
              <a:rPr dirty="0"/>
              <a:t>ТЕРРИТОРИИ </a:t>
            </a:r>
            <a:r>
              <a:rPr spc="-10" dirty="0"/>
              <a:t>МУНИЦИПАЛЬНОГО ОБРАЗОВАНИЯ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709" y="2630340"/>
            <a:ext cx="294953" cy="8193864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профиль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lang="ru-RU"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Малышевского муниципального округа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104594" y="2809412"/>
            <a:ext cx="7783654" cy="4609454"/>
            <a:chOff x="12104594" y="2809412"/>
            <a:chExt cx="7783654" cy="4609454"/>
          </a:xfrm>
        </p:grpSpPr>
        <p:sp>
          <p:nvSpPr>
            <p:cNvPr id="6" name="object 6"/>
            <p:cNvSpPr/>
            <p:nvPr/>
          </p:nvSpPr>
          <p:spPr>
            <a:xfrm>
              <a:off x="12104594" y="28094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5">
                  <a:moveTo>
                    <a:pt x="234212" y="0"/>
                  </a:moveTo>
                  <a:lnTo>
                    <a:pt x="0" y="0"/>
                  </a:lnTo>
                  <a:lnTo>
                    <a:pt x="0" y="224108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9653933" y="7194712"/>
              <a:ext cx="234315" cy="224154"/>
            </a:xfrm>
            <a:custGeom>
              <a:avLst/>
              <a:gdLst/>
              <a:ahLst/>
              <a:cxnLst/>
              <a:rect l="l" t="t" r="r" b="b"/>
              <a:pathLst>
                <a:path w="234315" h="224154">
                  <a:moveTo>
                    <a:pt x="0" y="224108"/>
                  </a:moveTo>
                  <a:lnTo>
                    <a:pt x="234212" y="224108"/>
                  </a:lnTo>
                  <a:lnTo>
                    <a:pt x="234212" y="0"/>
                  </a:lnTo>
                </a:path>
              </a:pathLst>
            </a:custGeom>
            <a:ln w="20941">
              <a:solidFill>
                <a:srgbClr val="575757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154822"/>
              </p:ext>
            </p:extLst>
          </p:nvPr>
        </p:nvGraphicFramePr>
        <p:xfrm>
          <a:off x="1047088" y="3012685"/>
          <a:ext cx="10847070" cy="6681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2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9660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Наименование</a:t>
                      </a:r>
                      <a:r>
                        <a:rPr sz="1950" spc="6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площадки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Здание химводоотчистки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Тип</a:t>
                      </a:r>
                      <a:r>
                        <a:rPr sz="1950" spc="-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площадки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Нежилое здание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Свободная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площадь,</a:t>
                      </a:r>
                      <a:r>
                        <a:rPr sz="1950" spc="6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кв.м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1548,8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1905"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70"/>
                        </a:spcBef>
                      </a:pP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Технологическое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подключение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(присоединение)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электро-,</a:t>
                      </a:r>
                      <a:r>
                        <a:rPr sz="1950" spc="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2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газо-</a:t>
                      </a:r>
                      <a:r>
                        <a:rPr sz="1950" spc="-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водо-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теплоснабжения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</a:t>
                      </a:r>
                      <a:r>
                        <a:rPr sz="1950" spc="6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водоотведения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99390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394970">
                        <a:lnSpc>
                          <a:spcPts val="2310"/>
                        </a:lnSpc>
                        <a:spcBef>
                          <a:spcPts val="1565"/>
                        </a:spcBef>
                      </a:pP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П</a:t>
                      </a:r>
                      <a:r>
                        <a:rPr lang="ru-RU"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одключение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сетям</a:t>
                      </a:r>
                      <a:r>
                        <a:rPr lang="ru-RU" sz="1950" spc="55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lang="ru-RU" sz="195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имеется</a:t>
                      </a:r>
                      <a:endParaRPr lang="ru-RU"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690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sz="195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Контакты</a:t>
                      </a:r>
                      <a:endParaRPr sz="1950" dirty="0">
                        <a:latin typeface="Arial" panose="020B0604020202020204"/>
                        <a:cs typeface="Arial" panose="020B0604020202020204"/>
                      </a:endParaRPr>
                    </a:p>
                  </a:txBody>
                  <a:tcPr marL="0" marR="0" marT="186055" marB="0">
                    <a:lnR w="12700">
                      <a:solidFill>
                        <a:srgbClr val="575757"/>
                      </a:solidFill>
                      <a:prstDash val="solid"/>
                    </a:lnR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20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Воробьева Наталия Михайловна -Начальник Отдела по управлению имуществом администрации Малышевского муниципального округа.</a:t>
                      </a: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1465"/>
                        </a:spcBef>
                      </a:pPr>
                      <a:r>
                        <a:rPr lang="ru-RU" sz="2000" spc="-10" dirty="0">
                          <a:solidFill>
                            <a:srgbClr val="575757"/>
                          </a:solidFill>
                          <a:latin typeface="Arial" panose="020B0604020202020204"/>
                          <a:cs typeface="Arial" panose="020B0604020202020204"/>
                        </a:rPr>
                        <a:t>Тел. 83436553983, эл. </a:t>
                      </a:r>
                      <a:r>
                        <a:rPr lang="ru-RU" sz="20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</a:rPr>
                        <a:t>почта: </a:t>
                      </a:r>
                      <a:r>
                        <a:rPr lang="en-US" sz="2000" spc="-10" dirty="0">
                          <a:solidFill>
                            <a:srgbClr val="575757"/>
                          </a:solidFill>
                          <a:latin typeface="Arial" panose="020B0604020202020204"/>
                          <a:ea typeface="+mn-ea"/>
                          <a:cs typeface="Arial" panose="020B0604020202020204"/>
                          <a:hlinkClick r:id="rId2"/>
                        </a:rPr>
                        <a:t>zemlay-mgo@yandex.ru</a:t>
                      </a:r>
                      <a:endParaRPr lang="ru-RU" sz="2000" spc="-10" dirty="0">
                        <a:solidFill>
                          <a:srgbClr val="575757"/>
                        </a:solidFill>
                        <a:latin typeface="Arial" panose="020B0604020202020204"/>
                        <a:ea typeface="+mn-ea"/>
                        <a:cs typeface="Arial" panose="020B0604020202020204"/>
                      </a:endParaRPr>
                    </a:p>
                  </a:txBody>
                  <a:tcPr marL="0" marR="0" marT="186055" marB="0">
                    <a:lnL w="12700">
                      <a:solidFill>
                        <a:srgbClr val="575757"/>
                      </a:solidFill>
                      <a:prstDash val="solid"/>
                    </a:lnL>
                    <a:lnT w="12700">
                      <a:solidFill>
                        <a:srgbClr val="575757"/>
                      </a:solidFill>
                      <a:prstDash val="solid"/>
                    </a:lnT>
                    <a:lnB w="12700">
                      <a:solidFill>
                        <a:srgbClr val="57575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85689" y="2355276"/>
            <a:ext cx="4563110" cy="377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Инвестиционная</a:t>
            </a:r>
            <a:r>
              <a:rPr sz="2300" b="1" spc="-7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площадка</a:t>
            </a:r>
            <a:r>
              <a:rPr sz="2300" b="1" spc="-70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300" b="1" spc="-25" dirty="0">
                <a:solidFill>
                  <a:srgbClr val="575757"/>
                </a:solidFill>
                <a:latin typeface="Arial" panose="020B0604020202020204"/>
                <a:cs typeface="Arial" panose="020B0604020202020204"/>
              </a:rPr>
              <a:t>№1</a:t>
            </a:r>
            <a:endParaRPr sz="230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64583" y="9452383"/>
            <a:ext cx="7332980" cy="1407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1358900">
              <a:lnSpc>
                <a:spcPts val="2310"/>
              </a:lnSpc>
              <a:spcBef>
                <a:spcPts val="230"/>
              </a:spcBef>
            </a:pP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Подробная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информация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Инвестиционной</a:t>
            </a:r>
            <a:r>
              <a:rPr sz="1950" spc="8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карте </a:t>
            </a:r>
            <a:r>
              <a:rPr sz="195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Свердловской</a:t>
            </a:r>
            <a:r>
              <a:rPr sz="1950" spc="55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0C9CC0"/>
                </a:solidFill>
                <a:latin typeface="Arial" panose="020B0604020202020204"/>
                <a:cs typeface="Arial" panose="020B0604020202020204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  <a:p>
            <a:pPr marL="4638040" marR="5080">
              <a:lnSpc>
                <a:spcPts val="2310"/>
              </a:lnSpc>
              <a:spcBef>
                <a:spcPts val="1575"/>
              </a:spcBef>
            </a:pP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Инвестиционная</a:t>
            </a:r>
            <a:r>
              <a:rPr sz="1950" spc="1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 </a:t>
            </a:r>
            <a:r>
              <a:rPr sz="1950" spc="-2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карта </a:t>
            </a:r>
            <a:r>
              <a:rPr sz="195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Свердловской</a:t>
            </a:r>
            <a:r>
              <a:rPr sz="1950" spc="55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 </a:t>
            </a:r>
            <a:r>
              <a:rPr sz="1950" spc="-10" dirty="0">
                <a:solidFill>
                  <a:srgbClr val="575757"/>
                </a:solidFill>
                <a:latin typeface="Arial" panose="020B0604020202020204"/>
                <a:cs typeface="Arial" panose="020B0604020202020204"/>
                <a:hlinkClick r:id="rId3"/>
              </a:rPr>
              <a:t>области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369132" y="10320051"/>
            <a:ext cx="410845" cy="410845"/>
          </a:xfrm>
          <a:custGeom>
            <a:avLst/>
            <a:gdLst/>
            <a:ahLst/>
            <a:cxnLst/>
            <a:rect l="l" t="t" r="r" b="b"/>
            <a:pathLst>
              <a:path w="410844" h="410845">
                <a:moveTo>
                  <a:pt x="212115" y="82537"/>
                </a:moveTo>
                <a:lnTo>
                  <a:pt x="169316" y="39636"/>
                </a:lnTo>
                <a:lnTo>
                  <a:pt x="161721" y="39624"/>
                </a:lnTo>
                <a:lnTo>
                  <a:pt x="152349" y="48971"/>
                </a:lnTo>
                <a:lnTo>
                  <a:pt x="152349" y="56553"/>
                </a:lnTo>
                <a:lnTo>
                  <a:pt x="190474" y="94780"/>
                </a:lnTo>
                <a:lnTo>
                  <a:pt x="195135" y="99466"/>
                </a:lnTo>
                <a:lnTo>
                  <a:pt x="202717" y="99479"/>
                </a:lnTo>
                <a:lnTo>
                  <a:pt x="212102" y="90131"/>
                </a:lnTo>
                <a:lnTo>
                  <a:pt x="212115" y="82537"/>
                </a:lnTo>
                <a:close/>
              </a:path>
              <a:path w="410844" h="410845">
                <a:moveTo>
                  <a:pt x="266471" y="152514"/>
                </a:moveTo>
                <a:lnTo>
                  <a:pt x="263283" y="146939"/>
                </a:lnTo>
                <a:lnTo>
                  <a:pt x="257695" y="143751"/>
                </a:lnTo>
                <a:lnTo>
                  <a:pt x="250863" y="144094"/>
                </a:lnTo>
                <a:lnTo>
                  <a:pt x="235292" y="149555"/>
                </a:lnTo>
                <a:lnTo>
                  <a:pt x="235292" y="174942"/>
                </a:lnTo>
                <a:lnTo>
                  <a:pt x="176657" y="342493"/>
                </a:lnTo>
                <a:lnTo>
                  <a:pt x="173697" y="337502"/>
                </a:lnTo>
                <a:lnTo>
                  <a:pt x="154635" y="305269"/>
                </a:lnTo>
                <a:lnTo>
                  <a:pt x="145351" y="304101"/>
                </a:lnTo>
                <a:lnTo>
                  <a:pt x="69316" y="380136"/>
                </a:lnTo>
                <a:lnTo>
                  <a:pt x="30099" y="340918"/>
                </a:lnTo>
                <a:lnTo>
                  <a:pt x="106133" y="264871"/>
                </a:lnTo>
                <a:lnTo>
                  <a:pt x="104965" y="255612"/>
                </a:lnTo>
                <a:lnTo>
                  <a:pt x="67741" y="233578"/>
                </a:lnTo>
                <a:lnTo>
                  <a:pt x="235292" y="174942"/>
                </a:lnTo>
                <a:lnTo>
                  <a:pt x="235292" y="149555"/>
                </a:lnTo>
                <a:lnTo>
                  <a:pt x="35509" y="219456"/>
                </a:lnTo>
                <a:lnTo>
                  <a:pt x="29908" y="223532"/>
                </a:lnTo>
                <a:lnTo>
                  <a:pt x="27559" y="229590"/>
                </a:lnTo>
                <a:lnTo>
                  <a:pt x="28663" y="236004"/>
                </a:lnTo>
                <a:lnTo>
                  <a:pt x="33362" y="241096"/>
                </a:lnTo>
                <a:lnTo>
                  <a:pt x="72745" y="264375"/>
                </a:lnTo>
                <a:lnTo>
                  <a:pt x="0" y="337121"/>
                </a:lnTo>
                <a:lnTo>
                  <a:pt x="0" y="344716"/>
                </a:lnTo>
                <a:lnTo>
                  <a:pt x="65519" y="410235"/>
                </a:lnTo>
                <a:lnTo>
                  <a:pt x="73113" y="410235"/>
                </a:lnTo>
                <a:lnTo>
                  <a:pt x="103212" y="380136"/>
                </a:lnTo>
                <a:lnTo>
                  <a:pt x="145846" y="337502"/>
                </a:lnTo>
                <a:lnTo>
                  <a:pt x="169138" y="376872"/>
                </a:lnTo>
                <a:lnTo>
                  <a:pt x="174231" y="381584"/>
                </a:lnTo>
                <a:lnTo>
                  <a:pt x="180632" y="382689"/>
                </a:lnTo>
                <a:lnTo>
                  <a:pt x="186702" y="380352"/>
                </a:lnTo>
                <a:lnTo>
                  <a:pt x="190766" y="374738"/>
                </a:lnTo>
                <a:lnTo>
                  <a:pt x="202044" y="342493"/>
                </a:lnTo>
                <a:lnTo>
                  <a:pt x="260680" y="174942"/>
                </a:lnTo>
                <a:lnTo>
                  <a:pt x="266128" y="159359"/>
                </a:lnTo>
                <a:lnTo>
                  <a:pt x="266471" y="152514"/>
                </a:lnTo>
                <a:close/>
              </a:path>
              <a:path w="410844" h="410845">
                <a:moveTo>
                  <a:pt x="276148" y="5372"/>
                </a:moveTo>
                <a:lnTo>
                  <a:pt x="270776" y="0"/>
                </a:lnTo>
                <a:lnTo>
                  <a:pt x="257543" y="0"/>
                </a:lnTo>
                <a:lnTo>
                  <a:pt x="252171" y="5372"/>
                </a:lnTo>
                <a:lnTo>
                  <a:pt x="252171" y="65976"/>
                </a:lnTo>
                <a:lnTo>
                  <a:pt x="257543" y="71335"/>
                </a:lnTo>
                <a:lnTo>
                  <a:pt x="264160" y="71335"/>
                </a:lnTo>
                <a:lnTo>
                  <a:pt x="270776" y="71335"/>
                </a:lnTo>
                <a:lnTo>
                  <a:pt x="276148" y="65976"/>
                </a:lnTo>
                <a:lnTo>
                  <a:pt x="276148" y="5372"/>
                </a:lnTo>
                <a:close/>
              </a:path>
              <a:path w="410844" h="410845">
                <a:moveTo>
                  <a:pt x="370370" y="241236"/>
                </a:moveTo>
                <a:lnTo>
                  <a:pt x="327583" y="198323"/>
                </a:lnTo>
                <a:lnTo>
                  <a:pt x="319989" y="198310"/>
                </a:lnTo>
                <a:lnTo>
                  <a:pt x="310616" y="207657"/>
                </a:lnTo>
                <a:lnTo>
                  <a:pt x="310603" y="215252"/>
                </a:lnTo>
                <a:lnTo>
                  <a:pt x="348729" y="253466"/>
                </a:lnTo>
                <a:lnTo>
                  <a:pt x="353402" y="258152"/>
                </a:lnTo>
                <a:lnTo>
                  <a:pt x="360997" y="258178"/>
                </a:lnTo>
                <a:lnTo>
                  <a:pt x="370357" y="248818"/>
                </a:lnTo>
                <a:lnTo>
                  <a:pt x="370370" y="241236"/>
                </a:lnTo>
                <a:close/>
              </a:path>
              <a:path w="410844" h="410845">
                <a:moveTo>
                  <a:pt x="370624" y="46939"/>
                </a:moveTo>
                <a:lnTo>
                  <a:pt x="361276" y="37566"/>
                </a:lnTo>
                <a:lnTo>
                  <a:pt x="353682" y="37553"/>
                </a:lnTo>
                <a:lnTo>
                  <a:pt x="310781" y="80352"/>
                </a:lnTo>
                <a:lnTo>
                  <a:pt x="310769" y="87934"/>
                </a:lnTo>
                <a:lnTo>
                  <a:pt x="320128" y="97320"/>
                </a:lnTo>
                <a:lnTo>
                  <a:pt x="327710" y="97320"/>
                </a:lnTo>
                <a:lnTo>
                  <a:pt x="332397" y="92646"/>
                </a:lnTo>
                <a:lnTo>
                  <a:pt x="370611" y="54521"/>
                </a:lnTo>
                <a:lnTo>
                  <a:pt x="370624" y="46939"/>
                </a:lnTo>
                <a:close/>
              </a:path>
              <a:path w="410844" h="410845">
                <a:moveTo>
                  <a:pt x="410235" y="139484"/>
                </a:moveTo>
                <a:lnTo>
                  <a:pt x="404876" y="134112"/>
                </a:lnTo>
                <a:lnTo>
                  <a:pt x="344271" y="134112"/>
                </a:lnTo>
                <a:lnTo>
                  <a:pt x="338912" y="139484"/>
                </a:lnTo>
                <a:lnTo>
                  <a:pt x="338912" y="146100"/>
                </a:lnTo>
                <a:lnTo>
                  <a:pt x="338912" y="152717"/>
                </a:lnTo>
                <a:lnTo>
                  <a:pt x="344271" y="158089"/>
                </a:lnTo>
                <a:lnTo>
                  <a:pt x="404876" y="158089"/>
                </a:lnTo>
                <a:lnTo>
                  <a:pt x="410235" y="152717"/>
                </a:lnTo>
                <a:lnTo>
                  <a:pt x="410235" y="139484"/>
                </a:lnTo>
                <a:close/>
              </a:path>
            </a:pathLst>
          </a:custGeom>
          <a:solidFill>
            <a:srgbClr val="57575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697" y="2834482"/>
            <a:ext cx="7332980" cy="51478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1055" y="4872511"/>
            <a:ext cx="19333210" cy="6436360"/>
          </a:xfrm>
          <a:custGeom>
            <a:avLst/>
            <a:gdLst/>
            <a:ahLst/>
            <a:cxnLst/>
            <a:rect l="l" t="t" r="r" b="b"/>
            <a:pathLst>
              <a:path w="19333210" h="6436359">
                <a:moveTo>
                  <a:pt x="19333044" y="0"/>
                </a:moveTo>
                <a:lnTo>
                  <a:pt x="0" y="0"/>
                </a:lnTo>
                <a:lnTo>
                  <a:pt x="0" y="6436044"/>
                </a:lnTo>
              </a:path>
            </a:pathLst>
          </a:custGeom>
          <a:ln w="1847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1818" y="758121"/>
            <a:ext cx="1669537" cy="134228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586529" y="1180381"/>
            <a:ext cx="1695450" cy="62039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30"/>
              </a:spcBef>
            </a:pPr>
            <a:r>
              <a:rPr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Свердловская область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9169" y="1180382"/>
            <a:ext cx="2163681" cy="128624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30"/>
              </a:spcBef>
            </a:pPr>
            <a:r>
              <a:rPr lang="ru-RU"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Малышевский </a:t>
            </a:r>
          </a:p>
          <a:p>
            <a:pPr marL="12700" marR="5080">
              <a:lnSpc>
                <a:spcPts val="2310"/>
              </a:lnSpc>
              <a:spcBef>
                <a:spcPts val="230"/>
              </a:spcBef>
            </a:pPr>
            <a:r>
              <a:rPr lang="ru-RU"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муниципальный </a:t>
            </a:r>
          </a:p>
          <a:p>
            <a:pPr marL="12700" marR="5080">
              <a:lnSpc>
                <a:spcPts val="2310"/>
              </a:lnSpc>
              <a:spcBef>
                <a:spcPts val="230"/>
              </a:spcBef>
            </a:pPr>
            <a:r>
              <a:rPr lang="ru-RU"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округ</a:t>
            </a:r>
          </a:p>
          <a:p>
            <a:pPr marL="12700" marR="5080">
              <a:lnSpc>
                <a:spcPts val="2310"/>
              </a:lnSpc>
              <a:spcBef>
                <a:spcPts val="230"/>
              </a:spcBef>
            </a:pP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5526" y="5190898"/>
            <a:ext cx="313055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Инвестиционный</a:t>
            </a:r>
            <a:r>
              <a:rPr sz="1950" spc="1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профиль</a:t>
            </a:r>
            <a:endParaRPr sz="1950" dirty="0">
              <a:latin typeface="Arial" panose="020B0604020202020204"/>
              <a:cs typeface="Arial" panose="020B060402020202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956706" y="8686192"/>
            <a:ext cx="3744416" cy="15420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624286 Свердловская область пгт. Малышева, ул. Пионерская,27 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1950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+7(343)65-5-36-96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1950" dirty="0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adm_malisheva@mail.ru</a:t>
            </a:r>
            <a:endParaRPr sz="1950" dirty="0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5566" y="8686192"/>
            <a:ext cx="6519084" cy="2149306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35"/>
              </a:spcBef>
            </a:pPr>
            <a:r>
              <a:rPr lang="ru-RU" sz="46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МАЛЫШЕВСКИЙ</a:t>
            </a:r>
          </a:p>
          <a:p>
            <a:pPr marL="12700" marR="5080">
              <a:lnSpc>
                <a:spcPct val="101000"/>
              </a:lnSpc>
              <a:spcBef>
                <a:spcPts val="35"/>
              </a:spcBef>
            </a:pPr>
            <a:r>
              <a:rPr lang="ru-RU" sz="46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МУНИЦИПАЛЬНЫЙ</a:t>
            </a:r>
          </a:p>
          <a:p>
            <a:pPr marL="12700" marR="5080">
              <a:lnSpc>
                <a:spcPct val="101000"/>
              </a:lnSpc>
              <a:spcBef>
                <a:spcPts val="35"/>
              </a:spcBef>
            </a:pPr>
            <a:r>
              <a:rPr lang="ru-RU" sz="46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ОКРУГ</a:t>
            </a:r>
            <a:endParaRPr sz="4600" dirty="0">
              <a:latin typeface="Arial" panose="020B0604020202020204"/>
              <a:cs typeface="Arial" panose="020B0604020202020204"/>
            </a:endParaRPr>
          </a:p>
        </p:txBody>
      </p:sp>
      <p:pic>
        <p:nvPicPr>
          <p:cNvPr id="1026" name="Picture 2" descr="D:\ГУСЕВА К.С\Презентация МГО\Герб без фон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22894" y="725453"/>
            <a:ext cx="905560" cy="1481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7575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1299</Words>
  <Application>Microsoft Office PowerPoint</Application>
  <PresentationFormat>Произвольный</PresentationFormat>
  <Paragraphs>232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ИНФОРМАЦИЯ О ПРИОРИТЕТНЫХ ИНВЕСТИЦИОННЫХ НИШАХ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 СВОБОДНЫХ ЗЕМЕЛЬНЫХ УЧАСТКАХ, РАСПОЛОЖЕННЫХ НА ТЕРРИТОРИИ МУНИЦИПАЛЬНОГО ОБРАЗОВАНИЯ</vt:lpstr>
      <vt:lpstr>СВЕДЕНИЯ ОБ ИНВЕСТИЦИОННЫХ ПЛОЩАДКАХ, РАСПОЛОЖЕННЫХ НА ТЕРРИТОРИИ МУНИЦИПАЛЬНОГО ОБРАЗОВАНИЯ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Сапожников Егор Сергеевич</dc:creator>
  <cp:lastModifiedBy>Юлия Можегова</cp:lastModifiedBy>
  <cp:revision>125</cp:revision>
  <cp:lastPrinted>2024-03-22T08:43:00Z</cp:lastPrinted>
  <dcterms:created xsi:type="dcterms:W3CDTF">2024-02-16T11:49:00Z</dcterms:created>
  <dcterms:modified xsi:type="dcterms:W3CDTF">2025-03-17T06:43:09Z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2024-02-06T05:00:00Z</vt:filetime>
  </property>
  <property fmtid="{D5CDD505-2E9C-101B-9397-08002B2CF9AE}" pid="3" name="Creator">
    <vt:lpwstr>Adobe InDesign 19.0 (Macintosh)</vt:lpwstr>
  </property>
  <property fmtid="{D5CDD505-2E9C-101B-9397-08002B2CF9AE}" pid="4" name="LastSaved">
    <vt:filetime>2024-02-16T05:00:00Z</vt:filetime>
  </property>
  <property fmtid="{D5CDD505-2E9C-101B-9397-08002B2CF9AE}" pid="5" name="Producer">
    <vt:lpwstr>Adobe PDF Library 17.0</vt:lpwstr>
  </property>
  <property fmtid="{D5CDD505-2E9C-101B-9397-08002B2CF9AE}" pid="6" name="ICV">
    <vt:lpwstr>749FE2C8FB4C4F03B1A1289B8EF6443F_12</vt:lpwstr>
  </property>
  <property fmtid="{D5CDD505-2E9C-101B-9397-08002B2CF9AE}" pid="7" name="KSOProductBuildVer">
    <vt:lpwstr>1049-12.2.0.13489</vt:lpwstr>
  </property>
</Properties>
</file>