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605D"/>
    <a:srgbClr val="A50021"/>
    <a:srgbClr val="CC0000"/>
    <a:srgbClr val="FB807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4713" autoAdjust="0"/>
  </p:normalViewPr>
  <p:slideViewPr>
    <p:cSldViewPr>
      <p:cViewPr varScale="1">
        <p:scale>
          <a:sx n="62" d="100"/>
          <a:sy n="62" d="100"/>
        </p:scale>
        <p:origin x="-96" y="-10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image" Target="../media/image2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Поступило в бюджет МГО на 01 апреля 2024г.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solidFill>
                <a:srgbClr val="7030A0"/>
              </a:solidFill>
            </a:ln>
          </c:spPr>
          <c:dLbls>
            <c:dLbl>
              <c:idx val="0"/>
              <c:layout>
                <c:manualLayout>
                  <c:x val="6.1728395061728487E-3"/>
                  <c:y val="2.0600963927984675E-2"/>
                </c:manualLayout>
              </c:layout>
              <c:showVal val="1"/>
            </c:dLbl>
            <c:dLbl>
              <c:idx val="1"/>
              <c:layout>
                <c:manualLayout>
                  <c:x val="9.2592592592593385E-3"/>
                  <c:y val="2.7892916868886015E-2"/>
                </c:manualLayout>
              </c:layout>
              <c:showVal val="1"/>
            </c:dLbl>
            <c:dLbl>
              <c:idx val="2"/>
              <c:layout>
                <c:manualLayout>
                  <c:x val="-1.5432098765432146E-3"/>
                  <c:y val="3.02093627023899E-2"/>
                </c:manualLayout>
              </c:layout>
              <c:showVal val="1"/>
            </c:dLbl>
            <c:dLbl>
              <c:idx val="6"/>
              <c:layout>
                <c:manualLayout>
                  <c:x val="-3.0864197530864291E-3"/>
                  <c:y val="2.3321787345265736E-2"/>
                </c:manualLayout>
              </c:layout>
              <c:showVal val="1"/>
            </c:dLbl>
            <c:dLbl>
              <c:idx val="7"/>
              <c:layout>
                <c:manualLayout>
                  <c:x val="1.5432098765432146E-3"/>
                  <c:y val="1.8565188663248012E-2"/>
                </c:manualLayout>
              </c:layout>
              <c:showVal val="1"/>
            </c:dLbl>
            <c:dLbl>
              <c:idx val="8"/>
              <c:layout>
                <c:manualLayout>
                  <c:x val="2.7777777777777995E-2"/>
                  <c:y val="4.1771674492307884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продажи активов</c:v>
                </c:pt>
                <c:pt idx="8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30117.7</c:v>
                </c:pt>
                <c:pt idx="1">
                  <c:v>3051.4</c:v>
                </c:pt>
                <c:pt idx="2">
                  <c:v>4301.1000000000004</c:v>
                </c:pt>
                <c:pt idx="3">
                  <c:v>281.8</c:v>
                </c:pt>
                <c:pt idx="4">
                  <c:v>322.89999999999998</c:v>
                </c:pt>
                <c:pt idx="5">
                  <c:v>2125.3000000000002</c:v>
                </c:pt>
                <c:pt idx="6">
                  <c:v>114.3</c:v>
                </c:pt>
                <c:pt idx="7">
                  <c:v>33.6</c:v>
                </c:pt>
                <c:pt idx="8">
                  <c:v>139802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доходов на 2024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0"/>
                  <c:y val="0.14852150930598337"/>
                </c:manualLayout>
              </c:layout>
              <c:showCatName val="1"/>
            </c:dLbl>
            <c:dLbl>
              <c:idx val="1"/>
              <c:layout>
                <c:manualLayout>
                  <c:x val="0"/>
                  <c:y val="0.1485215093059836"/>
                </c:manualLayout>
              </c:layout>
              <c:showCatName val="1"/>
            </c:dLbl>
            <c:dLbl>
              <c:idx val="2"/>
              <c:layout>
                <c:manualLayout>
                  <c:x val="3.0864197530864313E-3"/>
                  <c:y val="0.14852150930598337"/>
                </c:manualLayout>
              </c:layout>
              <c:showCatName val="1"/>
            </c:dLbl>
            <c:dLbl>
              <c:idx val="6"/>
              <c:layout>
                <c:manualLayout>
                  <c:x val="-3.0864197530864313E-3"/>
                  <c:y val="0.13227696922564117"/>
                </c:manualLayout>
              </c:layout>
              <c:showCatName val="1"/>
            </c:dLbl>
            <c:dLbl>
              <c:idx val="7"/>
              <c:layout>
                <c:manualLayout>
                  <c:x val="1.5432098765432146E-3"/>
                  <c:y val="9.5146591899145691E-2"/>
                </c:manualLayout>
              </c:layout>
              <c:showCatName val="1"/>
            </c:dLbl>
            <c:dLbl>
              <c:idx val="8"/>
              <c:layout>
                <c:manualLayout>
                  <c:x val="2.0061728395061741E-2"/>
                  <c:y val="0.14852150930598337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4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продажи активов</c:v>
                </c:pt>
                <c:pt idx="8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169250</c:v>
                </c:pt>
                <c:pt idx="1">
                  <c:v>11015.9</c:v>
                </c:pt>
                <c:pt idx="2">
                  <c:v>18607</c:v>
                </c:pt>
                <c:pt idx="3">
                  <c:v>2921</c:v>
                </c:pt>
                <c:pt idx="4">
                  <c:v>2252</c:v>
                </c:pt>
                <c:pt idx="5">
                  <c:v>7398</c:v>
                </c:pt>
                <c:pt idx="6">
                  <c:v>773</c:v>
                </c:pt>
                <c:pt idx="7">
                  <c:v>868.3</c:v>
                </c:pt>
                <c:pt idx="8">
                  <c:v>522881.5</c:v>
                </c:pt>
              </c:numCache>
            </c:numRef>
          </c:val>
        </c:ser>
        <c:gapWidth val="75"/>
        <c:gapDepth val="75"/>
        <c:shape val="box"/>
        <c:axId val="112598016"/>
        <c:axId val="112616192"/>
        <c:axId val="0"/>
      </c:bar3DChart>
      <c:catAx>
        <c:axId val="112598016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112616192"/>
        <c:crosses val="autoZero"/>
        <c:auto val="1"/>
        <c:lblAlgn val="ctr"/>
        <c:lblOffset val="1"/>
        <c:tickLblSkip val="1"/>
        <c:tickMarkSkip val="3"/>
      </c:catAx>
      <c:valAx>
        <c:axId val="112616192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1259801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9E-2"/>
          <c:w val="1"/>
          <c:h val="9.2427595764213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20"/>
      <c:rotY val="60"/>
      <c:depthPercent val="80"/>
      <c:perspective val="10"/>
    </c:view3D>
    <c:plotArea>
      <c:layout>
        <c:manualLayout>
          <c:layoutTarget val="inner"/>
          <c:xMode val="edge"/>
          <c:yMode val="edge"/>
          <c:x val="3.5465323463602851E-2"/>
          <c:y val="0.13970686073640434"/>
          <c:w val="0.79475308641975362"/>
          <c:h val="0.7738470235333373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rgbClr val="2A605D"/>
              </a:solidFill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16504363228502494"/>
                  <c:y val="-0.13397897649615159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1"/>
              <c:layout>
                <c:manualLayout>
                  <c:x val="-7.0015868891050173E-2"/>
                  <c:y val="-0.1710880638585377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0.26299343079501125"/>
                  <c:y val="-3.6760288908467532E-2"/>
                </c:manualLayout>
              </c:layout>
              <c:showCatName val="1"/>
            </c:dLbl>
            <c:dLbl>
              <c:idx val="3"/>
              <c:layout>
                <c:manualLayout>
                  <c:x val="9.1000112735047795E-3"/>
                  <c:y val="5.7939298734249293E-3"/>
                </c:manualLayout>
              </c:layout>
              <c:showCatName val="1"/>
            </c:dLbl>
            <c:dLbl>
              <c:idx val="4"/>
              <c:layout>
                <c:manualLayout>
                  <c:x val="6.3392087719332038E-2"/>
                  <c:y val="5.5664357707024797E-2"/>
                </c:manualLayout>
              </c:layout>
              <c:showCatName val="1"/>
            </c:dLbl>
            <c:dLbl>
              <c:idx val="5"/>
              <c:layout>
                <c:manualLayout>
                  <c:x val="-3.7323302143303518E-2"/>
                  <c:y val="0.22482046568469136"/>
                </c:manualLayout>
              </c:layout>
              <c:showCatName val="1"/>
            </c:dLbl>
            <c:dLbl>
              <c:idx val="6"/>
              <c:layout>
                <c:manualLayout>
                  <c:x val="4.6231520528287856E-2"/>
                  <c:y val="0.16393866443780181"/>
                </c:manualLayout>
              </c:layout>
              <c:showCatName val="1"/>
            </c:dLbl>
            <c:dLbl>
              <c:idx val="7"/>
              <c:layout>
                <c:manualLayout>
                  <c:x val="-0.21618939774644602"/>
                  <c:y val="0.12935497477024516"/>
                </c:manualLayout>
              </c:layout>
              <c:showCatName val="1"/>
            </c:dLbl>
            <c:dLbl>
              <c:idx val="8"/>
              <c:layout>
                <c:manualLayout>
                  <c:x val="-0.17738322368735324"/>
                  <c:y val="6.5521466607069478E-2"/>
                </c:manualLayout>
              </c:layout>
              <c:showCatName val="1"/>
            </c:dLbl>
            <c:dLbl>
              <c:idx val="9"/>
              <c:layout>
                <c:manualLayout>
                  <c:x val="0.1456001803760768"/>
                  <c:y val="-5.4855016109321376E-3"/>
                </c:manualLayout>
              </c:layout>
              <c:showCatName val="1"/>
            </c:dLbl>
            <c:dLbl>
              <c:idx val="10"/>
              <c:layout>
                <c:manualLayout>
                  <c:x val="0.23329037300014721"/>
                  <c:y val="1.458930273897216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НАЛОГИ НА СОВОКУПНЫЙ ДОХОД</c:v>
                </c:pt>
                <c:pt idx="3">
                  <c:v>НАЛОГИ НА ИМУЩЕСТВО</c:v>
                </c:pt>
                <c:pt idx="4">
                  <c:v>ДОХОДЫ ОТ ИСПОЛЬЗОВАНИЯ ИМУЩЕСТВА, НАХОДЯЩЕГОСЯ В ГОСУДАРСТВЕННОЙ И МУНИЦИПАЛЬНОЙ СОБСТВЕННОСТИ</c:v>
                </c:pt>
                <c:pt idx="5">
                  <c:v>ПЛАТЕЖИ ПРИ ПОЛЬЗОВАНИИ ПРИРОДНЫМИ РЕСУРСАМИ</c:v>
                </c:pt>
                <c:pt idx="6">
                  <c:v>ДОХОДЫ ОТ ОКАЗАНИЯ ПЛАТНЫХ УСЛУГ (РАБОТ) И КОМПЕНСАЦИИ ЗАТРАТ ГОСУДАРСТВА</c:v>
                </c:pt>
                <c:pt idx="7">
                  <c:v>ДОХОДЫ ОТ ПРОДАЖИ МАТЕРИАЛЬНЫХ И НЕМАТЕРИАЛЬНЫХ АКТИВОВ</c:v>
                </c:pt>
                <c:pt idx="8">
                  <c:v>ШТРАФЫ, САНКЦИИ, ВОЗМЕЩЕНИЕ УЩЕРБА</c:v>
                </c:pt>
                <c:pt idx="9">
                  <c:v>БЕЗВОЗМЕЗДНЫЕ ПОСТУПЛЕНИЯ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30117.7</c:v>
                </c:pt>
                <c:pt idx="1">
                  <c:v>3051.4</c:v>
                </c:pt>
                <c:pt idx="2">
                  <c:v>4301.1000000000004</c:v>
                </c:pt>
                <c:pt idx="3">
                  <c:v>281.8</c:v>
                </c:pt>
                <c:pt idx="4">
                  <c:v>2125.3000000000002</c:v>
                </c:pt>
                <c:pt idx="5">
                  <c:v>114.3</c:v>
                </c:pt>
                <c:pt idx="6">
                  <c:v>114.3</c:v>
                </c:pt>
                <c:pt idx="7">
                  <c:v>33.6</c:v>
                </c:pt>
                <c:pt idx="8">
                  <c:v>54.2</c:v>
                </c:pt>
                <c:pt idx="9" formatCode="#,##0.0">
                  <c:v>139802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Израсходовано на 01 апреля 2024г.</c:v>
                </c:pt>
              </c:strCache>
            </c:strRef>
          </c:tx>
          <c:spPr>
            <a:gradFill flip="none" rotWithShape="1">
              <a:gsLst>
                <a:gs pos="0">
                  <a:srgbClr val="C0504D">
                    <a:lumMod val="75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c:spPr>
          <c:dLbls>
            <c:dLbl>
              <c:idx val="0"/>
              <c:layout>
                <c:manualLayout>
                  <c:x val="1.5432098765432143E-3"/>
                  <c:y val="1.5845644343610982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5339107058280092E-2"/>
                </c:manualLayout>
              </c:layout>
              <c:showVal val="1"/>
            </c:dLbl>
            <c:dLbl>
              <c:idx val="2"/>
              <c:layout>
                <c:manualLayout>
                  <c:x val="1.5432098765432143E-3"/>
                  <c:y val="1.6614747484197664E-2"/>
                </c:manualLayout>
              </c:layout>
              <c:showVal val="1"/>
            </c:dLbl>
            <c:dLbl>
              <c:idx val="3"/>
              <c:layout>
                <c:manualLayout>
                  <c:x val="6.1728395061728392E-3"/>
                  <c:y val="-7.1915985943082392E-2"/>
                </c:manualLayout>
              </c:layout>
              <c:showVal val="1"/>
            </c:dLbl>
            <c:dLbl>
              <c:idx val="4"/>
              <c:layout>
                <c:manualLayout>
                  <c:x val="9.2592592592593038E-3"/>
                  <c:y val="-1.0238263000017542E-3"/>
                </c:manualLayout>
              </c:layout>
              <c:showVal val="1"/>
            </c:dLbl>
            <c:dLbl>
              <c:idx val="5"/>
              <c:layout>
                <c:manualLayout>
                  <c:x val="9.2590162340818651E-3"/>
                  <c:y val="-0.10830942029832942"/>
                </c:manualLayout>
              </c:layout>
              <c:showVal val="1"/>
            </c:dLbl>
            <c:dLbl>
              <c:idx val="6"/>
              <c:layout>
                <c:manualLayout>
                  <c:x val="-1.5432098765432143E-3"/>
                  <c:y val="1.9563981195071901E-2"/>
                </c:manualLayout>
              </c:layout>
              <c:showVal val="1"/>
            </c:dLbl>
            <c:dLbl>
              <c:idx val="7"/>
              <c:layout>
                <c:manualLayout>
                  <c:x val="0"/>
                  <c:y val="-1.4393320332828521E-2"/>
                </c:manualLayout>
              </c:layout>
              <c:showVal val="1"/>
            </c:dLbl>
            <c:dLbl>
              <c:idx val="8"/>
              <c:layout>
                <c:manualLayout>
                  <c:x val="-1.5432098765432143E-3"/>
                  <c:y val="6.3479057882457487E-2"/>
                </c:manualLayout>
              </c:layout>
              <c:showVal val="1"/>
            </c:dLbl>
            <c:dLbl>
              <c:idx val="9"/>
              <c:layout>
                <c:manualLayout>
                  <c:x val="9.2592592592592813E-3"/>
                  <c:y val="-6.4398546360345921E-2"/>
                </c:manualLayout>
              </c:layout>
              <c:showVal val="1"/>
            </c:dLbl>
            <c:dLbl>
              <c:idx val="10"/>
              <c:layout>
                <c:manualLayout>
                  <c:x val="9.2592592592593038E-3"/>
                  <c:y val="5.5619551044036181E-2"/>
                </c:manualLayout>
              </c:layout>
              <c:showVal val="1"/>
            </c:dLbl>
            <c:dLbl>
              <c:idx val="11"/>
              <c:layout>
                <c:manualLayout>
                  <c:x val="1.5432098765432143E-3"/>
                  <c:y val="-9.4385528800893528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Лист1!$B$2:$B$13</c:f>
              <c:numCache>
                <c:formatCode>0.00</c:formatCode>
                <c:ptCount val="12"/>
                <c:pt idx="0">
                  <c:v>13537.34</c:v>
                </c:pt>
                <c:pt idx="1">
                  <c:v>138.06</c:v>
                </c:pt>
                <c:pt idx="2">
                  <c:v>1513.86</c:v>
                </c:pt>
                <c:pt idx="3" formatCode="General">
                  <c:v>2321.8200000000002</c:v>
                </c:pt>
                <c:pt idx="4">
                  <c:v>2760.03</c:v>
                </c:pt>
                <c:pt idx="5">
                  <c:v>0</c:v>
                </c:pt>
                <c:pt idx="6">
                  <c:v>68982.13</c:v>
                </c:pt>
                <c:pt idx="7">
                  <c:v>6756.89</c:v>
                </c:pt>
                <c:pt idx="8">
                  <c:v>24453.629999999994</c:v>
                </c:pt>
                <c:pt idx="9">
                  <c:v>4323.1200000000017</c:v>
                </c:pt>
                <c:pt idx="10">
                  <c:v>55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расходов на 2024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6.1728395061728392E-3"/>
                  <c:y val="-8.3855266081546892E-2"/>
                </c:manualLayout>
              </c:layout>
              <c:showCatName val="1"/>
            </c:dLbl>
            <c:dLbl>
              <c:idx val="1"/>
              <c:layout>
                <c:manualLayout>
                  <c:x val="4.6296296296296433E-3"/>
                  <c:y val="-6.4041678117636114E-2"/>
                </c:manualLayout>
              </c:layout>
              <c:showCatName val="1"/>
            </c:dLbl>
            <c:dLbl>
              <c:idx val="2"/>
              <c:layout>
                <c:manualLayout>
                  <c:x val="6.1728395061728704E-3"/>
                  <c:y val="-2.450714540489661E-2"/>
                </c:manualLayout>
              </c:layout>
              <c:showCatName val="1"/>
            </c:dLbl>
            <c:dLbl>
              <c:idx val="3"/>
              <c:layout>
                <c:manualLayout>
                  <c:x val="-6.1728395061728392E-3"/>
                  <c:y val="-9.7582359270022706E-2"/>
                </c:manualLayout>
              </c:layout>
              <c:showCatName val="1"/>
            </c:dLbl>
            <c:dLbl>
              <c:idx val="4"/>
              <c:layout>
                <c:manualLayout>
                  <c:x val="4.6296296296296433E-3"/>
                  <c:y val="-6.0496202176366434E-2"/>
                </c:manualLayout>
              </c:layout>
              <c:showCatName val="1"/>
            </c:dLbl>
            <c:dLbl>
              <c:idx val="5"/>
              <c:layout>
                <c:manualLayout>
                  <c:x val="3.0864197530864855E-3"/>
                  <c:y val="-9.4606081780387208E-2"/>
                </c:manualLayout>
              </c:layout>
              <c:showCatName val="1"/>
            </c:dLbl>
            <c:dLbl>
              <c:idx val="6"/>
              <c:layout>
                <c:manualLayout>
                  <c:x val="-1.5432098765432143E-3"/>
                  <c:y val="-0.13564099602968097"/>
                </c:manualLayout>
              </c:layout>
              <c:showCatName val="1"/>
            </c:dLbl>
            <c:dLbl>
              <c:idx val="7"/>
              <c:layout>
                <c:manualLayout>
                  <c:x val="3.0864197530864274E-3"/>
                  <c:y val="-2.5950150275700381E-2"/>
                </c:manualLayout>
              </c:layout>
              <c:showCatName val="1"/>
            </c:dLbl>
            <c:dLbl>
              <c:idx val="8"/>
              <c:layout>
                <c:manualLayout>
                  <c:x val="-3.0864197530864274E-3"/>
                  <c:y val="-2.7847782994871992E-2"/>
                </c:manualLayout>
              </c:layout>
              <c:showCatName val="1"/>
            </c:dLbl>
            <c:dLbl>
              <c:idx val="9"/>
              <c:layout>
                <c:manualLayout>
                  <c:x val="1.5432098765432143E-3"/>
                  <c:y val="-3.7541515854963626E-3"/>
                </c:manualLayout>
              </c:layout>
              <c:showCatName val="1"/>
            </c:dLbl>
            <c:dLbl>
              <c:idx val="10"/>
              <c:layout>
                <c:manualLayout>
                  <c:x val="6.1728395061728392E-3"/>
                  <c:y val="-4.1680493103105502E-2"/>
                </c:manualLayout>
              </c:layout>
              <c:showCatName val="1"/>
            </c:dLbl>
            <c:dLbl>
              <c:idx val="11"/>
              <c:layout>
                <c:manualLayout>
                  <c:x val="1.8518518518518556E-2"/>
                  <c:y val="-0.10960331892947567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2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Лист1!$C$2:$C$13</c:f>
              <c:numCache>
                <c:formatCode>0.00</c:formatCode>
                <c:ptCount val="12"/>
                <c:pt idx="0">
                  <c:v>72875.09</c:v>
                </c:pt>
                <c:pt idx="1">
                  <c:v>806.1</c:v>
                </c:pt>
                <c:pt idx="2">
                  <c:v>14641.2</c:v>
                </c:pt>
                <c:pt idx="3">
                  <c:v>54913.67</c:v>
                </c:pt>
                <c:pt idx="4">
                  <c:v>154967.94999999998</c:v>
                </c:pt>
                <c:pt idx="5">
                  <c:v>900.4</c:v>
                </c:pt>
                <c:pt idx="6">
                  <c:v>318086.26</c:v>
                </c:pt>
                <c:pt idx="7">
                  <c:v>34643.729999999996</c:v>
                </c:pt>
                <c:pt idx="8">
                  <c:v>79478.23</c:v>
                </c:pt>
                <c:pt idx="9">
                  <c:v>33107.53</c:v>
                </c:pt>
                <c:pt idx="10">
                  <c:v>269.8</c:v>
                </c:pt>
                <c:pt idx="11">
                  <c:v>13</c:v>
                </c:pt>
              </c:numCache>
            </c:numRef>
          </c:val>
        </c:ser>
        <c:gapWidth val="75"/>
        <c:gapDepth val="75"/>
        <c:shape val="box"/>
        <c:axId val="124931072"/>
        <c:axId val="124932864"/>
        <c:axId val="0"/>
      </c:bar3DChart>
      <c:catAx>
        <c:axId val="124931072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124932864"/>
        <c:crosses val="autoZero"/>
        <c:auto val="1"/>
        <c:lblAlgn val="ctr"/>
        <c:lblOffset val="1"/>
        <c:tickLblSkip val="1"/>
        <c:tickMarkSkip val="3"/>
      </c:catAx>
      <c:valAx>
        <c:axId val="124932864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12493107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8E-2"/>
          <c:w val="1"/>
          <c:h val="9.2427595764213763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rotY val="140"/>
      <c:depthPercent val="80"/>
      <c:perspective val="10"/>
    </c:view3D>
    <c:plotArea>
      <c:layout>
        <c:manualLayout>
          <c:layoutTarget val="inner"/>
          <c:xMode val="edge"/>
          <c:yMode val="edge"/>
          <c:x val="6.095679012345688E-2"/>
          <c:y val="4.9209616763817791E-2"/>
          <c:w val="0.88580246913580252"/>
          <c:h val="0.863045229968062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4"/>
            <c:spPr>
              <a:solidFill>
                <a:srgbClr val="2A605D"/>
              </a:solidFill>
            </c:spPr>
          </c:dPt>
          <c:dPt>
            <c:idx val="6"/>
            <c:spPr>
              <a:solidFill>
                <a:srgbClr val="A50021"/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dPt>
            <c:idx val="8"/>
            <c:spPr>
              <a:solidFill>
                <a:srgbClr val="9BBB59">
                  <a:lumMod val="75000"/>
                </a:srgbClr>
              </a:solidFill>
            </c:spPr>
          </c:dPt>
          <c:dLbls>
            <c:dLbl>
              <c:idx val="0"/>
              <c:layout>
                <c:manualLayout>
                  <c:x val="-0.13844111499951395"/>
                  <c:y val="-0.18741572368782619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0.13364799018178294"/>
                  <c:y val="0.12192607214968221"/>
                </c:manualLayout>
              </c:layout>
              <c:showCatName val="1"/>
            </c:dLbl>
            <c:dLbl>
              <c:idx val="4"/>
              <c:layout>
                <c:manualLayout>
                  <c:x val="-0.19397558812092941"/>
                  <c:y val="0.10794606738723372"/>
                </c:manualLayout>
              </c:layout>
              <c:showCatName val="1"/>
            </c:dLbl>
            <c:dLbl>
              <c:idx val="5"/>
              <c:layout>
                <c:manualLayout>
                  <c:x val="-0.24250018226888306"/>
                  <c:y val="-3.3347705218544316E-3"/>
                </c:manualLayout>
              </c:layout>
              <c:showCatName val="1"/>
            </c:dLbl>
            <c:dLbl>
              <c:idx val="6"/>
              <c:layout>
                <c:manualLayout>
                  <c:x val="0.25200617283950638"/>
                  <c:y val="8.8406467911948255E-3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7"/>
              <c:layout>
                <c:manualLayout>
                  <c:x val="-0.11935634781763392"/>
                  <c:y val="6.0007023906644932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8"/>
              <c:layout>
                <c:manualLayout>
                  <c:x val="-0.10720679012345698"/>
                  <c:y val="-0.11032130322000668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9"/>
              <c:layout>
                <c:manualLayout>
                  <c:x val="-0.17497436084378343"/>
                  <c:y val="-0.20207363759459729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Лист1!$A$2:$A$12</c:f>
              <c:strCache>
                <c:ptCount val="11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</c:strCache>
            </c:strRef>
          </c:cat>
          <c:val>
            <c:numRef>
              <c:f>Лист1!$B$2:$B$12</c:f>
              <c:numCache>
                <c:formatCode>0.00</c:formatCode>
                <c:ptCount val="11"/>
                <c:pt idx="0">
                  <c:v>13537.34</c:v>
                </c:pt>
                <c:pt idx="1">
                  <c:v>138.06</c:v>
                </c:pt>
                <c:pt idx="2">
                  <c:v>1513.86</c:v>
                </c:pt>
                <c:pt idx="3">
                  <c:v>2321.8200000000002</c:v>
                </c:pt>
                <c:pt idx="4">
                  <c:v>2760.03</c:v>
                </c:pt>
                <c:pt idx="5">
                  <c:v>0</c:v>
                </c:pt>
                <c:pt idx="6">
                  <c:v>68982.13</c:v>
                </c:pt>
                <c:pt idx="7">
                  <c:v>6756.89</c:v>
                </c:pt>
                <c:pt idx="8" formatCode="General">
                  <c:v>24453.629999999994</c:v>
                </c:pt>
                <c:pt idx="9" formatCode="General">
                  <c:v>4323.1200000000017</c:v>
                </c:pt>
                <c:pt idx="10" formatCode="#,##0.0">
                  <c:v>55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3_4" csCatId="accent3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177563,18 тыс.руб</a:t>
          </a:r>
          <a:r>
            <a:rPr lang="ru-RU" dirty="0" smtClean="0"/>
            <a:t>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124841,89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Профицит 52721,29 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 custLinFactNeighborX="-10036" custLinFactNeighborY="-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 custLinFactX="182" custLinFactNeighborX="100000" custLinFactNeighborY="-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69ACB52D-942F-4AAC-A300-D79EE2999334}" type="presOf" srcId="{1E24C0E4-631D-435F-A471-FD351D2F0898}" destId="{339057F6-ED56-40D4-A082-879F3B549CE2}" srcOrd="0" destOrd="0" presId="urn:microsoft.com/office/officeart/2005/8/layout/equation1"/>
    <dgm:cxn modelId="{203A3BD6-C4CD-4AC8-957F-F30F3E8B96A3}" type="presOf" srcId="{73B5B9B0-6AB3-487A-9BC9-DEBCEEC676A0}" destId="{B7365DB2-C1AE-4AD3-94C9-3594D848E4CC}" srcOrd="0" destOrd="0" presId="urn:microsoft.com/office/officeart/2005/8/layout/equation1"/>
    <dgm:cxn modelId="{C01FFBE6-D5C8-4BCA-965A-337493C99A02}" type="presOf" srcId="{40CACFDE-FC4D-4C03-A05B-CC43CA34AC71}" destId="{E757A018-6D28-47C9-ABCE-F07509DEFEB7}" srcOrd="0" destOrd="0" presId="urn:microsoft.com/office/officeart/2005/8/layout/equation1"/>
    <dgm:cxn modelId="{4FFCBB53-03D0-4CC7-BD4C-7CA2223D153C}" type="presOf" srcId="{342EAE00-0F4F-4A50-81F2-466B426E7036}" destId="{57C4E470-30D4-47A8-BB9C-C0EB68425E85}" srcOrd="0" destOrd="0" presId="urn:microsoft.com/office/officeart/2005/8/layout/equation1"/>
    <dgm:cxn modelId="{5585C896-383D-493B-BC39-4325B351C837}" type="presOf" srcId="{CA9E6DCF-0959-4F55-A57E-1489D918C86D}" destId="{4D90D790-C81F-4C02-AD37-2CD58A530C3D}" srcOrd="0" destOrd="0" presId="urn:microsoft.com/office/officeart/2005/8/layout/equation1"/>
    <dgm:cxn modelId="{106BFC30-6070-47D7-B4B4-68CD828A3981}" type="presOf" srcId="{929B2743-5A71-4B9A-83D3-B6B7E5B847BF}" destId="{4395BE94-C452-43C6-9C78-5C6D9A419A03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A9EAD7F6-4455-4E9A-842E-039C3A5081B9}" type="presParOf" srcId="{57C4E470-30D4-47A8-BB9C-C0EB68425E85}" destId="{4395BE94-C452-43C6-9C78-5C6D9A419A03}" srcOrd="0" destOrd="0" presId="urn:microsoft.com/office/officeart/2005/8/layout/equation1"/>
    <dgm:cxn modelId="{62017FE5-EA28-450E-AC61-F323DBE958FE}" type="presParOf" srcId="{57C4E470-30D4-47A8-BB9C-C0EB68425E85}" destId="{5F5DBB4D-CB63-4774-B71D-39D46ABD7C5B}" srcOrd="1" destOrd="0" presId="urn:microsoft.com/office/officeart/2005/8/layout/equation1"/>
    <dgm:cxn modelId="{9605C5DB-B02C-4A66-A691-333EB047FCD1}" type="presParOf" srcId="{57C4E470-30D4-47A8-BB9C-C0EB68425E85}" destId="{B7365DB2-C1AE-4AD3-94C9-3594D848E4CC}" srcOrd="2" destOrd="0" presId="urn:microsoft.com/office/officeart/2005/8/layout/equation1"/>
    <dgm:cxn modelId="{E1460ABE-1C78-4459-A3BA-6363F8A3A239}" type="presParOf" srcId="{57C4E470-30D4-47A8-BB9C-C0EB68425E85}" destId="{6AFB41B1-F0B3-433D-A12C-1777AC7E8CE3}" srcOrd="3" destOrd="0" presId="urn:microsoft.com/office/officeart/2005/8/layout/equation1"/>
    <dgm:cxn modelId="{5C52861F-B2CA-4C5B-914B-F427B7A81511}" type="presParOf" srcId="{57C4E470-30D4-47A8-BB9C-C0EB68425E85}" destId="{339057F6-ED56-40D4-A082-879F3B549CE2}" srcOrd="4" destOrd="0" presId="urn:microsoft.com/office/officeart/2005/8/layout/equation1"/>
    <dgm:cxn modelId="{539A8BF4-246F-46AA-BC31-818CE99CC682}" type="presParOf" srcId="{57C4E470-30D4-47A8-BB9C-C0EB68425E85}" destId="{EE9A2538-697A-4A94-AB94-4805EEC65968}" srcOrd="5" destOrd="0" presId="urn:microsoft.com/office/officeart/2005/8/layout/equation1"/>
    <dgm:cxn modelId="{149D4D97-B5D3-448A-BFCE-526EB3530CC4}" type="presParOf" srcId="{57C4E470-30D4-47A8-BB9C-C0EB68425E85}" destId="{4D90D790-C81F-4C02-AD37-2CD58A530C3D}" srcOrd="6" destOrd="0" presId="urn:microsoft.com/office/officeart/2005/8/layout/equation1"/>
    <dgm:cxn modelId="{B8241917-51C0-4678-95E6-72D5CFAA4CE1}" type="presParOf" srcId="{57C4E470-30D4-47A8-BB9C-C0EB68425E85}" destId="{4F999D03-5DEE-4913-8384-80F7EFF293FC}" srcOrd="7" destOrd="0" presId="urn:microsoft.com/office/officeart/2005/8/layout/equation1"/>
    <dgm:cxn modelId="{C84C64A3-AA55-401C-A97E-479EBA428866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2_3" csCatId="accent2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762863,91 тыс.руб</a:t>
          </a:r>
          <a:r>
            <a:rPr lang="ru-RU" dirty="0" smtClean="0"/>
            <a:t>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767936,05  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Дефицит 5072,14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C795FD8F-9A55-456F-9A0F-1D1819D47EAC}" type="presOf" srcId="{73B5B9B0-6AB3-487A-9BC9-DEBCEEC676A0}" destId="{B7365DB2-C1AE-4AD3-94C9-3594D848E4CC}" srcOrd="0" destOrd="0" presId="urn:microsoft.com/office/officeart/2005/8/layout/equation1"/>
    <dgm:cxn modelId="{68367B71-D7FE-4905-9FEE-2E24838BC1A7}" type="presOf" srcId="{1E24C0E4-631D-435F-A471-FD351D2F0898}" destId="{339057F6-ED56-40D4-A082-879F3B549CE2}" srcOrd="0" destOrd="0" presId="urn:microsoft.com/office/officeart/2005/8/layout/equation1"/>
    <dgm:cxn modelId="{9AE68DE9-ED4C-4B1E-95EB-4935CB194420}" type="presOf" srcId="{CA9E6DCF-0959-4F55-A57E-1489D918C86D}" destId="{4D90D790-C81F-4C02-AD37-2CD58A530C3D}" srcOrd="0" destOrd="0" presId="urn:microsoft.com/office/officeart/2005/8/layout/equation1"/>
    <dgm:cxn modelId="{FCDF57CE-230B-47C2-A629-A31FFDF9C3D5}" type="presOf" srcId="{40CACFDE-FC4D-4C03-A05B-CC43CA34AC71}" destId="{E757A018-6D28-47C9-ABCE-F07509DEFEB7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6F5CAE55-E3FC-49B2-AC9C-3B01B391A250}" type="presOf" srcId="{342EAE00-0F4F-4A50-81F2-466B426E7036}" destId="{57C4E470-30D4-47A8-BB9C-C0EB68425E85}" srcOrd="0" destOrd="0" presId="urn:microsoft.com/office/officeart/2005/8/layout/equation1"/>
    <dgm:cxn modelId="{4347C890-BDB2-4E6D-972C-1757D7750155}" type="presOf" srcId="{929B2743-5A71-4B9A-83D3-B6B7E5B847BF}" destId="{4395BE94-C452-43C6-9C78-5C6D9A419A03}" srcOrd="0" destOrd="0" presId="urn:microsoft.com/office/officeart/2005/8/layout/equation1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2AF8B95B-65C0-4470-8312-CE57721D3204}" type="presParOf" srcId="{57C4E470-30D4-47A8-BB9C-C0EB68425E85}" destId="{4395BE94-C452-43C6-9C78-5C6D9A419A03}" srcOrd="0" destOrd="0" presId="urn:microsoft.com/office/officeart/2005/8/layout/equation1"/>
    <dgm:cxn modelId="{C2C8575D-EA11-496A-B277-8ED6B0FF0DAD}" type="presParOf" srcId="{57C4E470-30D4-47A8-BB9C-C0EB68425E85}" destId="{5F5DBB4D-CB63-4774-B71D-39D46ABD7C5B}" srcOrd="1" destOrd="0" presId="urn:microsoft.com/office/officeart/2005/8/layout/equation1"/>
    <dgm:cxn modelId="{A47CEC15-18E4-4C24-9EE6-45505521ED8A}" type="presParOf" srcId="{57C4E470-30D4-47A8-BB9C-C0EB68425E85}" destId="{B7365DB2-C1AE-4AD3-94C9-3594D848E4CC}" srcOrd="2" destOrd="0" presId="urn:microsoft.com/office/officeart/2005/8/layout/equation1"/>
    <dgm:cxn modelId="{0CA5BD81-7787-4386-B868-A397AB23AA62}" type="presParOf" srcId="{57C4E470-30D4-47A8-BB9C-C0EB68425E85}" destId="{6AFB41B1-F0B3-433D-A12C-1777AC7E8CE3}" srcOrd="3" destOrd="0" presId="urn:microsoft.com/office/officeart/2005/8/layout/equation1"/>
    <dgm:cxn modelId="{AD13E101-40D1-4EE3-95AF-173773779276}" type="presParOf" srcId="{57C4E470-30D4-47A8-BB9C-C0EB68425E85}" destId="{339057F6-ED56-40D4-A082-879F3B549CE2}" srcOrd="4" destOrd="0" presId="urn:microsoft.com/office/officeart/2005/8/layout/equation1"/>
    <dgm:cxn modelId="{2D6E5729-E1AD-4F67-B9F3-D710817A4E66}" type="presParOf" srcId="{57C4E470-30D4-47A8-BB9C-C0EB68425E85}" destId="{EE9A2538-697A-4A94-AB94-4805EEC65968}" srcOrd="5" destOrd="0" presId="urn:microsoft.com/office/officeart/2005/8/layout/equation1"/>
    <dgm:cxn modelId="{663D96A3-9595-4B1E-BC86-2961D52E296B}" type="presParOf" srcId="{57C4E470-30D4-47A8-BB9C-C0EB68425E85}" destId="{4D90D790-C81F-4C02-AD37-2CD58A530C3D}" srcOrd="6" destOrd="0" presId="urn:microsoft.com/office/officeart/2005/8/layout/equation1"/>
    <dgm:cxn modelId="{09258988-007B-433A-8F21-ED833A8B3053}" type="presParOf" srcId="{57C4E470-30D4-47A8-BB9C-C0EB68425E85}" destId="{4F999D03-5DEE-4913-8384-80F7EFF293FC}" srcOrd="7" destOrd="0" presId="urn:microsoft.com/office/officeart/2005/8/layout/equation1"/>
    <dgm:cxn modelId="{399A92B6-7917-495F-A305-C7E62B0AD12C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73986" y="443"/>
          <a:ext cx="1726891" cy="1726891"/>
        </a:xfrm>
        <a:prstGeom prst="ellipse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177563,18 тыс.руб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73986" y="443"/>
        <a:ext cx="1726891" cy="1726891"/>
      </dsp:txXfrm>
    </dsp:sp>
    <dsp:sp modelId="{B7365DB2-C1AE-4AD3-94C9-3594D848E4CC}">
      <dsp:nvSpPr>
        <dsp:cNvPr id="0" name=""/>
        <dsp:cNvSpPr/>
      </dsp:nvSpPr>
      <dsp:spPr>
        <a:xfrm>
          <a:off x="1955174" y="363297"/>
          <a:ext cx="1001596" cy="1001596"/>
        </a:xfrm>
        <a:prstGeom prst="mathMinus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1955174" y="363297"/>
        <a:ext cx="1001596" cy="1001596"/>
      </dsp:txXfrm>
    </dsp:sp>
    <dsp:sp modelId="{339057F6-ED56-40D4-A082-879F3B549CE2}">
      <dsp:nvSpPr>
        <dsp:cNvPr id="0" name=""/>
        <dsp:cNvSpPr/>
      </dsp:nvSpPr>
      <dsp:spPr>
        <a:xfrm>
          <a:off x="3240360" y="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124841,89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240360" y="0"/>
        <a:ext cx="1726891" cy="1726891"/>
      </dsp:txXfrm>
    </dsp:sp>
    <dsp:sp modelId="{4D90D790-C81F-4C02-AD37-2CD58A530C3D}">
      <dsp:nvSpPr>
        <dsp:cNvPr id="0" name=""/>
        <dsp:cNvSpPr/>
      </dsp:nvSpPr>
      <dsp:spPr>
        <a:xfrm>
          <a:off x="4964109" y="363297"/>
          <a:ext cx="1001596" cy="1001596"/>
        </a:xfrm>
        <a:prstGeom prst="mathEqual">
          <a:avLst/>
        </a:prstGeom>
        <a:solidFill>
          <a:schemeClr val="accent3">
            <a:shade val="90000"/>
            <a:hueOff val="280340"/>
            <a:satOff val="-6007"/>
            <a:lumOff val="308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4964109" y="363297"/>
        <a:ext cx="1001596" cy="1001596"/>
      </dsp:txXfrm>
    </dsp:sp>
    <dsp:sp modelId="{E757A018-6D28-47C9-ABCE-F07509DEFEB7}">
      <dsp:nvSpPr>
        <dsp:cNvPr id="0" name=""/>
        <dsp:cNvSpPr/>
      </dsp:nvSpPr>
      <dsp:spPr>
        <a:xfrm>
          <a:off x="6105929" y="65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Профицит </a:t>
          </a:r>
          <a:r>
            <a:rPr lang="ru-RU" sz="2100" kern="1200" smtClean="0">
              <a:solidFill>
                <a:schemeClr val="tx1"/>
              </a:solidFill>
            </a:rPr>
            <a:t>52721,29 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105929" y="650"/>
        <a:ext cx="1726891" cy="172689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1319" y="61345"/>
          <a:ext cx="1749516" cy="1749516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762863,91 тыс.руб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1319" y="61345"/>
        <a:ext cx="1749516" cy="1749516"/>
      </dsp:txXfrm>
    </dsp:sp>
    <dsp:sp modelId="{B7365DB2-C1AE-4AD3-94C9-3594D848E4CC}">
      <dsp:nvSpPr>
        <dsp:cNvPr id="0" name=""/>
        <dsp:cNvSpPr/>
      </dsp:nvSpPr>
      <dsp:spPr>
        <a:xfrm>
          <a:off x="1892897" y="428744"/>
          <a:ext cx="1014719" cy="1014719"/>
        </a:xfrm>
        <a:prstGeom prst="mathMinus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1892897" y="428744"/>
        <a:ext cx="1014719" cy="1014719"/>
      </dsp:txXfrm>
    </dsp:sp>
    <dsp:sp modelId="{339057F6-ED56-40D4-A082-879F3B549CE2}">
      <dsp:nvSpPr>
        <dsp:cNvPr id="0" name=""/>
        <dsp:cNvSpPr/>
      </dsp:nvSpPr>
      <dsp:spPr>
        <a:xfrm>
          <a:off x="3049677" y="61345"/>
          <a:ext cx="1749516" cy="1749516"/>
        </a:xfrm>
        <a:prstGeom prst="ellipse">
          <a:avLst/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767936,05  </a:t>
          </a:r>
          <a:r>
            <a:rPr lang="ru-RU" sz="2100" kern="1200" smtClean="0">
              <a:solidFill>
                <a:schemeClr val="tx1"/>
              </a:solidFill>
            </a:rPr>
            <a:t>тыс.руб</a:t>
          </a:r>
          <a:r>
            <a:rPr lang="ru-RU" sz="2100" kern="1200" dirty="0" smtClean="0">
              <a:solidFill>
                <a:schemeClr val="tx1"/>
              </a:solidFill>
            </a:rPr>
            <a:t>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049677" y="61345"/>
        <a:ext cx="1749516" cy="1749516"/>
      </dsp:txXfrm>
    </dsp:sp>
    <dsp:sp modelId="{4D90D790-C81F-4C02-AD37-2CD58A530C3D}">
      <dsp:nvSpPr>
        <dsp:cNvPr id="0" name=""/>
        <dsp:cNvSpPr/>
      </dsp:nvSpPr>
      <dsp:spPr>
        <a:xfrm>
          <a:off x="4941255" y="428744"/>
          <a:ext cx="1014719" cy="1014719"/>
        </a:xfrm>
        <a:prstGeom prst="mathEqual">
          <a:avLst/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4941255" y="428744"/>
        <a:ext cx="1014719" cy="1014719"/>
      </dsp:txXfrm>
    </dsp:sp>
    <dsp:sp modelId="{E757A018-6D28-47C9-ABCE-F07509DEFEB7}">
      <dsp:nvSpPr>
        <dsp:cNvPr id="0" name=""/>
        <dsp:cNvSpPr/>
      </dsp:nvSpPr>
      <dsp:spPr>
        <a:xfrm>
          <a:off x="6098035" y="61345"/>
          <a:ext cx="1749516" cy="1749516"/>
        </a:xfrm>
        <a:prstGeom prst="ellips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Дефицит </a:t>
          </a:r>
          <a:r>
            <a:rPr lang="ru-RU" sz="2100" kern="1200" smtClean="0">
              <a:solidFill>
                <a:schemeClr val="tx1"/>
              </a:solidFill>
            </a:rPr>
            <a:t>5072,14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098035" y="61345"/>
        <a:ext cx="1749516" cy="1749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2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i1072965_09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 contrast="-26000"/>
          </a:blip>
          <a:stretch>
            <a:fillRect/>
          </a:stretch>
        </p:blipFill>
        <p:spPr>
          <a:xfrm>
            <a:off x="-2594" y="83128"/>
            <a:ext cx="91327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80920" cy="5400600"/>
          </a:xfrm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Исполнение бюджета Малышевского городского округа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 1 квартал 2024 года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Поступление доходов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в бюджет Малышевского ГО,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48734414"/>
              </p:ext>
            </p:extLst>
          </p:nvPr>
        </p:nvGraphicFramePr>
        <p:xfrm>
          <a:off x="467544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доходной части бюджета Малышевского ГО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72359566"/>
              </p:ext>
            </p:extLst>
          </p:nvPr>
        </p:nvGraphicFramePr>
        <p:xfrm>
          <a:off x="395536" y="260648"/>
          <a:ext cx="8373616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5515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Исполнение расходной части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бюджета Малышевского ГО,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88911231"/>
              </p:ext>
            </p:extLst>
          </p:nvPr>
        </p:nvGraphicFramePr>
        <p:xfrm>
          <a:off x="457200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6839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расходной части бюджета Малышевского ГО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20164654"/>
              </p:ext>
            </p:extLst>
          </p:nvPr>
        </p:nvGraphicFramePr>
        <p:xfrm>
          <a:off x="395536" y="1180248"/>
          <a:ext cx="8352928" cy="5201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09695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Результат исполнения бюджета Малышевского городского округа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484784"/>
            <a:ext cx="7200800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Утверждено Решением Думы МГО </a:t>
            </a:r>
            <a:r>
              <a:rPr lang="ru-RU" smtClean="0"/>
              <a:t>на 2024 </a:t>
            </a:r>
            <a:r>
              <a:rPr lang="ru-RU" dirty="0" smtClean="0"/>
              <a:t>год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115616" y="4149080"/>
            <a:ext cx="7272808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Исполнено на </a:t>
            </a:r>
            <a:r>
              <a:rPr lang="ru-RU" smtClean="0"/>
              <a:t>01 апреля 2024 </a:t>
            </a:r>
            <a:r>
              <a:rPr lang="ru-RU" dirty="0" smtClean="0"/>
              <a:t>года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="" xmlns:p14="http://schemas.microsoft.com/office/powerpoint/2010/main" val="2735717905"/>
              </p:ext>
            </p:extLst>
          </p:nvPr>
        </p:nvGraphicFramePr>
        <p:xfrm>
          <a:off x="611560" y="4869160"/>
          <a:ext cx="7920880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Объект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54486496"/>
              </p:ext>
            </p:extLst>
          </p:nvPr>
        </p:nvGraphicFramePr>
        <p:xfrm>
          <a:off x="611560" y="2132856"/>
          <a:ext cx="7848872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="" xmlns:p14="http://schemas.microsoft.com/office/powerpoint/2010/main" val="380976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tf00001235</Template>
  <TotalTime>499</TotalTime>
  <Words>230</Words>
  <Application>Microsoft Office PowerPoint</Application>
  <PresentationFormat>Экран (4:3)</PresentationFormat>
  <Paragraphs>68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Исполнение бюджета Малышевского городского округа за 1 квартал 2024 года</vt:lpstr>
      <vt:lpstr>Поступление доходов в бюджет Малышевского ГО, тыс. руб.</vt:lpstr>
      <vt:lpstr>Структура исполнения доходной части бюджета Малышевского ГО</vt:lpstr>
      <vt:lpstr>Исполнение расходной части бюджета Малышевского ГО, тыс. руб.</vt:lpstr>
      <vt:lpstr>Структура исполнения расходной части бюджета Малышевского ГО</vt:lpstr>
      <vt:lpstr>Результат исполнения бюджета Малышевского городского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Малышевского городского округа за 1 квартал 2016 года</dc:title>
  <dc:creator>Татьяна Бабайлова</dc:creator>
  <cp:lastModifiedBy>А.В. Миронова</cp:lastModifiedBy>
  <cp:revision>77</cp:revision>
  <dcterms:created xsi:type="dcterms:W3CDTF">2017-04-11T06:51:15Z</dcterms:created>
  <dcterms:modified xsi:type="dcterms:W3CDTF">2024-08-21T11:33:49Z</dcterms:modified>
</cp:coreProperties>
</file>