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xml" Extension="xml"/>
  <Default ContentType="application/vnd.openxmlformats-package.relationships+xml" Extension="rels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slide+xml" PartName="/ppt/slides/slide46.xml"/>
  <Override ContentType="application/vnd.openxmlformats-officedocument.presentationml.slide+xml" PartName="/ppt/slides/slide47.xml"/>
  <Override ContentType="application/vnd.openxmlformats-officedocument.presentationml.slide+xml" PartName="/ppt/slides/slide48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</Types>
</file>

<file path=_rels/.rels><?xml version="1.0" encoding="UTF-8" standalone="no" ?>
<Relationships xmlns="http://schemas.openxmlformats.org/package/2006/relationships">
  <Relationship Id="rId1" Target="ppt/presentation.xml" Type="http://schemas.openxmlformats.org/officeDocument/2006/relationships/officeDocument"/>
  <Relationship Id="rId2" Target="docProps/app.xml" Type="http://schemas.openxmlformats.org/officeDocument/2006/relationships/extended-properties"/>
  <Relationship Id="rId3" Target="docProps/core.xml" Type="http://schemas.openxmlformats.org/package/2006/relationships/metadata/core-properties"/>
</Relationships>

</file>

<file path=ppt/presentation.xml><?xml version="1.0" encoding="utf-8"?>
<p:presentation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</p:sldIdLst>
  <p:sldSz cx="9144000" cy="6858000"/>
  <p:notesSz cx="6858000" cy="9144000"/>
</p:presentation>
</file>

<file path=ppt/tableStyles.xml><?xml version="1.0" encoding="utf-8"?>
<a:tblStyleLs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def="{5C22544A-7EE6-4342-B048-85BDC9FD1C3A}">
  <a:tblStyle styleId="{00A15C55-8517-42AA-B614-E9B94910E393}" styleName="Средний стиль 2 - акцент 4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  <a:prstDash val="solid"/>
            </a:ln>
          </a:left>
          <a:right>
            <a:ln w="12700">
              <a:solidFill>
                <a:schemeClr val="lt1"/>
              </a:solidFill>
              <a:prstDash val="solid"/>
            </a:ln>
          </a:right>
          <a:top>
            <a:ln w="12700">
              <a:solidFill>
                <a:schemeClr val="lt1"/>
              </a:solidFill>
              <a:prstDash val="solid"/>
            </a:ln>
          </a:top>
          <a:bottom>
            <a:ln w="12700">
              <a:solidFill>
                <a:schemeClr val="lt1"/>
              </a:solidFill>
              <a:prstDash val="solid"/>
            </a:ln>
          </a:bottom>
          <a:insideH>
            <a:ln w="12700">
              <a:solidFill>
                <a:schemeClr val="lt1"/>
              </a:solidFill>
              <a:prstDash val="solid"/>
            </a:ln>
          </a:insideH>
          <a:insideV>
            <a:ln w="12700">
              <a:solidFill>
                <a:schemeClr val="lt1"/>
              </a:solidFill>
              <a:prstDash val="solid"/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fill>
          <a:solidFill>
            <a:schemeClr val="accent4">
              <a:tint val="40000"/>
            </a:schemeClr>
          </a:solidFill>
        </a:fill>
      </a:tcStyle>
    </a:band1H>
    <a:band2H>
      <a:tcStyle/>
    </a:band2H>
    <a:band1V>
      <a:tcStyle>
        <a:fill>
          <a:solidFill>
            <a:schemeClr val="accent4">
              <a:tint val="40000"/>
            </a:schemeClr>
          </a:solidFill>
        </a:fill>
      </a:tcStyle>
    </a:band1V>
    <a:band2V>
      <a:tcStyle/>
    </a:band2V>
    <a:lastCol>
      <a:tcTxStyle b="on" i="def">
        <a:fontRef idx="minor"/>
        <a:schemeClr val="lt1"/>
      </a:tcTxStyle>
      <a:tcStyle>
        <a:fill>
          <a:solidFill>
            <a:schemeClr val="accent4"/>
          </a:solidFill>
        </a:fill>
      </a:tcStyle>
    </a:lastCol>
    <a:firstCol>
      <a:tcTxStyle b="on" i="def">
        <a:fontRef idx="minor"/>
        <a:schemeClr val="lt1"/>
      </a:tcTxStyle>
      <a:tcStyle>
        <a:fill>
          <a:solidFill>
            <a:schemeClr val="accent4"/>
          </a:solidFill>
        </a:fill>
      </a:tcStyle>
    </a:firstCol>
    <a:lastRow>
      <a:tcTxStyle b="on" i="def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  <a:prstDash val="solid"/>
            </a:ln>
          </a:top>
        </a:tcBdr>
        <a:fill>
          <a:solidFill>
            <a:schemeClr val="accent4"/>
          </a:solidFill>
        </a:fill>
      </a:tcStyle>
    </a:lastRow>
    <a:firstRow>
      <a:tcTxStyle b="on" i="def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  <a:prstDash val="solid"/>
            </a:ln>
          </a:bottom>
        </a:tcBdr>
        <a:fill>
          <a:solidFill>
            <a:schemeClr val="accent4"/>
          </a:solidFill>
        </a:fill>
      </a:tcStyle>
    </a:firstRow>
  </a:tblStyle>
  <a:tblStyle styleId="{0660B408-B3CF-4A94-85FC-2B1E0A45F4A2}" styleName="Темный стиль 2 - акцент 1/акцент 2">
    <a:wholeTbl>
      <a:tcTxStyle b="def" i="def"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dk1"/>
              </a:solidFill>
              <a:prstDash val="solid"/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 i="def">
        <a:fontRef idx="minor"/>
        <a:schemeClr val="lt1"/>
      </a:tcTxStyle>
      <a:tcStyle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  <a:prstDash val="solid"/>
            </a:ln>
          </a:left>
          <a:right>
            <a:ln w="12700">
              <a:solidFill>
                <a:schemeClr val="lt1"/>
              </a:solidFill>
              <a:prstDash val="solid"/>
            </a:ln>
          </a:right>
          <a:top>
            <a:ln w="12700">
              <a:solidFill>
                <a:schemeClr val="lt1"/>
              </a:solidFill>
              <a:prstDash val="solid"/>
            </a:ln>
          </a:top>
          <a:bottom>
            <a:ln w="12700">
              <a:solidFill>
                <a:schemeClr val="lt1"/>
              </a:solidFill>
              <a:prstDash val="solid"/>
            </a:ln>
          </a:bottom>
          <a:insideH>
            <a:ln w="12700">
              <a:solidFill>
                <a:schemeClr val="lt1"/>
              </a:solidFill>
              <a:prstDash val="solid"/>
            </a:ln>
          </a:insideH>
          <a:insideV>
            <a:ln w="12700">
              <a:solidFill>
                <a:schemeClr val="lt1"/>
              </a:solidFill>
              <a:prstDash val="solid"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fill>
          <a:solidFill>
            <a:schemeClr val="dk1">
              <a:tint val="40000"/>
            </a:schemeClr>
          </a:solidFill>
        </a:fill>
      </a:tcStyle>
    </a:band1H>
    <a:band2H>
      <a:tcStyle/>
    </a:band2H>
    <a:band1V>
      <a:tcStyle>
        <a:fill>
          <a:solidFill>
            <a:schemeClr val="dk1">
              <a:tint val="40000"/>
            </a:schemeClr>
          </a:solidFill>
        </a:fill>
      </a:tcStyle>
    </a:band1V>
    <a:band2V>
      <a:tcStyle/>
    </a:band2V>
    <a:lastCol>
      <a:tcTxStyle b="on" i="def">
        <a:fontRef idx="minor"/>
        <a:schemeClr val="lt1"/>
      </a:tcTxStyle>
      <a:tcStyle>
        <a:fill>
          <a:solidFill>
            <a:schemeClr val="dk1"/>
          </a:solidFill>
        </a:fill>
      </a:tcStyle>
    </a:lastCol>
    <a:firstCol>
      <a:tcTxStyle b="on" i="def">
        <a:fontRef idx="minor"/>
        <a:schemeClr val="lt1"/>
      </a:tcTxStyle>
      <a:tcStyle>
        <a:fill>
          <a:solidFill>
            <a:schemeClr val="dk1"/>
          </a:solidFill>
        </a:fill>
      </a:tcStyle>
    </a:firstCol>
    <a:lastRow>
      <a:tcTxStyle b="on" i="def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  <a:prstDash val="solid"/>
            </a:ln>
          </a:top>
        </a:tcBdr>
        <a:fill>
          <a:solidFill>
            <a:schemeClr val="dk1"/>
          </a:solidFill>
        </a:fill>
      </a:tcStyle>
    </a:lastRow>
    <a:firstRow>
      <a:tcTxStyle b="on" i="def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  <a:prstDash val="solid"/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Средний стиль 1 - акцент 6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accent6"/>
              </a:solidFill>
              <a:prstDash val="solid"/>
            </a:ln>
          </a:left>
          <a:right>
            <a:ln w="12700">
              <a:solidFill>
                <a:schemeClr val="accent6"/>
              </a:solidFill>
              <a:prstDash val="solid"/>
            </a:ln>
          </a:right>
          <a:top>
            <a:ln w="12700">
              <a:solidFill>
                <a:schemeClr val="accent6"/>
              </a:solidFill>
              <a:prstDash val="solid"/>
            </a:ln>
          </a:top>
          <a:bottom>
            <a:ln w="12700">
              <a:solidFill>
                <a:schemeClr val="accent6"/>
              </a:solidFill>
              <a:prstDash val="solid"/>
            </a:ln>
          </a:bottom>
          <a:insideH>
            <a:ln w="12700">
              <a:solidFill>
                <a:schemeClr val="accent6"/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fill>
          <a:solidFill>
            <a:schemeClr val="accent6">
              <a:tint val="20000"/>
            </a:schemeClr>
          </a:solidFill>
        </a:fill>
      </a:tcStyle>
    </a:band1H>
    <a:band1V>
      <a:tcStyle>
        <a:fill>
          <a:solidFill>
            <a:schemeClr val="accent6">
              <a:tint val="2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accent6"/>
              </a:solidFill>
              <a:prstDash val="solid"/>
            </a:ln>
          </a:top>
        </a:tcBdr>
        <a:fill>
          <a:solidFill>
            <a:schemeClr val="lt1"/>
          </a:solidFill>
        </a:fill>
      </a:tcStyle>
    </a:lastRow>
    <a:firstRow>
      <a:tcTxStyle b="on" i="def">
        <a:fontRef idx="minor"/>
        <a:schemeClr val="lt1"/>
      </a:tcTxStyle>
      <a:tcStyle>
        <a:fill>
          <a:solidFill>
            <a:schemeClr val="accent6"/>
          </a:solidFill>
        </a:fill>
      </a:tcStyle>
    </a:firstRow>
  </a:tblStyle>
  <a:tblStyle styleId="{125E5076-3810-47DD-B79F-674D7AD40C01}" styleName="Темный стиль 1 - акцент 1">
    <a:wholeTbl>
      <a:tcTxStyle b="def" i="def">
        <a:fontRef idx="minor"/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fill>
          <a:solidFill>
            <a:schemeClr val="accent1">
              <a:shade val="60000"/>
            </a:schemeClr>
          </a:solidFill>
        </a:fill>
      </a:tcStyle>
    </a:band1H>
    <a:band1V>
      <a:tcStyle>
        <a:fill>
          <a:solidFill>
            <a:schemeClr val="accent1">
              <a:shade val="60000"/>
            </a:schemeClr>
          </a:solidFill>
        </a:fill>
      </a:tcStyle>
    </a:band1V>
    <a:lastCol>
      <a:tcTxStyle b="on" i="def"/>
      <a:tcStyle>
        <a:tcBdr>
          <a:left>
            <a:ln w="25400">
              <a:solidFill>
                <a:schemeClr val="lt1"/>
              </a:solidFill>
              <a:prstDash val="solid"/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 i="def"/>
      <a:tcStyle>
        <a:tcBdr>
          <a:right>
            <a:ln w="25400">
              <a:solidFill>
                <a:schemeClr val="lt1"/>
              </a:solidFill>
              <a:prstDash val="solid"/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 i="def"/>
      <a:tcStyle>
        <a:tcBdr>
          <a:top>
            <a:ln w="25400">
              <a:solidFill>
                <a:schemeClr val="lt1"/>
              </a:solidFill>
              <a:prstDash val="solid"/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 i="def"/>
      <a:tcStyle>
        <a:tcBdr>
          <a:bottom>
            <a:ln w="25400">
              <a:solidFill>
                <a:schemeClr val="lt1"/>
              </a:solidFill>
              <a:prstDash val="solid"/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6D9F66E-5EB9-4882-86FB-DCBF35E3C3E4}" styleName="Средний стиль 4 - акцент 6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accent6"/>
              </a:solidFill>
              <a:prstDash val="solid"/>
            </a:ln>
          </a:left>
          <a:right>
            <a:ln w="12700">
              <a:solidFill>
                <a:schemeClr val="accent6"/>
              </a:solidFill>
              <a:prstDash val="solid"/>
            </a:ln>
          </a:right>
          <a:top>
            <a:ln w="12700">
              <a:solidFill>
                <a:schemeClr val="accent6"/>
              </a:solidFill>
              <a:prstDash val="solid"/>
            </a:ln>
          </a:top>
          <a:bottom>
            <a:ln w="12700">
              <a:solidFill>
                <a:schemeClr val="accent6"/>
              </a:solidFill>
              <a:prstDash val="solid"/>
            </a:ln>
          </a:bottom>
          <a:insideH>
            <a:ln w="12700">
              <a:solidFill>
                <a:schemeClr val="accent6"/>
              </a:solidFill>
              <a:prstDash val="solid"/>
            </a:ln>
          </a:insideH>
          <a:insideV>
            <a:ln w="12700">
              <a:solidFill>
                <a:schemeClr val="accent6"/>
              </a:solidFill>
              <a:prstDash val="solid"/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fill>
          <a:solidFill>
            <a:schemeClr val="accent6">
              <a:tint val="40000"/>
            </a:schemeClr>
          </a:solidFill>
        </a:fill>
      </a:tcStyle>
    </a:band1H>
    <a:band1V>
      <a:tcStyle>
        <a:fill>
          <a:solidFill>
            <a:schemeClr val="accent6">
              <a:tint val="4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25400">
              <a:solidFill>
                <a:schemeClr val="accent6"/>
              </a:solidFill>
              <a:prstDash val="solid"/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 i="def"/>
      <a:tcStyle>
        <a:fill>
          <a:solidFill>
            <a:schemeClr val="accent6">
              <a:tint val="20000"/>
            </a:schemeClr>
          </a:solidFill>
        </a:fill>
      </a:tcStyle>
    </a:firstRow>
  </a:tblStyle>
  <a:tblStyle styleId="{17292A2E-F333-43FB-9621-5CBBE7FDCDCB}" styleName="Светлый стиль 2 - акцент 4">
    <a:wholeTbl>
      <a:tcTxStyle b="def" i="def">
        <a:fontRef idx="minor"/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accent4"/>
              </a:solidFill>
              <a:prstDash val="solid"/>
            </a:ln>
          </a:top>
        </a:tcBdr>
      </a:tcStyle>
    </a:lastRow>
    <a:firstRow>
      <a:tcTxStyle b="on" i="def">
        <a:fontRef idx="minor"/>
        <a:schemeClr val="bg1"/>
      </a:tcTxStyle>
      <a:tcStyle>
        <a:fillRef idx="1">
          <a:schemeClr val="accent4"/>
        </a:fillRef>
      </a:tcStyle>
    </a:firstRow>
  </a:tblStyle>
  <a:tblStyle styleId="{1E171933-4619-4E11-9A3F-F7608DF75F80}" styleName="Средний стиль 1 - акцент 4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accent4"/>
              </a:solidFill>
              <a:prstDash val="solid"/>
            </a:ln>
          </a:left>
          <a:right>
            <a:ln w="12700">
              <a:solidFill>
                <a:schemeClr val="accent4"/>
              </a:solidFill>
              <a:prstDash val="solid"/>
            </a:ln>
          </a:right>
          <a:top>
            <a:ln w="12700">
              <a:solidFill>
                <a:schemeClr val="accent4"/>
              </a:solidFill>
              <a:prstDash val="solid"/>
            </a:ln>
          </a:top>
          <a:bottom>
            <a:ln w="12700">
              <a:solidFill>
                <a:schemeClr val="accent4"/>
              </a:solidFill>
              <a:prstDash val="solid"/>
            </a:ln>
          </a:bottom>
          <a:insideH>
            <a:ln w="12700">
              <a:solidFill>
                <a:schemeClr val="accent4"/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fill>
          <a:solidFill>
            <a:schemeClr val="accent4">
              <a:tint val="20000"/>
            </a:schemeClr>
          </a:solidFill>
        </a:fill>
      </a:tcStyle>
    </a:band1H>
    <a:band1V>
      <a:tcStyle>
        <a:fill>
          <a:solidFill>
            <a:schemeClr val="accent4">
              <a:tint val="2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accent4"/>
              </a:solidFill>
              <a:prstDash val="solid"/>
            </a:ln>
          </a:top>
        </a:tcBdr>
        <a:fill>
          <a:solidFill>
            <a:schemeClr val="lt1"/>
          </a:solidFill>
        </a:fill>
      </a:tcStyle>
    </a:lastRow>
    <a:firstRow>
      <a:tcTxStyle b="on" i="def">
        <a:fontRef idx="minor"/>
        <a:schemeClr val="lt1"/>
      </a:tcTxStyle>
      <a:tcStyle>
        <a:fill>
          <a:solidFill>
            <a:schemeClr val="accent4"/>
          </a:solidFill>
        </a:fill>
      </a:tcStyle>
    </a:firstRow>
  </a:tblStyle>
  <a:tblStyle styleId="{1FECB4D8-DB02-4DC6-A0A2-4F2EBAE1DC90}" styleName="Средний стиль 1 - акцент 3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accent3"/>
              </a:solidFill>
              <a:prstDash val="solid"/>
            </a:ln>
          </a:left>
          <a:right>
            <a:ln w="12700">
              <a:solidFill>
                <a:schemeClr val="accent3"/>
              </a:solidFill>
              <a:prstDash val="solid"/>
            </a:ln>
          </a:right>
          <a:top>
            <a:ln w="12700">
              <a:solidFill>
                <a:schemeClr val="accent3"/>
              </a:solidFill>
              <a:prstDash val="solid"/>
            </a:ln>
          </a:top>
          <a:bottom>
            <a:ln w="12700">
              <a:solidFill>
                <a:schemeClr val="accent3"/>
              </a:solidFill>
              <a:prstDash val="solid"/>
            </a:ln>
          </a:bottom>
          <a:insideH>
            <a:ln w="12700">
              <a:solidFill>
                <a:schemeClr val="accent3"/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fill>
          <a:solidFill>
            <a:schemeClr val="accent3">
              <a:tint val="20000"/>
            </a:schemeClr>
          </a:solidFill>
        </a:fill>
      </a:tcStyle>
    </a:band1H>
    <a:band1V>
      <a:tcStyle>
        <a:fill>
          <a:solidFill>
            <a:schemeClr val="accent3">
              <a:tint val="2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accent3"/>
              </a:solidFill>
              <a:prstDash val="solid"/>
            </a:ln>
          </a:top>
        </a:tcBdr>
        <a:fill>
          <a:solidFill>
            <a:schemeClr val="lt1"/>
          </a:solidFill>
        </a:fill>
      </a:tcStyle>
    </a:lastRow>
    <a:firstRow>
      <a:tcTxStyle b="on" i="def">
        <a:fontRef idx="minor"/>
        <a:schemeClr val="lt1"/>
      </a:tcTxStyle>
      <a:tcStyle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- акцент 2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  <a:prstDash val="solid"/>
            </a:ln>
          </a:left>
          <a:right>
            <a:ln w="12700">
              <a:solidFill>
                <a:schemeClr val="lt1"/>
              </a:solidFill>
              <a:prstDash val="solid"/>
            </a:ln>
          </a:right>
          <a:top>
            <a:ln w="12700">
              <a:solidFill>
                <a:schemeClr val="lt1"/>
              </a:solidFill>
              <a:prstDash val="solid"/>
            </a:ln>
          </a:top>
          <a:bottom>
            <a:ln w="12700">
              <a:solidFill>
                <a:schemeClr val="lt1"/>
              </a:solidFill>
              <a:prstDash val="solid"/>
            </a:ln>
          </a:bottom>
          <a:insideH>
            <a:ln w="12700">
              <a:solidFill>
                <a:schemeClr val="lt1"/>
              </a:solidFill>
              <a:prstDash val="solid"/>
            </a:ln>
          </a:insideH>
          <a:insideV>
            <a:ln w="12700">
              <a:solidFill>
                <a:schemeClr val="lt1"/>
              </a:solidFill>
              <a:prstDash val="solid"/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fill>
          <a:solidFill>
            <a:schemeClr val="accent2">
              <a:tint val="40000"/>
            </a:schemeClr>
          </a:solidFill>
        </a:fill>
      </a:tcStyle>
    </a:band1H>
    <a:band2H>
      <a:tcStyle/>
    </a:band2H>
    <a:band1V>
      <a:tcStyle>
        <a:fill>
          <a:solidFill>
            <a:schemeClr val="accent2">
              <a:tint val="40000"/>
            </a:schemeClr>
          </a:solidFill>
        </a:fill>
      </a:tcStyle>
    </a:band1V>
    <a:band2V>
      <a:tcStyle/>
    </a:band2V>
    <a:lastCol>
      <a:tcTxStyle b="on" i="def">
        <a:fontRef idx="minor"/>
        <a:schemeClr val="lt1"/>
      </a:tcTxStyle>
      <a:tcStyle>
        <a:fill>
          <a:solidFill>
            <a:schemeClr val="accent2"/>
          </a:solidFill>
        </a:fill>
      </a:tcStyle>
    </a:lastCol>
    <a:firstCol>
      <a:tcTxStyle b="on" i="def">
        <a:fontRef idx="minor"/>
        <a:schemeClr val="lt1"/>
      </a:tcTxStyle>
      <a:tcStyle>
        <a:fill>
          <a:solidFill>
            <a:schemeClr val="accent2"/>
          </a:solidFill>
        </a:fill>
      </a:tcStyle>
    </a:firstCol>
    <a:lastRow>
      <a:tcTxStyle b="on" i="def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  <a:prstDash val="solid"/>
            </a:ln>
          </a:top>
        </a:tcBdr>
        <a:fill>
          <a:solidFill>
            <a:schemeClr val="accent2"/>
          </a:solidFill>
        </a:fill>
      </a:tcStyle>
    </a:lastRow>
    <a:firstRow>
      <a:tcTxStyle b="on" i="def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  <a:prstDash val="solid"/>
            </a:ln>
          </a:bottom>
        </a:tcBdr>
        <a:fill>
          <a:solidFill>
            <a:schemeClr val="accent2"/>
          </a:solidFill>
        </a:fill>
      </a:tcStyle>
    </a:firstRow>
  </a:tblStyle>
  <a:tblStyle styleId="{22838BEF-8BB2-4498-84A7-C5851F593DF1}" styleName="Средний стиль 4 - акцент 5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accent5"/>
              </a:solidFill>
              <a:prstDash val="solid"/>
            </a:ln>
          </a:left>
          <a:right>
            <a:ln w="12700">
              <a:solidFill>
                <a:schemeClr val="accent5"/>
              </a:solidFill>
              <a:prstDash val="solid"/>
            </a:ln>
          </a:right>
          <a:top>
            <a:ln w="12700">
              <a:solidFill>
                <a:schemeClr val="accent5"/>
              </a:solidFill>
              <a:prstDash val="solid"/>
            </a:ln>
          </a:top>
          <a:bottom>
            <a:ln w="12700">
              <a:solidFill>
                <a:schemeClr val="accent5"/>
              </a:solidFill>
              <a:prstDash val="solid"/>
            </a:ln>
          </a:bottom>
          <a:insideH>
            <a:ln w="12700">
              <a:solidFill>
                <a:schemeClr val="accent5"/>
              </a:solidFill>
              <a:prstDash val="solid"/>
            </a:ln>
          </a:insideH>
          <a:insideV>
            <a:ln w="12700">
              <a:solidFill>
                <a:schemeClr val="accent5"/>
              </a:solidFill>
              <a:prstDash val="solid"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fill>
          <a:solidFill>
            <a:schemeClr val="accent5">
              <a:tint val="40000"/>
            </a:schemeClr>
          </a:solidFill>
        </a:fill>
      </a:tcStyle>
    </a:band1H>
    <a:band1V>
      <a:tcStyle>
        <a:fill>
          <a:solidFill>
            <a:schemeClr val="accent5">
              <a:tint val="4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25400">
              <a:solidFill>
                <a:schemeClr val="accent5"/>
              </a:solidFill>
              <a:prstDash val="solid"/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 i="def"/>
      <a:tcStyle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Темный стиль 1 - акцент 2">
    <a:wholeTbl>
      <a:tcTxStyle b="def" i="def">
        <a:fontRef idx="minor"/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fill>
          <a:solidFill>
            <a:schemeClr val="accent2">
              <a:shade val="60000"/>
            </a:schemeClr>
          </a:solidFill>
        </a:fill>
      </a:tcStyle>
    </a:band1H>
    <a:band1V>
      <a:tcStyle>
        <a:fill>
          <a:solidFill>
            <a:schemeClr val="accent2">
              <a:shade val="60000"/>
            </a:schemeClr>
          </a:solidFill>
        </a:fill>
      </a:tcStyle>
    </a:band1V>
    <a:lastCol>
      <a:tcTxStyle b="on" i="def"/>
      <a:tcStyle>
        <a:tcBdr>
          <a:left>
            <a:ln w="25400">
              <a:solidFill>
                <a:schemeClr val="lt1"/>
              </a:solidFill>
              <a:prstDash val="solid"/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 i="def"/>
      <a:tcStyle>
        <a:tcBdr>
          <a:right>
            <a:ln w="25400">
              <a:solidFill>
                <a:schemeClr val="lt1"/>
              </a:solidFill>
              <a:prstDash val="solid"/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 i="def"/>
      <a:tcStyle>
        <a:tcBdr>
          <a:top>
            <a:ln w="25400">
              <a:solidFill>
                <a:schemeClr val="lt1"/>
              </a:solidFill>
              <a:prstDash val="solid"/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 i="def"/>
      <a:tcStyle>
        <a:tcBdr>
          <a:bottom>
            <a:ln w="25400">
              <a:solidFill>
                <a:schemeClr val="lt1"/>
              </a:solidFill>
              <a:prstDash val="solid"/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Темный стиль 2 - акцент 5/акцент 6">
    <a:wholeTbl>
      <a:tcTxStyle b="def" i="def"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fill>
          <a:solidFill>
            <a:schemeClr val="accent5">
              <a:tint val="40000"/>
            </a:schemeClr>
          </a:solidFill>
        </a:fill>
      </a:tcStyle>
    </a:band1H>
    <a:band1V>
      <a:tcStyle>
        <a:fill>
          <a:solidFill>
            <a:schemeClr val="accent5">
              <a:tint val="4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dk1"/>
              </a:solidFill>
              <a:prstDash val="solid"/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 i="def">
        <a:fontRef idx="minor"/>
        <a:schemeClr val="lt1"/>
      </a:tcTxStyle>
      <a:tcStyle>
        <a:fill>
          <a:solidFill>
            <a:schemeClr val="accent6"/>
          </a:solidFill>
        </a:fill>
      </a:tcStyle>
    </a:firstRow>
  </a:tblStyle>
  <a:tblStyle styleId="{5202B0CA-FC54-4496-8BCA-5EF66A818D29}" styleName="Темный стиль 2">
    <a:wholeTbl>
      <a:tcTxStyle b="def" i="def"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fill>
          <a:solidFill>
            <a:schemeClr val="dk1">
              <a:tint val="40000"/>
            </a:schemeClr>
          </a:solidFill>
        </a:fill>
      </a:tcStyle>
    </a:band1H>
    <a:band1V>
      <a:tcStyle>
        <a:fill>
          <a:solidFill>
            <a:schemeClr val="dk1">
              <a:tint val="4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dk1"/>
              </a:solidFill>
              <a:prstDash val="solid"/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 i="def">
        <a:fontRef idx="minor"/>
        <a:schemeClr val="lt1"/>
      </a:tcTxStyle>
      <a:tcStyle>
        <a:fill>
          <a:solidFill>
            <a:schemeClr val="dk1"/>
          </a:solidFill>
        </a:fill>
      </a:tcStyle>
    </a:firstRow>
  </a:tblStyle>
  <a:tblStyle styleId="{5A111915-BE36-4E01-A7E5-04B1672EAD32}" styleName="Светлый стиль 2 - акцент 5">
    <a:wholeTbl>
      <a:tcTxStyle b="def" i="def">
        <a:fontRef idx="minor"/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accent5"/>
              </a:solidFill>
              <a:prstDash val="solid"/>
            </a:ln>
          </a:top>
        </a:tcBdr>
      </a:tcStyle>
    </a:lastRow>
    <a:firstRow>
      <a:tcTxStyle b="on" i="def">
        <a:fontRef idx="minor"/>
        <a:schemeClr val="bg1"/>
      </a:tcTxStyle>
      <a:tcStyle>
        <a:fillRef idx="1">
          <a:schemeClr val="accent5"/>
        </a:fillRef>
      </a:tcStyle>
    </a:firstRow>
  </a:tblStyle>
  <a:tblStyle styleId="{5C22544A-7EE6-4342-B048-85BDC9FD1C3A}" styleName="Средний стиль 2 - акцент 1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  <a:prstDash val="solid"/>
            </a:ln>
          </a:left>
          <a:right>
            <a:ln w="12700">
              <a:solidFill>
                <a:schemeClr val="lt1"/>
              </a:solidFill>
              <a:prstDash val="solid"/>
            </a:ln>
          </a:right>
          <a:top>
            <a:ln w="12700">
              <a:solidFill>
                <a:schemeClr val="lt1"/>
              </a:solidFill>
              <a:prstDash val="solid"/>
            </a:ln>
          </a:top>
          <a:bottom>
            <a:ln w="12700">
              <a:solidFill>
                <a:schemeClr val="lt1"/>
              </a:solidFill>
              <a:prstDash val="solid"/>
            </a:ln>
          </a:bottom>
          <a:insideH>
            <a:ln w="12700">
              <a:solidFill>
                <a:schemeClr val="lt1"/>
              </a:solidFill>
              <a:prstDash val="solid"/>
            </a:ln>
          </a:insideH>
          <a:insideV>
            <a:ln w="12700">
              <a:solidFill>
                <a:schemeClr val="lt1"/>
              </a:solidFill>
              <a:prstDash val="solid"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2H>
      <a:tcStyle/>
    </a:band2H>
    <a:band1V>
      <a:tcStyle>
        <a:fill>
          <a:solidFill>
            <a:schemeClr val="accent1">
              <a:tint val="40000"/>
            </a:schemeClr>
          </a:solidFill>
        </a:fill>
      </a:tcStyle>
    </a:band1V>
    <a:band2V>
      <a:tcStyle/>
    </a:band2V>
    <a:lastCol>
      <a:tcTxStyle b="on" i="def">
        <a:fontRef idx="minor"/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def">
        <a:fontRef idx="minor"/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def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  <a:prstDash val="solid"/>
            </a:ln>
          </a:top>
        </a:tcBdr>
        <a:fill>
          <a:solidFill>
            <a:schemeClr val="accent1"/>
          </a:solidFill>
        </a:fill>
      </a:tcStyle>
    </a:lastRow>
    <a:firstRow>
      <a:tcTxStyle b="on" i="def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  <a:prstDash val="solid"/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Светлый стиль 1 - акцент 5">
    <a:wholeTbl>
      <a:tcTxStyle b="def" i="def">
        <a:fontRef idx="minor"/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>
              <a:solidFill>
                <a:schemeClr val="accent5"/>
              </a:solidFill>
              <a:prstDash val="solid"/>
            </a:ln>
          </a:top>
          <a:bottom>
            <a:ln w="12700">
              <a:solidFill>
                <a:schemeClr val="accent5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fill>
          <a:solidFill>
            <a:schemeClr val="accent5">
              <a:alpha val="20000"/>
            </a:schemeClr>
          </a:solidFill>
        </a:fill>
      </a:tcStyle>
    </a:band1H>
    <a:band2H>
      <a:tcStyle/>
    </a:band2H>
    <a:band1V>
      <a:tcStyle>
        <a:fill>
          <a:solidFill>
            <a:schemeClr val="accent5">
              <a:alpha val="2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12700">
              <a:solidFill>
                <a:schemeClr val="accent5"/>
              </a:solidFill>
              <a:prstDash val="solid"/>
            </a:ln>
          </a:top>
        </a:tcBdr>
        <a:fill>
          <a:noFill/>
        </a:fill>
      </a:tcStyle>
    </a:lastRow>
    <a:firstRow>
      <a:tcTxStyle b="on" i="def"/>
      <a:tcStyle>
        <a:tcBdr>
          <a:bottom>
            <a:ln w="12700">
              <a:solidFill>
                <a:schemeClr val="accent5"/>
              </a:solidFill>
              <a:prstDash val="solid"/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accent1"/>
              </a:solidFill>
              <a:prstDash val="solid"/>
            </a:ln>
          </a:left>
          <a:right>
            <a:ln w="12700">
              <a:solidFill>
                <a:schemeClr val="accent1"/>
              </a:solidFill>
              <a:prstDash val="solid"/>
            </a:ln>
          </a:right>
          <a:top>
            <a:ln w="12700">
              <a:solidFill>
                <a:schemeClr val="accent1"/>
              </a:solidFill>
              <a:prstDash val="solid"/>
            </a:ln>
          </a:top>
          <a:bottom>
            <a:ln w="12700">
              <a:solidFill>
                <a:schemeClr val="accent1"/>
              </a:solidFill>
              <a:prstDash val="solid"/>
            </a:ln>
          </a:bottom>
          <a:insideH>
            <a:ln w="12700">
              <a:solidFill>
                <a:schemeClr val="accent1"/>
              </a:solidFill>
              <a:prstDash val="solid"/>
            </a:ln>
          </a:insideH>
          <a:insideV>
            <a:ln w="12700">
              <a:solidFill>
                <a:schemeClr val="accent1"/>
              </a:solidFill>
              <a:prstDash val="solid"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25400">
              <a:solidFill>
                <a:schemeClr val="accent1"/>
              </a:solidFill>
              <a:prstDash val="solid"/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 i="def"/>
      <a:tcStyle>
        <a:fill>
          <a:solidFill>
            <a:schemeClr val="accent1">
              <a:tint val="20000"/>
            </a:schemeClr>
          </a:solidFill>
        </a:fill>
      </a:tcStyle>
    </a:firstRow>
  </a:tblStyle>
  <a:tblStyle styleId="{6E25E649-3F16-4E02-A733-19D2CDBF48F0}" styleName="Средний стиль 3 - акцент 1">
    <a:wholeTbl>
      <a:tcTxStyle b="def" i="def"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>
              <a:solidFill>
                <a:schemeClr val="dk1"/>
              </a:solidFill>
              <a:prstDash val="solid"/>
            </a:ln>
          </a:top>
          <a:bottom>
            <a:ln w="25400">
              <a:solidFill>
                <a:schemeClr val="dk1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fill>
          <a:solidFill>
            <a:schemeClr val="dk1">
              <a:tint val="20000"/>
            </a:schemeClr>
          </a:solidFill>
        </a:fill>
      </a:tcStyle>
    </a:band1H>
    <a:band1V>
      <a:tcStyle>
        <a:fill>
          <a:solidFill>
            <a:schemeClr val="dk1">
              <a:tint val="20000"/>
            </a:schemeClr>
          </a:solidFill>
        </a:fill>
      </a:tcStyle>
    </a:band1V>
    <a:lastCol>
      <a:tcTxStyle b="on" i="def">
        <a:fontRef idx="minor"/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def">
        <a:fontRef idx="minor"/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def"/>
      <a:tcStyle>
        <a:tcBdr>
          <a:top>
            <a:ln w="50800">
              <a:solidFill>
                <a:schemeClr val="dk1"/>
              </a:solidFill>
              <a:prstDash val="solid"/>
            </a:ln>
          </a:top>
        </a:tcBdr>
        <a:fill>
          <a:solidFill>
            <a:schemeClr val="lt1"/>
          </a:solidFill>
        </a:fill>
      </a:tcStyle>
    </a:lastRow>
    <a:seCell>
      <a:tcTxStyle b="on" i="def">
        <a:fontRef idx="minor"/>
        <a:schemeClr val="dk1"/>
      </a:tcTxStyle>
      <a:tcStyle/>
    </a:seCell>
    <a:swCell>
      <a:tcTxStyle b="on" i="def">
        <a:fontRef idx="minor"/>
        <a:schemeClr val="dk1"/>
      </a:tcTxStyle>
      <a:tcStyle/>
    </a:swCell>
    <a:firstRow>
      <a:tcTxStyle b="on" i="def">
        <a:fontRef idx="minor"/>
        <a:schemeClr val="lt1"/>
      </a:tcTxStyle>
      <a:tcStyle>
        <a:tcBdr>
          <a:bottom>
            <a:ln w="25400">
              <a:solidFill>
                <a:schemeClr val="dk1"/>
              </a:solidFill>
              <a:prstDash val="solid"/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Средний стиль 3 - акцент 5">
    <a:wholeTbl>
      <a:tcTxStyle b="def" i="def"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>
              <a:solidFill>
                <a:schemeClr val="dk1"/>
              </a:solidFill>
              <a:prstDash val="solid"/>
            </a:ln>
          </a:top>
          <a:bottom>
            <a:ln w="25400">
              <a:solidFill>
                <a:schemeClr val="dk1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fill>
          <a:solidFill>
            <a:schemeClr val="dk1">
              <a:tint val="20000"/>
            </a:schemeClr>
          </a:solidFill>
        </a:fill>
      </a:tcStyle>
    </a:band1H>
    <a:band1V>
      <a:tcStyle>
        <a:fill>
          <a:solidFill>
            <a:schemeClr val="dk1">
              <a:tint val="20000"/>
            </a:schemeClr>
          </a:solidFill>
        </a:fill>
      </a:tcStyle>
    </a:band1V>
    <a:lastCol>
      <a:tcTxStyle b="on" i="def">
        <a:fontRef idx="minor"/>
        <a:schemeClr val="lt1"/>
      </a:tcTxStyle>
      <a:tcStyle>
        <a:fill>
          <a:solidFill>
            <a:schemeClr val="accent5"/>
          </a:solidFill>
        </a:fill>
      </a:tcStyle>
    </a:lastCol>
    <a:firstCol>
      <a:tcTxStyle b="on" i="def">
        <a:fontRef idx="minor"/>
        <a:schemeClr val="lt1"/>
      </a:tcTxStyle>
      <a:tcStyle>
        <a:fill>
          <a:solidFill>
            <a:schemeClr val="accent5"/>
          </a:solidFill>
        </a:fill>
      </a:tcStyle>
    </a:firstCol>
    <a:lastRow>
      <a:tcTxStyle b="on" i="def"/>
      <a:tcStyle>
        <a:tcBdr>
          <a:top>
            <a:ln w="50800">
              <a:solidFill>
                <a:schemeClr val="dk1"/>
              </a:solidFill>
              <a:prstDash val="solid"/>
            </a:ln>
          </a:top>
        </a:tcBdr>
        <a:fill>
          <a:solidFill>
            <a:schemeClr val="lt1"/>
          </a:solidFill>
        </a:fill>
      </a:tcStyle>
    </a:lastRow>
    <a:seCell>
      <a:tcTxStyle b="on" i="def">
        <a:fontRef idx="minor"/>
        <a:schemeClr val="dk1"/>
      </a:tcTxStyle>
      <a:tcStyle/>
    </a:seCell>
    <a:swCell>
      <a:tcTxStyle b="on" i="def">
        <a:fontRef idx="minor"/>
        <a:schemeClr val="dk1"/>
      </a:tcTxStyle>
      <a:tcStyle/>
    </a:swCell>
    <a:firstRow>
      <a:tcTxStyle b="on" i="def">
        <a:fontRef idx="minor"/>
        <a:schemeClr val="lt1"/>
      </a:tcTxStyle>
      <a:tcStyle>
        <a:tcBdr>
          <a:bottom>
            <a:ln w="25400">
              <a:solidFill>
                <a:schemeClr val="dk1"/>
              </a:solidFill>
              <a:prstDash val="solid"/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Средний стиль 2 - акцент 5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  <a:prstDash val="solid"/>
            </a:ln>
          </a:left>
          <a:right>
            <a:ln w="12700">
              <a:solidFill>
                <a:schemeClr val="lt1"/>
              </a:solidFill>
              <a:prstDash val="solid"/>
            </a:ln>
          </a:right>
          <a:top>
            <a:ln w="12700">
              <a:solidFill>
                <a:schemeClr val="lt1"/>
              </a:solidFill>
              <a:prstDash val="solid"/>
            </a:ln>
          </a:top>
          <a:bottom>
            <a:ln w="12700">
              <a:solidFill>
                <a:schemeClr val="lt1"/>
              </a:solidFill>
              <a:prstDash val="solid"/>
            </a:ln>
          </a:bottom>
          <a:insideH>
            <a:ln w="12700">
              <a:solidFill>
                <a:schemeClr val="lt1"/>
              </a:solidFill>
              <a:prstDash val="solid"/>
            </a:ln>
          </a:insideH>
          <a:insideV>
            <a:ln w="12700">
              <a:solidFill>
                <a:schemeClr val="lt1"/>
              </a:solidFill>
              <a:prstDash val="solid"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fill>
          <a:solidFill>
            <a:schemeClr val="accent5">
              <a:tint val="40000"/>
            </a:schemeClr>
          </a:solidFill>
        </a:fill>
      </a:tcStyle>
    </a:band1H>
    <a:band2H>
      <a:tcStyle/>
    </a:band2H>
    <a:band1V>
      <a:tcStyle>
        <a:fill>
          <a:solidFill>
            <a:schemeClr val="accent5">
              <a:tint val="40000"/>
            </a:schemeClr>
          </a:solidFill>
        </a:fill>
      </a:tcStyle>
    </a:band1V>
    <a:band2V>
      <a:tcStyle/>
    </a:band2V>
    <a:lastCol>
      <a:tcTxStyle b="on" i="def">
        <a:fontRef idx="minor"/>
        <a:schemeClr val="lt1"/>
      </a:tcTxStyle>
      <a:tcStyle>
        <a:fill>
          <a:solidFill>
            <a:schemeClr val="accent5"/>
          </a:solidFill>
        </a:fill>
      </a:tcStyle>
    </a:lastCol>
    <a:firstCol>
      <a:tcTxStyle b="on" i="def">
        <a:fontRef idx="minor"/>
        <a:schemeClr val="lt1"/>
      </a:tcTxStyle>
      <a:tcStyle>
        <a:fill>
          <a:solidFill>
            <a:schemeClr val="accent5"/>
          </a:solidFill>
        </a:fill>
      </a:tcStyle>
    </a:firstCol>
    <a:lastRow>
      <a:tcTxStyle b="on" i="def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  <a:prstDash val="solid"/>
            </a:ln>
          </a:top>
        </a:tcBdr>
        <a:fill>
          <a:solidFill>
            <a:schemeClr val="accent5"/>
          </a:solidFill>
        </a:fill>
      </a:tcStyle>
    </a:lastRow>
    <a:firstRow>
      <a:tcTxStyle b="on" i="def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  <a:prstDash val="solid"/>
            </a:ln>
          </a:bottom>
        </a:tcBdr>
        <a:fill>
          <a:solidFill>
            <a:schemeClr val="accent5"/>
          </a:solidFill>
        </a:fill>
      </a:tcStyle>
    </a:firstRow>
  </a:tblStyle>
  <a:tblStyle styleId="{85BE263C-DBD7-4A20-BB59-AAB30ACAA65A}" styleName="Средний стиль 3 - акцент 2">
    <a:wholeTbl>
      <a:tcTxStyle b="def" i="def"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>
              <a:solidFill>
                <a:schemeClr val="dk1"/>
              </a:solidFill>
              <a:prstDash val="solid"/>
            </a:ln>
          </a:top>
          <a:bottom>
            <a:ln w="25400">
              <a:solidFill>
                <a:schemeClr val="dk1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fill>
          <a:solidFill>
            <a:schemeClr val="dk1">
              <a:tint val="20000"/>
            </a:schemeClr>
          </a:solidFill>
        </a:fill>
      </a:tcStyle>
    </a:band1H>
    <a:band1V>
      <a:tcStyle>
        <a:fill>
          <a:solidFill>
            <a:schemeClr val="dk1">
              <a:tint val="20000"/>
            </a:schemeClr>
          </a:solidFill>
        </a:fill>
      </a:tcStyle>
    </a:band1V>
    <a:lastCol>
      <a:tcTxStyle b="on" i="def">
        <a:fontRef idx="minor"/>
        <a:schemeClr val="lt1"/>
      </a:tcTxStyle>
      <a:tcStyle>
        <a:fill>
          <a:solidFill>
            <a:schemeClr val="accent2"/>
          </a:solidFill>
        </a:fill>
      </a:tcStyle>
    </a:lastCol>
    <a:firstCol>
      <a:tcTxStyle b="on" i="def">
        <a:fontRef idx="minor"/>
        <a:schemeClr val="lt1"/>
      </a:tcTxStyle>
      <a:tcStyle>
        <a:fill>
          <a:solidFill>
            <a:schemeClr val="accent2"/>
          </a:solidFill>
        </a:fill>
      </a:tcStyle>
    </a:firstCol>
    <a:lastRow>
      <a:tcTxStyle b="on" i="def"/>
      <a:tcStyle>
        <a:tcBdr>
          <a:top>
            <a:ln w="50800">
              <a:solidFill>
                <a:schemeClr val="dk1"/>
              </a:solidFill>
              <a:prstDash val="solid"/>
            </a:ln>
          </a:top>
        </a:tcBdr>
        <a:fill>
          <a:solidFill>
            <a:schemeClr val="lt1"/>
          </a:solidFill>
        </a:fill>
      </a:tcStyle>
    </a:lastRow>
    <a:seCell>
      <a:tcTxStyle b="on" i="def">
        <a:fontRef idx="minor"/>
        <a:schemeClr val="dk1"/>
      </a:tcTxStyle>
      <a:tcStyle/>
    </a:seCell>
    <a:swCell>
      <a:tcTxStyle b="on" i="def">
        <a:fontRef idx="minor"/>
        <a:schemeClr val="dk1"/>
      </a:tcTxStyle>
      <a:tcStyle/>
    </a:swCell>
    <a:firstRow>
      <a:tcTxStyle b="on" i="def">
        <a:fontRef idx="minor"/>
        <a:schemeClr val="lt1"/>
      </a:tcTxStyle>
      <a:tcStyle>
        <a:tcBdr>
          <a:bottom>
            <a:ln w="25400">
              <a:solidFill>
                <a:schemeClr val="dk1"/>
              </a:solidFill>
              <a:prstDash val="solid"/>
            </a:ln>
          </a:bottom>
        </a:tcBdr>
        <a:fill>
          <a:solidFill>
            <a:schemeClr val="accent2"/>
          </a:solidFill>
        </a:fill>
      </a:tcStyle>
    </a:firstRow>
  </a:tblStyle>
  <a:tblStyle styleId="{8799B23B-EC83-4686-B30A-512413B5E67A}" styleName="Светлый стиль 3 - акцент 3">
    <a:wholeTbl>
      <a:tcTxStyle b="def" i="def">
        <a:fontRef idx="minor"/>
        <a:schemeClr val="tx1"/>
      </a:tcTxStyle>
      <a:tcStyle>
        <a:tcBdr>
          <a:left>
            <a:ln w="12700">
              <a:solidFill>
                <a:schemeClr val="accent3"/>
              </a:solidFill>
              <a:prstDash val="solid"/>
            </a:ln>
          </a:left>
          <a:right>
            <a:ln w="12700">
              <a:solidFill>
                <a:schemeClr val="accent3"/>
              </a:solidFill>
              <a:prstDash val="solid"/>
            </a:ln>
          </a:right>
          <a:top>
            <a:ln w="12700">
              <a:solidFill>
                <a:schemeClr val="accent3"/>
              </a:solidFill>
              <a:prstDash val="solid"/>
            </a:ln>
          </a:top>
          <a:bottom>
            <a:ln w="12700">
              <a:solidFill>
                <a:schemeClr val="accent3"/>
              </a:solidFill>
              <a:prstDash val="solid"/>
            </a:ln>
          </a:bottom>
          <a:insideH>
            <a:ln w="12700">
              <a:solidFill>
                <a:schemeClr val="accent3"/>
              </a:solidFill>
              <a:prstDash val="solid"/>
            </a:ln>
          </a:insideH>
          <a:insideV>
            <a:ln w="12700">
              <a:solidFill>
                <a:schemeClr val="accent3"/>
              </a:solidFill>
              <a:prstDash val="solid"/>
            </a:ln>
          </a:insideV>
        </a:tcBdr>
        <a:fill>
          <a:noFill/>
        </a:fill>
      </a:tcStyle>
    </a:wholeTbl>
    <a:band1H>
      <a:tcStyle>
        <a:fill>
          <a:solidFill>
            <a:schemeClr val="accent3">
              <a:alpha val="20000"/>
            </a:schemeClr>
          </a:solidFill>
        </a:fill>
      </a:tcStyle>
    </a:band1H>
    <a:band1V>
      <a:tcStyle>
        <a:fill>
          <a:solidFill>
            <a:schemeClr val="accent3">
              <a:alpha val="2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accent3"/>
              </a:solidFill>
              <a:prstDash val="solid"/>
            </a:ln>
          </a:top>
        </a:tcBdr>
        <a:fill>
          <a:noFill/>
        </a:fill>
      </a:tcStyle>
    </a:lastRow>
    <a:firstRow>
      <a:tcTxStyle b="on" i="def"/>
      <a:tcStyle>
        <a:tcBdr>
          <a:bottom>
            <a:ln w="25400">
              <a:solidFill>
                <a:schemeClr val="accent3"/>
              </a:solidFill>
              <a:prstDash val="solid"/>
            </a:ln>
          </a:bottom>
        </a:tcBdr>
        <a:fill>
          <a:noFill/>
        </a:fill>
      </a:tcStyle>
    </a:firstRow>
  </a:tblStyle>
  <a:tblStyle styleId="{8A107856-5554-42FB-B03E-39F5DBC370BA}" styleName="Средний стиль 4 - акцент 2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accent2"/>
              </a:solidFill>
              <a:prstDash val="solid"/>
            </a:ln>
          </a:left>
          <a:right>
            <a:ln w="12700">
              <a:solidFill>
                <a:schemeClr val="accent2"/>
              </a:solidFill>
              <a:prstDash val="solid"/>
            </a:ln>
          </a:right>
          <a:top>
            <a:ln w="12700">
              <a:solidFill>
                <a:schemeClr val="accent2"/>
              </a:solidFill>
              <a:prstDash val="solid"/>
            </a:ln>
          </a:top>
          <a:bottom>
            <a:ln w="12700">
              <a:solidFill>
                <a:schemeClr val="accent2"/>
              </a:solidFill>
              <a:prstDash val="solid"/>
            </a:ln>
          </a:bottom>
          <a:insideH>
            <a:ln w="12700">
              <a:solidFill>
                <a:schemeClr val="accent2"/>
              </a:solidFill>
              <a:prstDash val="solid"/>
            </a:ln>
          </a:insideH>
          <a:insideV>
            <a:ln w="12700">
              <a:solidFill>
                <a:schemeClr val="accent2"/>
              </a:solidFill>
              <a:prstDash val="solid"/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fill>
          <a:solidFill>
            <a:schemeClr val="accent2">
              <a:tint val="40000"/>
            </a:schemeClr>
          </a:solidFill>
        </a:fill>
      </a:tcStyle>
    </a:band1H>
    <a:band1V>
      <a:tcStyle>
        <a:fill>
          <a:solidFill>
            <a:schemeClr val="accent2">
              <a:tint val="4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25400">
              <a:solidFill>
                <a:schemeClr val="accent2"/>
              </a:solidFill>
              <a:prstDash val="solid"/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 i="def"/>
      <a:tcStyle>
        <a:fill>
          <a:solidFill>
            <a:schemeClr val="accent2">
              <a:tint val="20000"/>
            </a:schemeClr>
          </a:solidFill>
        </a:fill>
      </a:tcStyle>
    </a:firstRow>
  </a:tblStyle>
  <a:tblStyle styleId="{8EC20E35-A176-4012-BC5E-935CFFF8708E}" styleName="Средний стиль 3">
    <a:wholeTbl>
      <a:tcTxStyle b="def" i="def"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>
              <a:solidFill>
                <a:schemeClr val="dk1"/>
              </a:solidFill>
              <a:prstDash val="solid"/>
            </a:ln>
          </a:top>
          <a:bottom>
            <a:ln w="25400">
              <a:solidFill>
                <a:schemeClr val="dk1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fill>
          <a:solidFill>
            <a:schemeClr val="dk1">
              <a:tint val="20000"/>
            </a:schemeClr>
          </a:solidFill>
        </a:fill>
      </a:tcStyle>
    </a:band1H>
    <a:band1V>
      <a:tcStyle>
        <a:fill>
          <a:solidFill>
            <a:schemeClr val="dk1">
              <a:tint val="20000"/>
            </a:schemeClr>
          </a:solidFill>
        </a:fill>
      </a:tcStyle>
    </a:band1V>
    <a:lastCol>
      <a:tcTxStyle b="on" i="def">
        <a:fontRef idx="minor"/>
        <a:schemeClr val="lt1"/>
      </a:tcTxStyle>
      <a:tcStyle>
        <a:fill>
          <a:solidFill>
            <a:schemeClr val="dk1"/>
          </a:solidFill>
        </a:fill>
      </a:tcStyle>
    </a:lastCol>
    <a:firstCol>
      <a:tcTxStyle b="on" i="def">
        <a:fontRef idx="minor"/>
        <a:schemeClr val="lt1"/>
      </a:tcTxStyle>
      <a:tcStyle>
        <a:fill>
          <a:solidFill>
            <a:schemeClr val="dk1"/>
          </a:solidFill>
        </a:fill>
      </a:tcStyle>
    </a:firstCol>
    <a:lastRow>
      <a:tcTxStyle b="on" i="def"/>
      <a:tcStyle>
        <a:tcBdr>
          <a:top>
            <a:ln w="50800">
              <a:solidFill>
                <a:schemeClr val="dk1"/>
              </a:solidFill>
              <a:prstDash val="solid"/>
            </a:ln>
          </a:top>
        </a:tcBdr>
        <a:fill>
          <a:solidFill>
            <a:schemeClr val="lt1"/>
          </a:solidFill>
        </a:fill>
      </a:tcStyle>
    </a:lastRow>
    <a:seCell>
      <a:tcTxStyle b="on" i="def">
        <a:fontRef idx="minor"/>
        <a:schemeClr val="dk1"/>
      </a:tcTxStyle>
      <a:tcStyle/>
    </a:seCell>
    <a:swCell>
      <a:tcTxStyle b="on" i="def">
        <a:fontRef idx="minor"/>
        <a:schemeClr val="dk1"/>
      </a:tcTxStyle>
      <a:tcStyle/>
    </a:swCell>
    <a:firstRow>
      <a:tcTxStyle b="on" i="def">
        <a:fontRef idx="minor"/>
        <a:schemeClr val="lt1"/>
      </a:tcTxStyle>
      <a:tcStyle>
        <a:tcBdr>
          <a:bottom>
            <a:ln w="25400">
              <a:solidFill>
                <a:schemeClr val="dk1"/>
              </a:solidFill>
              <a:prstDash val="solid"/>
            </a:ln>
          </a:bottom>
        </a:tcBdr>
        <a:fill>
          <a:solidFill>
            <a:schemeClr val="dk1"/>
          </a:solidFill>
        </a:fill>
      </a:tcStyle>
    </a:firstRow>
  </a:tblStyle>
  <a:tblStyle styleId="{8FD4443E-F989-4FC4-A0C8-D5A2AF1F390B}" styleName="Темный стиль 1 - акцент 5">
    <a:wholeTbl>
      <a:tcTxStyle b="def" i="def">
        <a:fontRef idx="minor"/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fill>
          <a:solidFill>
            <a:schemeClr val="accent5">
              <a:shade val="60000"/>
            </a:schemeClr>
          </a:solidFill>
        </a:fill>
      </a:tcStyle>
    </a:band1H>
    <a:band1V>
      <a:tcStyle>
        <a:fill>
          <a:solidFill>
            <a:schemeClr val="accent5">
              <a:shade val="60000"/>
            </a:schemeClr>
          </a:solidFill>
        </a:fill>
      </a:tcStyle>
    </a:band1V>
    <a:lastCol>
      <a:tcTxStyle b="on" i="def"/>
      <a:tcStyle>
        <a:tcBdr>
          <a:left>
            <a:ln w="25400">
              <a:solidFill>
                <a:schemeClr val="lt1"/>
              </a:solidFill>
              <a:prstDash val="solid"/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 i="def"/>
      <a:tcStyle>
        <a:tcBdr>
          <a:right>
            <a:ln w="25400">
              <a:solidFill>
                <a:schemeClr val="lt1"/>
              </a:solidFill>
              <a:prstDash val="solid"/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 i="def"/>
      <a:tcStyle>
        <a:tcBdr>
          <a:top>
            <a:ln w="25400">
              <a:solidFill>
                <a:schemeClr val="lt1"/>
              </a:solidFill>
              <a:prstDash val="solid"/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 i="def"/>
      <a:tcStyle>
        <a:tcBdr>
          <a:bottom>
            <a:ln w="25400">
              <a:solidFill>
                <a:schemeClr val="lt1"/>
              </a:solidFill>
              <a:prstDash val="solid"/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2C8C85-51F0-491E-9774-3900AFEF0FD7}" styleName="Светлый стиль 2 - акцент 6">
    <a:wholeTbl>
      <a:tcTxStyle b="def" i="def">
        <a:fontRef idx="minor"/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accent6"/>
              </a:solidFill>
              <a:prstDash val="solid"/>
            </a:ln>
          </a:top>
        </a:tcBdr>
      </a:tcStyle>
    </a:lastRow>
    <a:firstRow>
      <a:tcTxStyle b="on" i="def">
        <a:fontRef idx="minor"/>
        <a:schemeClr val="bg1"/>
      </a:tcTxStyle>
      <a:tcStyle>
        <a:fillRef idx="1">
          <a:schemeClr val="accent6"/>
        </a:fillRef>
      </a:tcStyle>
    </a:firstRow>
  </a:tblStyle>
  <a:tblStyle styleId="{91EBBBCC-DAD2-459C-BE2E-F6DE35CF9A28}" styleName="Темный стиль 2 - акцент 3/акцент 4">
    <a:wholeTbl>
      <a:tcTxStyle b="def" i="def"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fill>
          <a:solidFill>
            <a:schemeClr val="accent3">
              <a:tint val="40000"/>
            </a:schemeClr>
          </a:solidFill>
        </a:fill>
      </a:tcStyle>
    </a:band1H>
    <a:band1V>
      <a:tcStyle>
        <a:fill>
          <a:solidFill>
            <a:schemeClr val="accent3">
              <a:tint val="4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dk1"/>
              </a:solidFill>
              <a:prstDash val="solid"/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 i="def">
        <a:fontRef idx="minor"/>
        <a:schemeClr val="lt1"/>
      </a:tcTxStyle>
      <a:tcStyle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  <a:prstDash val="solid"/>
            </a:ln>
          </a:left>
          <a:right>
            <a:ln w="12700">
              <a:solidFill>
                <a:schemeClr val="lt1"/>
              </a:solidFill>
              <a:prstDash val="solid"/>
            </a:ln>
          </a:right>
          <a:top>
            <a:ln w="12700">
              <a:solidFill>
                <a:schemeClr val="lt1"/>
              </a:solidFill>
              <a:prstDash val="solid"/>
            </a:ln>
          </a:top>
          <a:bottom>
            <a:ln w="12700">
              <a:solidFill>
                <a:schemeClr val="lt1"/>
              </a:solidFill>
              <a:prstDash val="solid"/>
            </a:ln>
          </a:bottom>
          <a:insideH>
            <a:ln w="12700">
              <a:solidFill>
                <a:schemeClr val="lt1"/>
              </a:solidFill>
              <a:prstDash val="solid"/>
            </a:ln>
          </a:insideH>
          <a:insideV>
            <a:ln w="12700">
              <a:solidFill>
                <a:schemeClr val="lt1"/>
              </a:solidFill>
              <a:prstDash val="solid"/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fill>
          <a:solidFill>
            <a:schemeClr val="accent6">
              <a:tint val="40000"/>
            </a:schemeClr>
          </a:solidFill>
        </a:fill>
      </a:tcStyle>
    </a:band1H>
    <a:band2H>
      <a:tcStyle/>
    </a:band2H>
    <a:band1V>
      <a:tcStyle>
        <a:fill>
          <a:solidFill>
            <a:schemeClr val="accent6">
              <a:tint val="40000"/>
            </a:schemeClr>
          </a:solidFill>
        </a:fill>
      </a:tcStyle>
    </a:band1V>
    <a:band2V>
      <a:tcStyle/>
    </a:band2V>
    <a:lastCol>
      <a:tcTxStyle b="on" i="def">
        <a:fontRef idx="minor"/>
        <a:schemeClr val="lt1"/>
      </a:tcTxStyle>
      <a:tcStyle>
        <a:fill>
          <a:solidFill>
            <a:schemeClr val="accent6"/>
          </a:solidFill>
        </a:fill>
      </a:tcStyle>
    </a:lastCol>
    <a:firstCol>
      <a:tcTxStyle b="on" i="def">
        <a:fontRef idx="minor"/>
        <a:schemeClr val="lt1"/>
      </a:tcTxStyle>
      <a:tcStyle>
        <a:fill>
          <a:solidFill>
            <a:schemeClr val="accent6"/>
          </a:solidFill>
        </a:fill>
      </a:tcStyle>
    </a:firstCol>
    <a:lastRow>
      <a:tcTxStyle b="on" i="def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  <a:prstDash val="solid"/>
            </a:ln>
          </a:top>
        </a:tcBdr>
        <a:fill>
          <a:solidFill>
            <a:schemeClr val="accent6"/>
          </a:solidFill>
        </a:fill>
      </a:tcStyle>
    </a:lastRow>
    <a:firstRow>
      <a:tcTxStyle b="on" i="def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  <a:prstDash val="solid"/>
            </a:ln>
          </a:bottom>
        </a:tcBdr>
        <a:fill>
          <a:solidFill>
            <a:schemeClr val="accent6"/>
          </a:solidFill>
        </a:fill>
      </a:tcStyle>
    </a:firstRow>
  </a:tblStyle>
  <a:tblStyle styleId="{9DCAF9ED-07DC-4A11-8D7F-57B35C25682E}" styleName="Средний стиль 1 - акцент 2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accent2"/>
              </a:solidFill>
              <a:prstDash val="solid"/>
            </a:ln>
          </a:left>
          <a:right>
            <a:ln w="12700">
              <a:solidFill>
                <a:schemeClr val="accent2"/>
              </a:solidFill>
              <a:prstDash val="solid"/>
            </a:ln>
          </a:right>
          <a:top>
            <a:ln w="12700">
              <a:solidFill>
                <a:schemeClr val="accent2"/>
              </a:solidFill>
              <a:prstDash val="solid"/>
            </a:ln>
          </a:top>
          <a:bottom>
            <a:ln w="12700">
              <a:solidFill>
                <a:schemeClr val="accent2"/>
              </a:solidFill>
              <a:prstDash val="solid"/>
            </a:ln>
          </a:bottom>
          <a:insideH>
            <a:ln w="12700">
              <a:solidFill>
                <a:schemeClr val="accent2"/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fill>
          <a:solidFill>
            <a:schemeClr val="accent2">
              <a:tint val="20000"/>
            </a:schemeClr>
          </a:solidFill>
        </a:fill>
      </a:tcStyle>
    </a:band1H>
    <a:band1V>
      <a:tcStyle>
        <a:fill>
          <a:solidFill>
            <a:schemeClr val="accent2">
              <a:tint val="2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accent2"/>
              </a:solidFill>
              <a:prstDash val="solid"/>
            </a:ln>
          </a:top>
        </a:tcBdr>
        <a:fill>
          <a:solidFill>
            <a:schemeClr val="lt1"/>
          </a:solidFill>
        </a:fill>
      </a:tcStyle>
    </a:lastRow>
    <a:firstRow>
      <a:tcTxStyle b="on" i="def">
        <a:fontRef idx="minor"/>
        <a:schemeClr val="lt1"/>
      </a:tcTxStyle>
      <a:tcStyle>
        <a:fill>
          <a:solidFill>
            <a:schemeClr val="accent2"/>
          </a:solidFill>
        </a:fill>
      </a:tcStyle>
    </a:firstRow>
  </a:tblStyle>
  <a:tblStyle styleId="{AF606853-7671-496A-8E4F-DF71F8EC918B}" styleName="Темный стиль 1 - акцент 6">
    <a:wholeTbl>
      <a:tcTxStyle b="def" i="def">
        <a:fontRef idx="minor"/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fill>
          <a:solidFill>
            <a:schemeClr val="accent6">
              <a:shade val="60000"/>
            </a:schemeClr>
          </a:solidFill>
        </a:fill>
      </a:tcStyle>
    </a:band1H>
    <a:band1V>
      <a:tcStyle>
        <a:fill>
          <a:solidFill>
            <a:schemeClr val="accent6">
              <a:shade val="60000"/>
            </a:schemeClr>
          </a:solidFill>
        </a:fill>
      </a:tcStyle>
    </a:band1V>
    <a:lastCol>
      <a:tcTxStyle b="on" i="def"/>
      <a:tcStyle>
        <a:tcBdr>
          <a:left>
            <a:ln w="25400">
              <a:solidFill>
                <a:schemeClr val="lt1"/>
              </a:solidFill>
              <a:prstDash val="solid"/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 i="def"/>
      <a:tcStyle>
        <a:tcBdr>
          <a:right>
            <a:ln w="25400">
              <a:solidFill>
                <a:schemeClr val="lt1"/>
              </a:solidFill>
              <a:prstDash val="solid"/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 i="def"/>
      <a:tcStyle>
        <a:tcBdr>
          <a:top>
            <a:ln w="25400">
              <a:solidFill>
                <a:schemeClr val="lt1"/>
              </a:solidFill>
              <a:prstDash val="solid"/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 i="def"/>
      <a:tcStyle>
        <a:tcBdr>
          <a:bottom>
            <a:ln w="25400">
              <a:solidFill>
                <a:schemeClr val="lt1"/>
              </a:solidFill>
              <a:prstDash val="solid"/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DBED569-4797-4DF1-A0F4-6AAB3CD982D8}" styleName="Светлый стиль 3 - акцент 5">
    <a:wholeTbl>
      <a:tcTxStyle b="def" i="def">
        <a:fontRef idx="minor"/>
        <a:schemeClr val="tx1"/>
      </a:tcTxStyle>
      <a:tcStyle>
        <a:tcBdr>
          <a:left>
            <a:ln w="12700">
              <a:solidFill>
                <a:schemeClr val="accent5"/>
              </a:solidFill>
              <a:prstDash val="solid"/>
            </a:ln>
          </a:left>
          <a:right>
            <a:ln w="12700">
              <a:solidFill>
                <a:schemeClr val="accent5"/>
              </a:solidFill>
              <a:prstDash val="solid"/>
            </a:ln>
          </a:right>
          <a:top>
            <a:ln w="12700">
              <a:solidFill>
                <a:schemeClr val="accent5"/>
              </a:solidFill>
              <a:prstDash val="solid"/>
            </a:ln>
          </a:top>
          <a:bottom>
            <a:ln w="12700">
              <a:solidFill>
                <a:schemeClr val="accent5"/>
              </a:solidFill>
              <a:prstDash val="solid"/>
            </a:ln>
          </a:bottom>
          <a:insideH>
            <a:ln w="12700">
              <a:solidFill>
                <a:schemeClr val="accent5"/>
              </a:solidFill>
              <a:prstDash val="solid"/>
            </a:ln>
          </a:insideH>
          <a:insideV>
            <a:ln w="12700">
              <a:solidFill>
                <a:schemeClr val="accent5"/>
              </a:solidFill>
              <a:prstDash val="solid"/>
            </a:ln>
          </a:insideV>
        </a:tcBdr>
        <a:fill>
          <a:noFill/>
        </a:fill>
      </a:tcStyle>
    </a:wholeTbl>
    <a:band1H>
      <a:tcStyle>
        <a:fill>
          <a:solidFill>
            <a:schemeClr val="accent5">
              <a:alpha val="20000"/>
            </a:schemeClr>
          </a:solidFill>
        </a:fill>
      </a:tcStyle>
    </a:band1H>
    <a:band1V>
      <a:tcStyle>
        <a:fill>
          <a:solidFill>
            <a:schemeClr val="accent5">
              <a:alpha val="2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accent5"/>
              </a:solidFill>
              <a:prstDash val="solid"/>
            </a:ln>
          </a:top>
        </a:tcBdr>
        <a:fill>
          <a:noFill/>
        </a:fill>
      </a:tcStyle>
    </a:lastRow>
    <a:firstRow>
      <a:tcTxStyle b="on" i="def"/>
      <a:tcStyle>
        <a:tcBdr>
          <a:bottom>
            <a:ln w="25400">
              <a:solidFill>
                <a:schemeClr val="accent5"/>
              </a:solidFill>
              <a:prstDash val="solid"/>
            </a:ln>
          </a:bottom>
        </a:tcBdr>
        <a:fill>
          <a:noFill/>
        </a:fill>
      </a:tcStyle>
    </a:firstRow>
  </a:tblStyle>
  <a:tblStyle styleId="{C083E6E3-FA7D-4D7B-A595-EF9225AFEA82}" styleName="Светлый стиль 1 - акцент 3">
    <a:wholeTbl>
      <a:tcTxStyle b="def" i="def">
        <a:fontRef idx="minor"/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>
              <a:solidFill>
                <a:schemeClr val="accent3"/>
              </a:solidFill>
              <a:prstDash val="solid"/>
            </a:ln>
          </a:top>
          <a:bottom>
            <a:ln w="12700">
              <a:solidFill>
                <a:schemeClr val="accent3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fill>
          <a:solidFill>
            <a:schemeClr val="accent3">
              <a:alpha val="20000"/>
            </a:schemeClr>
          </a:solidFill>
        </a:fill>
      </a:tcStyle>
    </a:band1H>
    <a:band2H>
      <a:tcStyle/>
    </a:band2H>
    <a:band1V>
      <a:tcStyle>
        <a:fill>
          <a:solidFill>
            <a:schemeClr val="accent3">
              <a:alpha val="2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12700">
              <a:solidFill>
                <a:schemeClr val="accent3"/>
              </a:solidFill>
              <a:prstDash val="solid"/>
            </a:ln>
          </a:top>
        </a:tcBdr>
        <a:fill>
          <a:noFill/>
        </a:fill>
      </a:tcStyle>
    </a:lastRow>
    <a:firstRow>
      <a:tcTxStyle b="on" i="def"/>
      <a:tcStyle>
        <a:tcBdr>
          <a:bottom>
            <a:ln w="12700">
              <a:solidFill>
                <a:schemeClr val="accent3"/>
              </a:solidFill>
              <a:prstDash val="solid"/>
            </a:ln>
          </a:bottom>
        </a:tcBdr>
        <a:fill>
          <a:noFill/>
        </a:fill>
      </a:tcStyle>
    </a:firstRow>
  </a:tblStyle>
  <a:tblStyle styleId="{D03447BB-5D67-496B-8E87-E561075AD55C}" styleName="Темный стиль 1 - акцент 3">
    <a:wholeTbl>
      <a:tcTxStyle b="def" i="def">
        <a:fontRef idx="minor"/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fill>
          <a:solidFill>
            <a:schemeClr val="accent3">
              <a:shade val="60000"/>
            </a:schemeClr>
          </a:solidFill>
        </a:fill>
      </a:tcStyle>
    </a:band1H>
    <a:band1V>
      <a:tcStyle>
        <a:fill>
          <a:solidFill>
            <a:schemeClr val="accent3">
              <a:shade val="60000"/>
            </a:schemeClr>
          </a:solidFill>
        </a:fill>
      </a:tcStyle>
    </a:band1V>
    <a:lastCol>
      <a:tcTxStyle b="on" i="def"/>
      <a:tcStyle>
        <a:tcBdr>
          <a:left>
            <a:ln w="25400">
              <a:solidFill>
                <a:schemeClr val="lt1"/>
              </a:solidFill>
              <a:prstDash val="solid"/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 i="def"/>
      <a:tcStyle>
        <a:tcBdr>
          <a:right>
            <a:ln w="25400">
              <a:solidFill>
                <a:schemeClr val="lt1"/>
              </a:solidFill>
              <a:prstDash val="solid"/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 i="def"/>
      <a:tcStyle>
        <a:tcBdr>
          <a:top>
            <a:ln w="25400">
              <a:solidFill>
                <a:schemeClr val="lt1"/>
              </a:solidFill>
              <a:prstDash val="solid"/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 i="def"/>
      <a:tcStyle>
        <a:tcBdr>
          <a:bottom>
            <a:ln w="25400">
              <a:solidFill>
                <a:schemeClr val="lt1"/>
              </a:solidFill>
              <a:prstDash val="solid"/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27102A9-8310-4765-A935-A1911B00CA55}" styleName="Светлый стиль 1 - акцент 4">
    <a:wholeTbl>
      <a:tcTxStyle b="def" i="def">
        <a:fontRef idx="minor"/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>
              <a:solidFill>
                <a:schemeClr val="accent4"/>
              </a:solidFill>
              <a:prstDash val="solid"/>
            </a:ln>
          </a:top>
          <a:bottom>
            <a:ln w="12700">
              <a:solidFill>
                <a:schemeClr val="accent4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fill>
          <a:solidFill>
            <a:schemeClr val="accent4">
              <a:alpha val="20000"/>
            </a:schemeClr>
          </a:solidFill>
        </a:fill>
      </a:tcStyle>
    </a:band1H>
    <a:band2H>
      <a:tcStyle/>
    </a:band2H>
    <a:band1V>
      <a:tcStyle>
        <a:fill>
          <a:solidFill>
            <a:schemeClr val="accent4">
              <a:alpha val="2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12700">
              <a:solidFill>
                <a:schemeClr val="accent4"/>
              </a:solidFill>
              <a:prstDash val="solid"/>
            </a:ln>
          </a:top>
        </a:tcBdr>
        <a:fill>
          <a:noFill/>
        </a:fill>
      </a:tcStyle>
    </a:lastRow>
    <a:firstRow>
      <a:tcTxStyle b="on" i="def"/>
      <a:tcStyle>
        <a:tcBdr>
          <a:bottom>
            <a:ln w="12700">
              <a:solidFill>
                <a:schemeClr val="accent4"/>
              </a:solidFill>
              <a:prstDash val="solid"/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dk1"/>
              </a:solidFill>
              <a:prstDash val="solid"/>
            </a:ln>
          </a:left>
          <a:right>
            <a:ln w="12700">
              <a:solidFill>
                <a:schemeClr val="dk1"/>
              </a:solidFill>
              <a:prstDash val="solid"/>
            </a:ln>
          </a:right>
          <a:top>
            <a:ln w="12700">
              <a:solidFill>
                <a:schemeClr val="dk1"/>
              </a:solidFill>
              <a:prstDash val="solid"/>
            </a:ln>
          </a:top>
          <a:bottom>
            <a:ln w="12700">
              <a:solidFill>
                <a:schemeClr val="dk1"/>
              </a:solidFill>
              <a:prstDash val="solid"/>
            </a:ln>
          </a:bottom>
          <a:insideH>
            <a:ln w="12700">
              <a:solidFill>
                <a:schemeClr val="dk1"/>
              </a:solidFill>
              <a:prstDash val="solid"/>
            </a:ln>
          </a:insideH>
          <a:insideV>
            <a:ln w="12700">
              <a:solidFill>
                <a:schemeClr val="dk1"/>
              </a:solidFill>
              <a:prstDash val="solid"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fill>
          <a:solidFill>
            <a:schemeClr val="dk1">
              <a:tint val="40000"/>
            </a:schemeClr>
          </a:solidFill>
        </a:fill>
      </a:tcStyle>
    </a:band1H>
    <a:band1V>
      <a:tcStyle>
        <a:fill>
          <a:solidFill>
            <a:schemeClr val="dk1">
              <a:tint val="4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25400">
              <a:solidFill>
                <a:schemeClr val="dk1"/>
              </a:solidFill>
              <a:prstDash val="solid"/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 i="def"/>
      <a:tcStyle>
        <a:fill>
          <a:solidFill>
            <a:schemeClr val="dk1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 b="def" i="def">
        <a:fontRef idx="minor"/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fill>
          <a:solidFill>
            <a:schemeClr val="dk1">
              <a:tint val="40000"/>
            </a:schemeClr>
          </a:solidFill>
        </a:fill>
      </a:tcStyle>
    </a:band1H>
    <a:band1V>
      <a:tcStyle>
        <a:fill>
          <a:solidFill>
            <a:schemeClr val="dk1">
              <a:tint val="40000"/>
            </a:schemeClr>
          </a:solidFill>
        </a:fill>
      </a:tcStyle>
    </a:band1V>
    <a:lastCol>
      <a:tcTxStyle b="on" i="def"/>
      <a:tcStyle>
        <a:tcBdr>
          <a:left>
            <a:ln w="25400">
              <a:solidFill>
                <a:schemeClr val="lt1"/>
              </a:solidFill>
              <a:prstDash val="solid"/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 i="def"/>
      <a:tcStyle>
        <a:tcBdr>
          <a:right>
            <a:ln w="25400">
              <a:solidFill>
                <a:schemeClr val="lt1"/>
              </a:solidFill>
              <a:prstDash val="solid"/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 i="def"/>
      <a:tcStyle>
        <a:tcBdr>
          <a:top>
            <a:ln w="25400">
              <a:solidFill>
                <a:schemeClr val="lt1"/>
              </a:solidFill>
              <a:prstDash val="solid"/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 i="def"/>
      <a:tcStyle>
        <a:tcBdr>
          <a:bottom>
            <a:ln w="25400">
              <a:solidFill>
                <a:schemeClr val="lt1"/>
              </a:solidFill>
              <a:prstDash val="solid"/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Темный стиль 1 - акцент 4">
    <a:wholeTbl>
      <a:tcTxStyle b="def" i="def">
        <a:fontRef idx="minor"/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fill>
          <a:solidFill>
            <a:schemeClr val="accent4">
              <a:shade val="60000"/>
            </a:schemeClr>
          </a:solidFill>
        </a:fill>
      </a:tcStyle>
    </a:band1H>
    <a:band1V>
      <a:tcStyle>
        <a:fill>
          <a:solidFill>
            <a:schemeClr val="accent4">
              <a:shade val="60000"/>
            </a:schemeClr>
          </a:solidFill>
        </a:fill>
      </a:tcStyle>
    </a:band1V>
    <a:lastCol>
      <a:tcTxStyle b="on" i="def"/>
      <a:tcStyle>
        <a:tcBdr>
          <a:left>
            <a:ln w="25400">
              <a:solidFill>
                <a:schemeClr val="lt1"/>
              </a:solidFill>
              <a:prstDash val="solid"/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 i="def"/>
      <a:tcStyle>
        <a:tcBdr>
          <a:right>
            <a:ln w="25400">
              <a:solidFill>
                <a:schemeClr val="lt1"/>
              </a:solidFill>
              <a:prstDash val="solid"/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 i="def"/>
      <a:tcStyle>
        <a:tcBdr>
          <a:top>
            <a:ln w="25400">
              <a:solidFill>
                <a:schemeClr val="lt1"/>
              </a:solidFill>
              <a:prstDash val="solid"/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 i="def"/>
      <a:tcStyle>
        <a:tcBdr>
          <a:bottom>
            <a:ln w="25400">
              <a:solidFill>
                <a:schemeClr val="lt1"/>
              </a:solidFill>
              <a:prstDash val="solid"/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 b="def" i="def"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>
              <a:solidFill>
                <a:schemeClr val="dk1"/>
              </a:solidFill>
              <a:prstDash val="solid"/>
            </a:ln>
          </a:top>
          <a:bottom>
            <a:ln w="25400">
              <a:solidFill>
                <a:schemeClr val="dk1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fill>
          <a:solidFill>
            <a:schemeClr val="dk1">
              <a:tint val="20000"/>
            </a:schemeClr>
          </a:solidFill>
        </a:fill>
      </a:tcStyle>
    </a:band1H>
    <a:band1V>
      <a:tcStyle>
        <a:fill>
          <a:solidFill>
            <a:schemeClr val="dk1">
              <a:tint val="20000"/>
            </a:schemeClr>
          </a:solidFill>
        </a:fill>
      </a:tcStyle>
    </a:band1V>
    <a:lastCol>
      <a:tcTxStyle b="on" i="def">
        <a:fontRef idx="minor"/>
        <a:schemeClr val="lt1"/>
      </a:tcTxStyle>
      <a:tcStyle>
        <a:fill>
          <a:solidFill>
            <a:schemeClr val="accent3"/>
          </a:solidFill>
        </a:fill>
      </a:tcStyle>
    </a:lastCol>
    <a:firstCol>
      <a:tcTxStyle b="on" i="def">
        <a:fontRef idx="minor"/>
        <a:schemeClr val="lt1"/>
      </a:tcTxStyle>
      <a:tcStyle>
        <a:fill>
          <a:solidFill>
            <a:schemeClr val="accent3"/>
          </a:solidFill>
        </a:fill>
      </a:tcStyle>
    </a:firstCol>
    <a:lastRow>
      <a:tcTxStyle b="on" i="def"/>
      <a:tcStyle>
        <a:tcBdr>
          <a:top>
            <a:ln w="50800">
              <a:solidFill>
                <a:schemeClr val="dk1"/>
              </a:solidFill>
              <a:prstDash val="solid"/>
            </a:ln>
          </a:top>
        </a:tcBdr>
        <a:fill>
          <a:solidFill>
            <a:schemeClr val="lt1"/>
          </a:solidFill>
        </a:fill>
      </a:tcStyle>
    </a:lastRow>
    <a:seCell>
      <a:tcTxStyle b="on" i="def">
        <a:fontRef idx="minor"/>
        <a:schemeClr val="dk1"/>
      </a:tcTxStyle>
      <a:tcStyle/>
    </a:seCell>
    <a:swCell>
      <a:tcTxStyle b="on" i="def">
        <a:fontRef idx="minor"/>
        <a:schemeClr val="dk1"/>
      </a:tcTxStyle>
      <a:tcStyle/>
    </a:swCell>
    <a:firstRow>
      <a:tcTxStyle b="on" i="def">
        <a:fontRef idx="minor"/>
        <a:schemeClr val="lt1"/>
      </a:tcTxStyle>
      <a:tcStyle>
        <a:tcBdr>
          <a:bottom>
            <a:ln w="25400">
              <a:solidFill>
                <a:schemeClr val="dk1"/>
              </a:solidFill>
              <a:prstDash val="solid"/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 b="def" i="def"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>
              <a:solidFill>
                <a:schemeClr val="dk1"/>
              </a:solidFill>
              <a:prstDash val="solid"/>
            </a:ln>
          </a:top>
          <a:bottom>
            <a:ln w="25400">
              <a:solidFill>
                <a:schemeClr val="dk1"/>
              </a:solidFill>
              <a:prstDash val="solid"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fill>
          <a:solidFill>
            <a:schemeClr val="dk1">
              <a:tint val="20000"/>
            </a:schemeClr>
          </a:solidFill>
        </a:fill>
      </a:tcStyle>
    </a:band1H>
    <a:band1V>
      <a:tcStyle>
        <a:fill>
          <a:solidFill>
            <a:schemeClr val="dk1">
              <a:tint val="20000"/>
            </a:schemeClr>
          </a:solidFill>
        </a:fill>
      </a:tcStyle>
    </a:band1V>
    <a:lastCol>
      <a:tcTxStyle b="on" i="def">
        <a:fontRef idx="minor"/>
        <a:schemeClr val="lt1"/>
      </a:tcTxStyle>
      <a:tcStyle>
        <a:fill>
          <a:solidFill>
            <a:schemeClr val="accent4"/>
          </a:solidFill>
        </a:fill>
      </a:tcStyle>
    </a:lastCol>
    <a:firstCol>
      <a:tcTxStyle b="on" i="def">
        <a:fontRef idx="minor"/>
        <a:schemeClr val="lt1"/>
      </a:tcTxStyle>
      <a:tcStyle>
        <a:fill>
          <a:solidFill>
            <a:schemeClr val="accent4"/>
          </a:solidFill>
        </a:fill>
      </a:tcStyle>
    </a:firstCol>
    <a:lastRow>
      <a:tcTxStyle b="on" i="def"/>
      <a:tcStyle>
        <a:tcBdr>
          <a:top>
            <a:ln w="50800">
              <a:solidFill>
                <a:schemeClr val="dk1"/>
              </a:solidFill>
              <a:prstDash val="solid"/>
            </a:ln>
          </a:top>
        </a:tcBdr>
        <a:fill>
          <a:solidFill>
            <a:schemeClr val="lt1"/>
          </a:solidFill>
        </a:fill>
      </a:tcStyle>
    </a:lastRow>
    <a:seCell>
      <a:tcTxStyle b="on" i="def">
        <a:fontRef idx="minor"/>
        <a:schemeClr val="dk1"/>
      </a:tcTxStyle>
      <a:tcStyle/>
    </a:seCell>
    <a:swCell>
      <a:tcTxStyle b="on" i="def">
        <a:fontRef idx="minor"/>
        <a:schemeClr val="dk1"/>
      </a:tcTxStyle>
      <a:tcStyle/>
    </a:swCell>
    <a:firstRow>
      <a:tcTxStyle b="on" i="def">
        <a:fontRef idx="minor"/>
        <a:schemeClr val="lt1"/>
      </a:tcTxStyle>
      <a:tcStyle>
        <a:tcBdr>
          <a:bottom>
            <a:ln w="25400">
              <a:solidFill>
                <a:schemeClr val="dk1"/>
              </a:solidFill>
              <a:prstDash val="solid"/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Светлый стиль 3 - акцент 4">
    <a:wholeTbl>
      <a:tcTxStyle b="def" i="def">
        <a:fontRef idx="minor"/>
        <a:schemeClr val="tx1"/>
      </a:tcTxStyle>
      <a:tcStyle>
        <a:tcBdr>
          <a:left>
            <a:ln w="12700">
              <a:solidFill>
                <a:schemeClr val="accent4"/>
              </a:solidFill>
              <a:prstDash val="solid"/>
            </a:ln>
          </a:left>
          <a:right>
            <a:ln w="12700">
              <a:solidFill>
                <a:schemeClr val="accent4"/>
              </a:solidFill>
              <a:prstDash val="solid"/>
            </a:ln>
          </a:right>
          <a:top>
            <a:ln w="12700">
              <a:solidFill>
                <a:schemeClr val="accent4"/>
              </a:solidFill>
              <a:prstDash val="solid"/>
            </a:ln>
          </a:top>
          <a:bottom>
            <a:ln w="12700">
              <a:solidFill>
                <a:schemeClr val="accent4"/>
              </a:solidFill>
              <a:prstDash val="solid"/>
            </a:ln>
          </a:bottom>
          <a:insideH>
            <a:ln w="12700">
              <a:solidFill>
                <a:schemeClr val="accent4"/>
              </a:solidFill>
              <a:prstDash val="solid"/>
            </a:ln>
          </a:insideH>
          <a:insideV>
            <a:ln w="12700">
              <a:solidFill>
                <a:schemeClr val="accent4"/>
              </a:solidFill>
              <a:prstDash val="solid"/>
            </a:ln>
          </a:insideV>
        </a:tcBdr>
        <a:fill>
          <a:noFill/>
        </a:fill>
      </a:tcStyle>
    </a:wholeTbl>
    <a:band1H>
      <a:tcStyle>
        <a:fill>
          <a:solidFill>
            <a:schemeClr val="accent4">
              <a:alpha val="20000"/>
            </a:schemeClr>
          </a:solidFill>
        </a:fill>
      </a:tcStyle>
    </a:band1H>
    <a:band1V>
      <a:tcStyle>
        <a:fill>
          <a:solidFill>
            <a:schemeClr val="accent4">
              <a:alpha val="2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accent4"/>
              </a:solidFill>
              <a:prstDash val="solid"/>
            </a:ln>
          </a:top>
        </a:tcBdr>
        <a:fill>
          <a:noFill/>
        </a:fill>
      </a:tcStyle>
    </a:lastRow>
    <a:firstRow>
      <a:tcTxStyle b="on" i="def"/>
      <a:tcStyle>
        <a:tcBdr>
          <a:bottom>
            <a:ln w="25400">
              <a:solidFill>
                <a:schemeClr val="accent4"/>
              </a:solidFill>
              <a:prstDash val="solid"/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 b="def" i="def">
        <a:fontRef idx="minor"/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accent3"/>
              </a:solidFill>
              <a:prstDash val="solid"/>
            </a:ln>
          </a:top>
        </a:tcBdr>
      </a:tcStyle>
    </a:lastRow>
    <a:firstRow>
      <a:tcTxStyle b="on" i="def">
        <a:fontRef idx="minor"/>
        <a:schemeClr val="bg1"/>
      </a:tcTxStyle>
      <a:tcStyle>
        <a:fillRef idx="1">
          <a:schemeClr val="accent3"/>
        </a:fillRef>
      </a:tcStyle>
    </a:firstRow>
  </a:tblStyle>
  <a:tblStyle styleId="{F5AB1C69-6EDB-4FF4-983F-18BD219EF322}" styleName="Средний стиль 2 - акцент 3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  <a:prstDash val="solid"/>
            </a:ln>
          </a:left>
          <a:right>
            <a:ln w="12700">
              <a:solidFill>
                <a:schemeClr val="lt1"/>
              </a:solidFill>
              <a:prstDash val="solid"/>
            </a:ln>
          </a:right>
          <a:top>
            <a:ln w="12700">
              <a:solidFill>
                <a:schemeClr val="lt1"/>
              </a:solidFill>
              <a:prstDash val="solid"/>
            </a:ln>
          </a:top>
          <a:bottom>
            <a:ln w="12700">
              <a:solidFill>
                <a:schemeClr val="lt1"/>
              </a:solidFill>
              <a:prstDash val="solid"/>
            </a:ln>
          </a:bottom>
          <a:insideH>
            <a:ln w="12700">
              <a:solidFill>
                <a:schemeClr val="lt1"/>
              </a:solidFill>
              <a:prstDash val="solid"/>
            </a:ln>
          </a:insideH>
          <a:insideV>
            <a:ln w="12700">
              <a:solidFill>
                <a:schemeClr val="lt1"/>
              </a:solidFill>
              <a:prstDash val="solid"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fill>
          <a:solidFill>
            <a:schemeClr val="accent3">
              <a:tint val="40000"/>
            </a:schemeClr>
          </a:solidFill>
        </a:fill>
      </a:tcStyle>
    </a:band1H>
    <a:band2H>
      <a:tcStyle/>
    </a:band2H>
    <a:band1V>
      <a:tcStyle>
        <a:fill>
          <a:solidFill>
            <a:schemeClr val="accent3">
              <a:tint val="40000"/>
            </a:schemeClr>
          </a:solidFill>
        </a:fill>
      </a:tcStyle>
    </a:band1V>
    <a:band2V>
      <a:tcStyle/>
    </a:band2V>
    <a:lastCol>
      <a:tcTxStyle b="on" i="def">
        <a:fontRef idx="minor"/>
        <a:schemeClr val="lt1"/>
      </a:tcTxStyle>
      <a:tcStyle>
        <a:fill>
          <a:solidFill>
            <a:schemeClr val="accent3"/>
          </a:solidFill>
        </a:fill>
      </a:tcStyle>
    </a:lastCol>
    <a:firstCol>
      <a:tcTxStyle b="on" i="def">
        <a:fontRef idx="minor"/>
        <a:schemeClr val="lt1"/>
      </a:tcTxStyle>
      <a:tcStyle>
        <a:fill>
          <a:solidFill>
            <a:schemeClr val="accent3"/>
          </a:solidFill>
        </a:fill>
      </a:tcStyle>
    </a:firstCol>
    <a:lastRow>
      <a:tcTxStyle b="on" i="def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  <a:prstDash val="solid"/>
            </a:ln>
          </a:top>
        </a:tcBdr>
        <a:fill>
          <a:solidFill>
            <a:schemeClr val="accent3"/>
          </a:solidFill>
        </a:fill>
      </a:tcStyle>
    </a:lastRow>
    <a:firstRow>
      <a:tcTxStyle b="on" i="def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  <a:prstDash val="solid"/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Средний стиль 1 - акцент 5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accent5"/>
              </a:solidFill>
              <a:prstDash val="solid"/>
            </a:ln>
          </a:left>
          <a:right>
            <a:ln w="12700">
              <a:solidFill>
                <a:schemeClr val="accent5"/>
              </a:solidFill>
              <a:prstDash val="solid"/>
            </a:ln>
          </a:right>
          <a:top>
            <a:ln w="12700">
              <a:solidFill>
                <a:schemeClr val="accent5"/>
              </a:solidFill>
              <a:prstDash val="solid"/>
            </a:ln>
          </a:top>
          <a:bottom>
            <a:ln w="12700">
              <a:solidFill>
                <a:schemeClr val="accent5"/>
              </a:solidFill>
              <a:prstDash val="solid"/>
            </a:ln>
          </a:bottom>
          <a:insideH>
            <a:ln w="12700">
              <a:solidFill>
                <a:schemeClr val="accent5"/>
              </a:solidFill>
              <a:prstDash val="solid"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fill>
          <a:solidFill>
            <a:schemeClr val="accent5">
              <a:tint val="20000"/>
            </a:schemeClr>
          </a:solidFill>
        </a:fill>
      </a:tcStyle>
    </a:band1H>
    <a:band1V>
      <a:tcStyle>
        <a:fill>
          <a:solidFill>
            <a:schemeClr val="accent5">
              <a:tint val="20000"/>
            </a:schemeClr>
          </a:solidFill>
        </a:fill>
      </a:tcStyle>
    </a:band1V>
    <a:lastCol>
      <a:tcTxStyle b="on" i="def"/>
      <a:tcStyle/>
    </a:lastCol>
    <a:firstCol>
      <a:tcTxStyle b="on" i="def"/>
      <a:tcStyle/>
    </a:firstCol>
    <a:lastRow>
      <a:tcTxStyle b="on" i="def"/>
      <a:tcStyle>
        <a:tcBdr>
          <a:top>
            <a:ln w="50800">
              <a:solidFill>
                <a:schemeClr val="accent5"/>
              </a:solidFill>
              <a:prstDash val="solid"/>
            </a:ln>
          </a:top>
        </a:tcBdr>
        <a:fill>
          <a:solidFill>
            <a:schemeClr val="lt1"/>
          </a:solidFill>
        </a:fill>
      </a:tcStyle>
    </a:lastRow>
    <a:firstRow>
      <a:tcTxStyle b="on" i="def">
        <a:fontRef idx="minor"/>
        <a:schemeClr val="lt1"/>
      </a:tcTxStyle>
      <a:tcStyle>
        <a:fill>
          <a:solidFill>
            <a:schemeClr val="accent5"/>
          </a:solidFill>
        </a:fill>
      </a:tcStyle>
    </a:firstRow>
  </a:tblStyle>
</a:tblStyleLst>
</file>

<file path=ppt/_rels/presentation.xml.rels><?xml version="1.0" encoding="UTF-8" standalone="no" ?>
<Relationships xmlns="http://schemas.openxmlformats.org/package/2006/relationships">
  <Relationship Id="rId35" Target="slides/slide33.xml" Type="http://schemas.openxmlformats.org/officeDocument/2006/relationships/slide"/>
  <Relationship Id="rId15" Target="slides/slide13.xml" Type="http://schemas.openxmlformats.org/officeDocument/2006/relationships/slide"/>
  <Relationship Id="rId42" Target="slides/slide40.xml" Type="http://schemas.openxmlformats.org/officeDocument/2006/relationships/slide"/>
  <Relationship Id="rId36" Target="slides/slide34.xml" Type="http://schemas.openxmlformats.org/officeDocument/2006/relationships/slide"/>
  <Relationship Id="rId34" Target="slides/slide32.xml" Type="http://schemas.openxmlformats.org/officeDocument/2006/relationships/slide"/>
  <Relationship Id="rId30" Target="slides/slide28.xml" Type="http://schemas.openxmlformats.org/officeDocument/2006/relationships/slide"/>
  <Relationship Id="rId27" Target="slides/slide25.xml" Type="http://schemas.openxmlformats.org/officeDocument/2006/relationships/slide"/>
  <Relationship Id="rId3" Target="slides/slide1.xml" Type="http://schemas.openxmlformats.org/officeDocument/2006/relationships/slide"/>
  <Relationship Id="rId41" Target="slides/slide39.xml" Type="http://schemas.openxmlformats.org/officeDocument/2006/relationships/slide"/>
  <Relationship Id="rId29" Target="slides/slide27.xml" Type="http://schemas.openxmlformats.org/officeDocument/2006/relationships/slide"/>
  <Relationship Id="rId5" Target="slides/slide3.xml" Type="http://schemas.openxmlformats.org/officeDocument/2006/relationships/slide"/>
  <Relationship Id="rId12" Target="slides/slide10.xml" Type="http://schemas.openxmlformats.org/officeDocument/2006/relationships/slide"/>
  <Relationship Id="rId43" Target="slides/slide41.xml" Type="http://schemas.openxmlformats.org/officeDocument/2006/relationships/slide"/>
  <Relationship Id="rId48" Target="slides/slide46.xml" Type="http://schemas.openxmlformats.org/officeDocument/2006/relationships/slide"/>
  <Relationship Id="rId31" Target="slides/slide29.xml" Type="http://schemas.openxmlformats.org/officeDocument/2006/relationships/slide"/>
  <Relationship Id="rId13" Target="slides/slide11.xml" Type="http://schemas.openxmlformats.org/officeDocument/2006/relationships/slide"/>
  <Relationship Id="rId6" Target="slides/slide4.xml" Type="http://schemas.openxmlformats.org/officeDocument/2006/relationships/slide"/>
  <Relationship Id="rId39" Target="slides/slide37.xml" Type="http://schemas.openxmlformats.org/officeDocument/2006/relationships/slide"/>
  <Relationship Id="rId4" Target="slides/slide2.xml" Type="http://schemas.openxmlformats.org/officeDocument/2006/relationships/slide"/>
  <Relationship Id="rId44" Target="slides/slide42.xml" Type="http://schemas.openxmlformats.org/officeDocument/2006/relationships/slide"/>
  <Relationship Id="rId47" Target="slides/slide45.xml" Type="http://schemas.openxmlformats.org/officeDocument/2006/relationships/slide"/>
  <Relationship Id="rId23" Target="slides/slide21.xml" Type="http://schemas.openxmlformats.org/officeDocument/2006/relationships/slide"/>
  <Relationship Id="rId21" Target="slides/slide19.xml" Type="http://schemas.openxmlformats.org/officeDocument/2006/relationships/slide"/>
  <Relationship Id="rId22" Target="slides/slide20.xml" Type="http://schemas.openxmlformats.org/officeDocument/2006/relationships/slide"/>
  <Relationship Id="rId49" Target="slides/slide47.xml" Type="http://schemas.openxmlformats.org/officeDocument/2006/relationships/slide"/>
  <Relationship Id="rId37" Target="slides/slide35.xml" Type="http://schemas.openxmlformats.org/officeDocument/2006/relationships/slide"/>
  <Relationship Id="rId28" Target="slides/slide26.xml" Type="http://schemas.openxmlformats.org/officeDocument/2006/relationships/slide"/>
  <Relationship Id="rId8" Target="slides/slide6.xml" Type="http://schemas.openxmlformats.org/officeDocument/2006/relationships/slide"/>
  <Relationship Id="rId32" Target="slides/slide30.xml" Type="http://schemas.openxmlformats.org/officeDocument/2006/relationships/slide"/>
  <Relationship Id="rId9" Target="slides/slide7.xml" Type="http://schemas.openxmlformats.org/officeDocument/2006/relationships/slide"/>
  <Relationship Id="rId45" Target="slides/slide43.xml" Type="http://schemas.openxmlformats.org/officeDocument/2006/relationships/slide"/>
  <Relationship Id="rId20" Target="slides/slide18.xml" Type="http://schemas.openxmlformats.org/officeDocument/2006/relationships/slide"/>
  <Relationship Id="rId19" Target="slides/slide17.xml" Type="http://schemas.openxmlformats.org/officeDocument/2006/relationships/slide"/>
  <Relationship Id="rId11" Target="slides/slide9.xml" Type="http://schemas.openxmlformats.org/officeDocument/2006/relationships/slide"/>
  <Relationship Id="rId51" Target="tableStyles.xml" Type="http://schemas.openxmlformats.org/officeDocument/2006/relationships/tableStyles"/>
  <Relationship Id="rId40" Target="slides/slide38.xml" Type="http://schemas.openxmlformats.org/officeDocument/2006/relationships/slide"/>
  <Relationship Id="rId14" Target="slides/slide12.xml" Type="http://schemas.openxmlformats.org/officeDocument/2006/relationships/slide"/>
  <Relationship Id="rId50" Target="slides/slide48.xml" Type="http://schemas.openxmlformats.org/officeDocument/2006/relationships/slide"/>
  <Relationship Id="rId16" Target="slides/slide14.xml" Type="http://schemas.openxmlformats.org/officeDocument/2006/relationships/slide"/>
  <Relationship Id="rId10" Target="slides/slide8.xml" Type="http://schemas.openxmlformats.org/officeDocument/2006/relationships/slide"/>
  <Relationship Id="rId7" Target="slides/slide5.xml" Type="http://schemas.openxmlformats.org/officeDocument/2006/relationships/slide"/>
  <Relationship Id="rId33" Target="slides/slide31.xml" Type="http://schemas.openxmlformats.org/officeDocument/2006/relationships/slide"/>
  <Relationship Id="rId25" Target="slides/slide23.xml" Type="http://schemas.openxmlformats.org/officeDocument/2006/relationships/slide"/>
  <Relationship Id="rId17" Target="slides/slide15.xml" Type="http://schemas.openxmlformats.org/officeDocument/2006/relationships/slide"/>
  <Relationship Id="rId46" Target="slides/slide44.xml" Type="http://schemas.openxmlformats.org/officeDocument/2006/relationships/slide"/>
  <Relationship Id="rId26" Target="slides/slide24.xml" Type="http://schemas.openxmlformats.org/officeDocument/2006/relationships/slide"/>
  <Relationship Id="rId1" Target="theme/theme1.xml" Type="http://schemas.openxmlformats.org/officeDocument/2006/relationships/theme"/>
  <Relationship Id="rId2" Target="slideMasters/slideMaster1.xml" Type="http://schemas.openxmlformats.org/officeDocument/2006/relationships/slideMaster"/>
  <Relationship Id="rId18" Target="slides/slide16.xml" Type="http://schemas.openxmlformats.org/officeDocument/2006/relationships/slide"/>
  <Relationship Id="rId24" Target="slides/slide22.xml" Type="http://schemas.openxmlformats.org/officeDocument/2006/relationships/slide"/>
  <Relationship Id="rId38" Target="slides/slide36.xml" Type="http://schemas.openxmlformats.org/officeDocument/2006/relationships/slide"/>
</Relationships>

</file>

<file path=ppt/slideLayouts/_rels/slideLayout1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2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3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4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5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6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7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8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9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10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11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12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slideLayout1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itle">
  <p:cSld name="Title">
    <p:spTree>
      <p:nvGrpSpPr>
        <p:cNvPr hidden="false" id="7" name="GroupShape 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8" name="Shape 8"/>
          <p:cNvSpPr txBox="true"/>
          <p:nvPr isPhoto="false">
            <p:ph idx="0" type="title"/>
          </p:nvPr>
        </p:nvSpPr>
        <p:spPr>
          <a:xfrm flipH="false" flipV="false" rot="0"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9" name="Shape 9"/>
          <p:cNvSpPr txBox="true"/>
          <p:nvPr isPhoto="false">
            <p:ph idx="1" type="subTitle"/>
          </p:nvPr>
        </p:nvSpPr>
        <p:spPr>
          <a:xfrm flipH="false" flipV="false" rot="0"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defPPr/>
            <a:lvl1pPr algn="ctr" indent="0" lvl="0" mar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algn="ctr" indent="0" lvl="1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algn="ctr" indent="0" lvl="2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algn="ctr" indent="0" lvl="3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algn="ctr" indent="0" lvl="4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algn="ctr" indent="0" lvl="5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algn="ctr" indent="0" lvl="6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algn="ctr" indent="0" lvl="7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algn="ctr" indent="0" lvl="8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t>Образец подзаголовка</a:t>
            </a:r>
          </a:p>
        </p:txBody>
      </p:sp>
      <p:sp>
        <p:nvSpPr>
          <p:cNvPr hidden="false" id="10" name="Shape 10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5/6/2024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hidden="false" id="11" name="Shape 11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algn="ctr" lvl="0">
              <a:defRPr sz="1200">
                <a:solidFill>
                  <a:srgbClr val="E9EDF4"/>
                </a:solidFill>
              </a:defRPr>
            </a:lvl1pPr>
          </a:lstStyle>
          <a:p/>
        </p:txBody>
      </p:sp>
      <p:sp>
        <p:nvSpPr>
          <p:cNvPr hidden="false" id="12" name="Shape 12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  <a:endParaRPr>
              <a:solidFill>
                <a:srgbClr val="FFFFFF"/>
              </a:solidFill>
            </a:endParaRPr>
          </a:p>
        </p:txBody>
      </p:sp>
    </p:spTree>
  </p:cSld>
</p:sldLayout>
</file>

<file path=ppt/slideLayouts/slideLayout2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obj">
  <p:cSld name="Title and Content">
    <p:spTree>
      <p:nvGrpSpPr>
        <p:cNvPr hidden="false" id="78" name="GroupShape 7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79" name="Shape 79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80" name="Shape 80"/>
          <p:cNvSpPr txBox="true"/>
          <p:nvPr isPhoto="false">
            <p:ph idx="1" type="body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81" name="Shape 81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5/6/2024</a:t>
            </a:r>
          </a:p>
        </p:txBody>
      </p:sp>
      <p:sp>
        <p:nvSpPr>
          <p:cNvPr hidden="false" id="82" name="Shape 82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algn="ctr" lvl="0">
              <a:defRPr sz="1200">
                <a:solidFill>
                  <a:srgbClr val="898989"/>
                </a:solidFill>
              </a:defRPr>
            </a:lvl1pPr>
          </a:lstStyle>
          <a:p/>
        </p:txBody>
      </p:sp>
      <p:sp>
        <p:nvSpPr>
          <p:cNvPr hidden="false" id="83" name="Shape 83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secHead">
  <p:cSld name="Title and Subtitle">
    <p:spTree>
      <p:nvGrpSpPr>
        <p:cNvPr hidden="false" id="28" name="GroupShape 2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9" name="Shape 29"/>
          <p:cNvSpPr txBox="true"/>
          <p:nvPr isPhoto="false">
            <p:ph idx="0" type="title"/>
          </p:nvPr>
        </p:nvSpPr>
        <p:spPr>
          <a:xfrm flipH="false" flipV="false" rot="0"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defPPr/>
            <a:lvl1pPr algn="l" lvl="0">
              <a:defRPr b="true" cap="all" sz="4000"/>
            </a:lvl1pPr>
          </a:lstStyle>
          <a:p>
            <a:r>
              <a:t>Образец заголовка</a:t>
            </a:r>
          </a:p>
        </p:txBody>
      </p:sp>
      <p:sp>
        <p:nvSpPr>
          <p:cNvPr hidden="false" id="30" name="Shape 30"/>
          <p:cNvSpPr txBox="true"/>
          <p:nvPr isPhoto="false">
            <p:ph idx="1" type="body"/>
          </p:nvPr>
        </p:nvSpPr>
        <p:spPr>
          <a:xfrm flipH="false" flipV="false" rot="0">
            <a:off x="722313" y="2906713"/>
            <a:ext cx="7772400" cy="1500186"/>
          </a:xfrm>
          <a:prstGeom prst="rect">
            <a:avLst/>
          </a:prstGeom>
        </p:spPr>
        <p:txBody>
          <a:bodyPr anchor="b"/>
          <a:lstStyle>
            <a:defPPr/>
            <a:lvl1pPr indent="0" lvl="0" mar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indent="0" lvl="1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lvl="2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lvl="3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lvl="4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lvl="5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lvl="6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lvl="7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lvl="8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31" name="Shape 31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5/6/2024</a:t>
            </a:r>
          </a:p>
        </p:txBody>
      </p:sp>
      <p:sp>
        <p:nvSpPr>
          <p:cNvPr hidden="false" id="32" name="Shape 32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algn="ctr" lvl="0">
              <a:defRPr sz="1200">
                <a:solidFill>
                  <a:srgbClr val="898989"/>
                </a:solidFill>
              </a:defRPr>
            </a:lvl1pPr>
          </a:lstStyle>
          <a:p/>
        </p:txBody>
      </p:sp>
      <p:sp>
        <p:nvSpPr>
          <p:cNvPr hidden="false" id="33" name="Shape 33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itleOnly">
  <p:cSld name="Slide Title">
    <p:spTree>
      <p:nvGrpSpPr>
        <p:cNvPr hidden="false" id="43" name="GroupShape 43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44" name="Shape 44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45" name="Shape 45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5/6/2024</a:t>
            </a:r>
          </a:p>
        </p:txBody>
      </p:sp>
      <p:sp>
        <p:nvSpPr>
          <p:cNvPr hidden="false" id="46" name="Shape 46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algn="ctr" lvl="0">
              <a:defRPr sz="1200">
                <a:solidFill>
                  <a:srgbClr val="898989"/>
                </a:solidFill>
              </a:defRPr>
            </a:lvl1pPr>
          </a:lstStyle>
          <a:p/>
        </p:txBody>
      </p:sp>
      <p:sp>
        <p:nvSpPr>
          <p:cNvPr hidden="false" id="47" name="Shape 47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woObj">
  <p:cSld name="Title and Two Columns">
    <p:spTree>
      <p:nvGrpSpPr>
        <p:cNvPr hidden="false" id="60" name="GroupShape 6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61" name="Shape 61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62" name="Shape 62"/>
          <p:cNvSpPr txBox="true"/>
          <p:nvPr isPhoto="false">
            <p:ph idx="1" type="body"/>
          </p:nvPr>
        </p:nvSpPr>
        <p:spPr>
          <a:xfrm flipH="false" flipV="false" rot="0"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defPPr/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  <a:lvl6pPr lvl="5">
              <a:defRPr sz="1800"/>
            </a:lvl6pPr>
            <a:lvl7pPr lvl="6">
              <a:defRPr sz="1800"/>
            </a:lvl7pPr>
            <a:lvl8pPr lvl="7">
              <a:defRPr sz="1800"/>
            </a:lvl8pPr>
            <a:lvl9pPr lvl="8">
              <a:defRPr sz="18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63" name="Shape 63"/>
          <p:cNvSpPr txBox="true"/>
          <p:nvPr isPhoto="false">
            <p:ph idx="2" type="body"/>
          </p:nvPr>
        </p:nvSpPr>
        <p:spPr>
          <a:xfrm flipH="false" flipV="false" rot="0"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defPPr/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  <a:lvl6pPr lvl="5">
              <a:defRPr sz="1800"/>
            </a:lvl6pPr>
            <a:lvl7pPr lvl="6">
              <a:defRPr sz="1800"/>
            </a:lvl7pPr>
            <a:lvl8pPr lvl="7">
              <a:defRPr sz="1800"/>
            </a:lvl8pPr>
            <a:lvl9pPr lvl="8">
              <a:defRPr sz="18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64" name="Shape 64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5/6/2024</a:t>
            </a:r>
          </a:p>
        </p:txBody>
      </p:sp>
      <p:sp>
        <p:nvSpPr>
          <p:cNvPr hidden="false" id="65" name="Shape 65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algn="ctr" lvl="0">
              <a:defRPr sz="1200">
                <a:solidFill>
                  <a:srgbClr val="898989"/>
                </a:solidFill>
              </a:defRPr>
            </a:lvl1pPr>
          </a:lstStyle>
          <a:p/>
        </p:txBody>
      </p:sp>
      <p:sp>
        <p:nvSpPr>
          <p:cNvPr hidden="false" id="66" name="Shape 66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blank">
  <p:cSld name="Blank">
    <p:spTree>
      <p:nvGrpSpPr>
        <p:cNvPr hidden="false" id="74" name="GroupShape 7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75" name="Shape 75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5/6/2024</a:t>
            </a:r>
          </a:p>
        </p:txBody>
      </p:sp>
      <p:sp>
        <p:nvSpPr>
          <p:cNvPr hidden="false" id="76" name="Shape 76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algn="ctr" lvl="0">
              <a:defRPr sz="1200">
                <a:solidFill>
                  <a:srgbClr val="898989"/>
                </a:solidFill>
              </a:defRPr>
            </a:lvl1pPr>
          </a:lstStyle>
          <a:p/>
        </p:txBody>
      </p:sp>
      <p:sp>
        <p:nvSpPr>
          <p:cNvPr hidden="false" id="77" name="Shape 77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woTxTwoObj">
  <p:cSld name="Comparison">
    <p:spTree>
      <p:nvGrpSpPr>
        <p:cNvPr hidden="false" id="34" name="GroupShape 3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35" name="Shape 35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36" name="Shape 36"/>
          <p:cNvSpPr txBox="true"/>
          <p:nvPr isPhoto="false">
            <p:ph idx="1" type="body"/>
          </p:nvPr>
        </p:nvSpPr>
        <p:spPr>
          <a:xfrm flipH="false" flipV="false" rot="0"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defPPr/>
            <a:lvl1pPr indent="0" lvl="0" marL="0">
              <a:buNone/>
              <a:defRPr b="true" sz="2400"/>
            </a:lvl1pPr>
            <a:lvl2pPr indent="0" lvl="1" marL="457200">
              <a:buNone/>
              <a:defRPr b="true" sz="2000"/>
            </a:lvl2pPr>
            <a:lvl3pPr indent="0" lvl="2" marL="914400">
              <a:buNone/>
              <a:defRPr b="true" sz="1800"/>
            </a:lvl3pPr>
            <a:lvl4pPr indent="0" lvl="3" marL="1371600">
              <a:buNone/>
              <a:defRPr b="true" sz="1600"/>
            </a:lvl4pPr>
            <a:lvl5pPr indent="0" lvl="4" marL="1828800">
              <a:buNone/>
              <a:defRPr b="true" sz="1600"/>
            </a:lvl5pPr>
            <a:lvl6pPr indent="0" lvl="5" marL="2286000">
              <a:buNone/>
              <a:defRPr b="true" sz="1600"/>
            </a:lvl6pPr>
            <a:lvl7pPr indent="0" lvl="6" marL="2743200">
              <a:buNone/>
              <a:defRPr b="true" sz="1600"/>
            </a:lvl7pPr>
            <a:lvl8pPr indent="0" lvl="7" marL="3200400">
              <a:buNone/>
              <a:defRPr b="true" sz="1600"/>
            </a:lvl8pPr>
            <a:lvl9pPr indent="0" lvl="8" marL="3657600">
              <a:buNone/>
              <a:defRPr b="true" sz="16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37" name="Shape 37"/>
          <p:cNvSpPr txBox="true"/>
          <p:nvPr isPhoto="false">
            <p:ph idx="2" type="body"/>
          </p:nvPr>
        </p:nvSpPr>
        <p:spPr>
          <a:xfrm flipH="false" flipV="false" rot="0"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defPPr/>
            <a:lvl1pPr lvl="0">
              <a:defRPr sz="24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38" name="Shape 38"/>
          <p:cNvSpPr txBox="true"/>
          <p:nvPr isPhoto="false">
            <p:ph idx="3" type="body"/>
          </p:nvPr>
        </p:nvSpPr>
        <p:spPr>
          <a:xfrm flipH="false" flipV="false" rot="0"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defPPr/>
            <a:lvl1pPr indent="0" lvl="0" marL="0">
              <a:buNone/>
              <a:defRPr b="true" sz="2400"/>
            </a:lvl1pPr>
            <a:lvl2pPr indent="0" lvl="1" marL="457200">
              <a:buNone/>
              <a:defRPr b="true" sz="2000"/>
            </a:lvl2pPr>
            <a:lvl3pPr indent="0" lvl="2" marL="914400">
              <a:buNone/>
              <a:defRPr b="true" sz="1800"/>
            </a:lvl3pPr>
            <a:lvl4pPr indent="0" lvl="3" marL="1371600">
              <a:buNone/>
              <a:defRPr b="true" sz="1600"/>
            </a:lvl4pPr>
            <a:lvl5pPr indent="0" lvl="4" marL="1828800">
              <a:buNone/>
              <a:defRPr b="true" sz="1600"/>
            </a:lvl5pPr>
            <a:lvl6pPr indent="0" lvl="5" marL="2286000">
              <a:buNone/>
              <a:defRPr b="true" sz="1600"/>
            </a:lvl6pPr>
            <a:lvl7pPr indent="0" lvl="6" marL="2743200">
              <a:buNone/>
              <a:defRPr b="true" sz="1600"/>
            </a:lvl7pPr>
            <a:lvl8pPr indent="0" lvl="7" marL="3200400">
              <a:buNone/>
              <a:defRPr b="true" sz="1600"/>
            </a:lvl8pPr>
            <a:lvl9pPr indent="0" lvl="8" marL="3657600">
              <a:buNone/>
              <a:defRPr b="true" sz="16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39" name="Shape 39"/>
          <p:cNvSpPr txBox="true"/>
          <p:nvPr isPhoto="false">
            <p:ph idx="4" type="body"/>
          </p:nvPr>
        </p:nvSpPr>
        <p:spPr>
          <a:xfrm flipH="false" flipV="false" rot="0"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defPPr/>
            <a:lvl1pPr lvl="0">
              <a:defRPr sz="24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40" name="Shape 40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5/6/2024</a:t>
            </a:r>
          </a:p>
        </p:txBody>
      </p:sp>
      <p:sp>
        <p:nvSpPr>
          <p:cNvPr hidden="false" id="41" name="Shape 41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algn="ctr" lvl="0">
              <a:defRPr sz="1200">
                <a:solidFill>
                  <a:srgbClr val="898989"/>
                </a:solidFill>
              </a:defRPr>
            </a:lvl1pPr>
          </a:lstStyle>
          <a:p/>
        </p:txBody>
      </p:sp>
      <p:sp>
        <p:nvSpPr>
          <p:cNvPr hidden="false" id="42" name="Shape 42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objTx">
  <p:cSld name="Title, Text and Object">
    <p:spTree>
      <p:nvGrpSpPr>
        <p:cNvPr hidden="false" id="13" name="GroupShape 13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4" name="Shape 14"/>
          <p:cNvSpPr txBox="true"/>
          <p:nvPr isPhoto="false">
            <p:ph idx="0" type="title"/>
          </p:nvPr>
        </p:nvSpPr>
        <p:spPr>
          <a:xfrm flipH="false" flipV="false" rot="0"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defPPr/>
            <a:lvl1pPr algn="l" lvl="0">
              <a:defRPr b="true" sz="2000"/>
            </a:lvl1pPr>
          </a:lstStyle>
          <a:p>
            <a:r>
              <a:t>Образец заголовка</a:t>
            </a:r>
          </a:p>
        </p:txBody>
      </p:sp>
      <p:sp>
        <p:nvSpPr>
          <p:cNvPr hidden="false" id="15" name="Shape 15"/>
          <p:cNvSpPr txBox="true"/>
          <p:nvPr isPhoto="false">
            <p:ph idx="1" type="body"/>
          </p:nvPr>
        </p:nvSpPr>
        <p:spPr>
          <a:xfrm flipH="false" flipV="false" rot="0"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defPPr/>
            <a:lvl1pPr lvl="0">
              <a:defRPr sz="3200"/>
            </a:lvl1pPr>
            <a:lvl2pPr lvl="1">
              <a:defRPr sz="2800"/>
            </a:lvl2pPr>
            <a:lvl3pPr lvl="2">
              <a:defRPr sz="2400"/>
            </a:lvl3pPr>
            <a:lvl4pPr lvl="3">
              <a:defRPr sz="2000"/>
            </a:lvl4pPr>
            <a:lvl5pPr lvl="4">
              <a:defRPr sz="2000"/>
            </a:lvl5pPr>
            <a:lvl6pPr lvl="5">
              <a:defRPr sz="2000"/>
            </a:lvl6pPr>
            <a:lvl7pPr lvl="6">
              <a:defRPr sz="2000"/>
            </a:lvl7pPr>
            <a:lvl8pPr lvl="7">
              <a:defRPr sz="2000"/>
            </a:lvl8pPr>
            <a:lvl9pPr lvl="8">
              <a:defRPr sz="20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16" name="Shape 16"/>
          <p:cNvSpPr txBox="true"/>
          <p:nvPr isPhoto="false">
            <p:ph idx="2" type="body"/>
          </p:nvPr>
        </p:nvSpPr>
        <p:spPr>
          <a:xfrm flipH="false" flipV="false" rot="0"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defPPr/>
            <a:lvl1pPr indent="0" lvl="0" marL="0">
              <a:buNone/>
              <a:defRPr sz="1400"/>
            </a:lvl1pPr>
            <a:lvl2pPr indent="0" lvl="1" marL="457200">
              <a:buNone/>
              <a:defRPr sz="1200"/>
            </a:lvl2pPr>
            <a:lvl3pPr indent="0" lvl="2" marL="914400">
              <a:buNone/>
              <a:defRPr sz="1000"/>
            </a:lvl3pPr>
            <a:lvl4pPr indent="0" lvl="3" marL="1371600">
              <a:buNone/>
              <a:defRPr sz="900"/>
            </a:lvl4pPr>
            <a:lvl5pPr indent="0" lvl="4" marL="1828800">
              <a:buNone/>
              <a:defRPr sz="900"/>
            </a:lvl5pPr>
            <a:lvl6pPr indent="0" lvl="5" marL="2286000">
              <a:buNone/>
              <a:defRPr sz="900"/>
            </a:lvl6pPr>
            <a:lvl7pPr indent="0" lvl="6" marL="2743200">
              <a:buNone/>
              <a:defRPr sz="900"/>
            </a:lvl7pPr>
            <a:lvl8pPr indent="0" lvl="7" marL="3200400">
              <a:buNone/>
              <a:defRPr sz="900"/>
            </a:lvl8pPr>
            <a:lvl9pPr indent="0" lvl="8" marL="3657600">
              <a:buNone/>
              <a:defRPr sz="9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17" name="Shape 17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5/6/2024</a:t>
            </a:r>
          </a:p>
        </p:txBody>
      </p:sp>
      <p:sp>
        <p:nvSpPr>
          <p:cNvPr hidden="false" id="18" name="Shape 18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algn="ctr" lvl="0">
              <a:defRPr sz="1200">
                <a:solidFill>
                  <a:srgbClr val="898989"/>
                </a:solidFill>
              </a:defRPr>
            </a:lvl1pPr>
          </a:lstStyle>
          <a:p/>
        </p:txBody>
      </p:sp>
      <p:sp>
        <p:nvSpPr>
          <p:cNvPr hidden="false" id="19" name="Shape 19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picTx">
  <p:cSld name="Title and Picture">
    <p:spTree>
      <p:nvGrpSpPr>
        <p:cNvPr hidden="false" id="67" name="GroupShape 6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68" name="Shape 68"/>
          <p:cNvSpPr txBox="true"/>
          <p:nvPr isPhoto="false">
            <p:ph idx="0" type="title"/>
          </p:nvPr>
        </p:nvSpPr>
        <p:spPr>
          <a:xfrm flipH="false" flipV="false" rot="0">
            <a:off x="1792288" y="4800600"/>
            <a:ext cx="5486400" cy="566737"/>
          </a:xfrm>
          <a:prstGeom prst="rect">
            <a:avLst/>
          </a:prstGeom>
        </p:spPr>
        <p:txBody>
          <a:bodyPr anchor="b"/>
          <a:lstStyle>
            <a:defPPr/>
            <a:lvl1pPr algn="l" lvl="0">
              <a:defRPr b="true" sz="2000"/>
            </a:lvl1pPr>
          </a:lstStyle>
          <a:p>
            <a:r>
              <a:t>Образец заголовка</a:t>
            </a:r>
          </a:p>
        </p:txBody>
      </p:sp>
      <p:sp>
        <p:nvSpPr>
          <p:cNvPr hidden="false" id="69" name="Shape 69"/>
          <p:cNvSpPr txBox="true"/>
          <p:nvPr isPhoto="false">
            <p:ph idx="1" type="body"/>
          </p:nvPr>
        </p:nvSpPr>
        <p:spPr>
          <a:xfrm flipH="false" flipV="false" rot="0">
            <a:off x="1792288" y="612775"/>
            <a:ext cx="5486400" cy="4114800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indent="0" lvl="0" marL="0">
              <a:buNone/>
              <a:defRPr sz="3200"/>
            </a:lvl1pPr>
            <a:lvl2pPr indent="0" lvl="1" marL="457200">
              <a:buNone/>
              <a:defRPr sz="2800"/>
            </a:lvl2pPr>
            <a:lvl3pPr indent="0" lvl="2" marL="914400">
              <a:buNone/>
              <a:defRPr sz="2400"/>
            </a:lvl3pPr>
            <a:lvl4pPr indent="0" lvl="3" marL="1371600">
              <a:buNone/>
              <a:defRPr sz="2000"/>
            </a:lvl4pPr>
            <a:lvl5pPr indent="0" lvl="4" marL="1828800">
              <a:buNone/>
              <a:defRPr sz="2000"/>
            </a:lvl5pPr>
            <a:lvl6pPr indent="0" lvl="5" marL="2286000">
              <a:buNone/>
              <a:defRPr sz="2000"/>
            </a:lvl6pPr>
            <a:lvl7pPr indent="0" lvl="6" marL="2743200">
              <a:buNone/>
              <a:defRPr sz="2000"/>
            </a:lvl7pPr>
            <a:lvl8pPr indent="0" lvl="7" marL="3200400">
              <a:buNone/>
              <a:defRPr sz="2000"/>
            </a:lvl8pPr>
            <a:lvl9pPr indent="0" lvl="8" marL="3657600">
              <a:buNone/>
              <a:defRPr sz="2000"/>
            </a:lvl9pPr>
          </a:lstStyle>
          <a:p>
            <a:pPr lvl="0"/>
          </a:p>
        </p:txBody>
      </p:sp>
      <p:sp>
        <p:nvSpPr>
          <p:cNvPr hidden="false" id="70" name="Shape 70"/>
          <p:cNvSpPr txBox="true"/>
          <p:nvPr isPhoto="false">
            <p:ph idx="2" type="body"/>
          </p:nvPr>
        </p:nvSpPr>
        <p:spPr>
          <a:xfrm flipH="false" flipV="false" rot="0"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defPPr/>
            <a:lvl1pPr indent="0" lvl="0" marL="0">
              <a:buNone/>
              <a:defRPr sz="1400"/>
            </a:lvl1pPr>
            <a:lvl2pPr indent="0" lvl="1" marL="457200">
              <a:buNone/>
              <a:defRPr sz="1200"/>
            </a:lvl2pPr>
            <a:lvl3pPr indent="0" lvl="2" marL="914400">
              <a:buNone/>
              <a:defRPr sz="1000"/>
            </a:lvl3pPr>
            <a:lvl4pPr indent="0" lvl="3" marL="1371600">
              <a:buNone/>
              <a:defRPr sz="900"/>
            </a:lvl4pPr>
            <a:lvl5pPr indent="0" lvl="4" marL="1828800">
              <a:buNone/>
              <a:defRPr sz="900"/>
            </a:lvl5pPr>
            <a:lvl6pPr indent="0" lvl="5" marL="2286000">
              <a:buNone/>
              <a:defRPr sz="900"/>
            </a:lvl6pPr>
            <a:lvl7pPr indent="0" lvl="6" marL="2743200">
              <a:buNone/>
              <a:defRPr sz="900"/>
            </a:lvl7pPr>
            <a:lvl8pPr indent="0" lvl="7" marL="3200400">
              <a:buNone/>
              <a:defRPr sz="900"/>
            </a:lvl8pPr>
            <a:lvl9pPr indent="0" lvl="8" marL="3657600">
              <a:buNone/>
              <a:defRPr sz="9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71" name="Shape 71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5/6/2024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hidden="false" id="72" name="Shape 72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algn="ctr" lvl="0">
              <a:defRPr sz="1200"/>
            </a:lvl1pPr>
          </a:lstStyle>
          <a:p/>
        </p:txBody>
      </p:sp>
      <p:sp>
        <p:nvSpPr>
          <p:cNvPr hidden="false" id="73" name="Shape 73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  <a:endParaRPr>
              <a:solidFill>
                <a:schemeClr val="tx1"/>
              </a:solidFill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vertTx">
  <p:cSld name="Title and Vertical Text">
    <p:spTree>
      <p:nvGrpSpPr>
        <p:cNvPr hidden="false" id="48" name="GroupShape 4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49" name="Shape 49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50" name="Shape 50"/>
          <p:cNvSpPr txBox="true"/>
          <p:nvPr isPhoto="false">
            <p:ph idx="1" type="body"/>
          </p:nvPr>
        </p:nvSpPr>
        <p:spPr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51" name="Shape 51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5/6/2024</a:t>
            </a:r>
          </a:p>
        </p:txBody>
      </p:sp>
      <p:sp>
        <p:nvSpPr>
          <p:cNvPr hidden="false" id="52" name="Shape 52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algn="ctr" lvl="0">
              <a:defRPr sz="1200">
                <a:solidFill>
                  <a:srgbClr val="898989"/>
                </a:solidFill>
              </a:defRPr>
            </a:lvl1pPr>
          </a:lstStyle>
          <a:p/>
        </p:txBody>
      </p:sp>
      <p:sp>
        <p:nvSpPr>
          <p:cNvPr hidden="false" id="53" name="Shape 53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vertTitleAndTx">
  <p:cSld name="Vertical Title and Text">
    <p:spTree>
      <p:nvGrpSpPr>
        <p:cNvPr hidden="false" id="54" name="GroupShape 5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5" name="Shape 55"/>
          <p:cNvSpPr txBox="true"/>
          <p:nvPr isPhoto="false">
            <p:ph idx="0" type="title"/>
          </p:nvPr>
        </p:nvSpPr>
        <p:spPr>
          <a:xfrm flipH="false" flipV="false" rot="0"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56" name="Shape 56"/>
          <p:cNvSpPr txBox="true"/>
          <p:nvPr isPhoto="false">
            <p:ph idx="1" type="body"/>
          </p:nvPr>
        </p:nvSpPr>
        <p:spPr>
          <a:xfrm flipH="false" flipV="false" rot="0"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57" name="Shape 57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5/6/2024</a:t>
            </a:r>
          </a:p>
        </p:txBody>
      </p:sp>
      <p:sp>
        <p:nvSpPr>
          <p:cNvPr hidden="false" id="58" name="Shape 58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algn="ctr" lvl="0">
              <a:defRPr sz="1200">
                <a:solidFill>
                  <a:srgbClr val="898989"/>
                </a:solidFill>
              </a:defRPr>
            </a:lvl1pPr>
          </a:lstStyle>
          <a:p/>
        </p:txBody>
      </p:sp>
      <p:sp>
        <p:nvSpPr>
          <p:cNvPr hidden="false" id="59" name="Shape 59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cust">
  <p:cSld name="Заголовок и два объекта над текстом">
    <p:spTree>
      <p:nvGrpSpPr>
        <p:cNvPr hidden="false" id="20" name="GroupShape 2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1" name="Shape 21"/>
          <p:cNvSpPr txBox="true"/>
          <p:nvPr isPhoto="false">
            <p:ph idx="0" type="title"/>
          </p:nvPr>
        </p:nvSpPr>
        <p:spPr>
          <a:xfrm flipH="false" flipV="false" rot="0">
            <a:off x="304800" y="457200"/>
            <a:ext cx="8686800" cy="83820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22" name="Shape 22"/>
          <p:cNvSpPr txBox="true"/>
          <p:nvPr isPhoto="false">
            <p:ph idx="1" type="body"/>
          </p:nvPr>
        </p:nvSpPr>
        <p:spPr>
          <a:xfrm flipH="false" flipV="false" rot="0">
            <a:off x="304800" y="1554163"/>
            <a:ext cx="4267200" cy="2185987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23" name="Shape 23"/>
          <p:cNvSpPr txBox="true"/>
          <p:nvPr isPhoto="false">
            <p:ph idx="2" type="body"/>
          </p:nvPr>
        </p:nvSpPr>
        <p:spPr>
          <a:xfrm flipH="false" flipV="false" rot="0">
            <a:off x="4724400" y="1554163"/>
            <a:ext cx="4267200" cy="2185987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24" name="Shape 24"/>
          <p:cNvSpPr txBox="true"/>
          <p:nvPr isPhoto="false">
            <p:ph idx="3" type="body"/>
          </p:nvPr>
        </p:nvSpPr>
        <p:spPr>
          <a:xfrm flipH="false" flipV="false" rot="0">
            <a:off x="304800" y="3892550"/>
            <a:ext cx="8686800" cy="2187575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25" name="Shape 25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06.05.2024</a:t>
            </a:r>
          </a:p>
        </p:txBody>
      </p:sp>
      <p:sp>
        <p:nvSpPr>
          <p:cNvPr hidden="false" id="26" name="Shape 26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algn="ctr" lvl="0">
              <a:defRPr sz="1200">
                <a:solidFill>
                  <a:srgbClr val="898989"/>
                </a:solidFill>
              </a:defRPr>
            </a:lvl1pPr>
          </a:lstStyle>
          <a:p/>
        </p:txBody>
      </p:sp>
      <p:sp>
        <p:nvSpPr>
          <p:cNvPr hidden="false" id="27" name="Shape 27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</p:sldLayout>
</file>

<file path=ppt/slideMasters/_rels/slideMaster1.xml.rels><?xml version="1.0" encoding="UTF-8" standalone="no" ?>
<Relationships xmlns="http://schemas.openxmlformats.org/package/2006/relationships">
  <Relationship Id="rId6" Target="../slideLayouts/slideLayout5.xml" Type="http://schemas.openxmlformats.org/officeDocument/2006/relationships/slideLayout"/>
  <Relationship Id="rId1" Target="../theme/theme1.xml" Type="http://schemas.openxmlformats.org/officeDocument/2006/relationships/theme"/>
  <Relationship Id="rId13" Target="../slideLayouts/slideLayout12.xml" Type="http://schemas.openxmlformats.org/officeDocument/2006/relationships/slideLayout"/>
  <Relationship Id="rId12" Target="../slideLayouts/slideLayout11.xml" Type="http://schemas.openxmlformats.org/officeDocument/2006/relationships/slideLayout"/>
  <Relationship Id="rId10" Target="../slideLayouts/slideLayout9.xml" Type="http://schemas.openxmlformats.org/officeDocument/2006/relationships/slideLayout"/>
  <Relationship Id="rId2" Target="../slideLayouts/slideLayout1.xml" Type="http://schemas.openxmlformats.org/officeDocument/2006/relationships/slideLayout"/>
  <Relationship Id="rId3" Target="../slideLayouts/slideLayout2.xml" Type="http://schemas.openxmlformats.org/officeDocument/2006/relationships/slideLayout"/>
  <Relationship Id="rId8" Target="../slideLayouts/slideLayout7.xml" Type="http://schemas.openxmlformats.org/officeDocument/2006/relationships/slideLayout"/>
  <Relationship Id="rId4" Target="../slideLayouts/slideLayout3.xml" Type="http://schemas.openxmlformats.org/officeDocument/2006/relationships/slideLayout"/>
  <Relationship Id="rId11" Target="../slideLayouts/slideLayout10.xml" Type="http://schemas.openxmlformats.org/officeDocument/2006/relationships/slideLayout"/>
  <Relationship Id="rId9" Target="../slideLayouts/slideLayout8.xml" Type="http://schemas.openxmlformats.org/officeDocument/2006/relationships/slideLayout"/>
  <Relationship Id="rId7" Target="../slideLayouts/slideLayout6.xml" Type="http://schemas.openxmlformats.org/officeDocument/2006/relationships/slideLayout"/>
  <Relationship Id="rId5" Target="../slideLayouts/slideLayout4.xml" Type="http://schemas.openxmlformats.org/officeDocument/2006/relationships/slideLayout"/>
</Relationships>

</file>

<file path=ppt/slideMasters/slideMaster1.xml><?xml version="1.0" encoding="utf-8"?>
<p:sldMaster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>
  <p:cSld name="">
    <p:bg>
      <p:bgPr>
        <a:solidFill>
          <a:schemeClr val="accent3">
            <a:lumMod val="20000"/>
            <a:lumOff val="80000"/>
          </a:schemeClr>
        </a:solidFill>
      </p:bgPr>
    </p:bg>
    <p:spTree>
      <p:nvGrpSpPr>
        <p:cNvPr hidden="false" id="1" name="GroupShape 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" name="Shape 2"/>
          <p:cNvSpPr txBox="true"/>
          <p:nvPr isPhoto="false">
            <p:ph idx="0" type="title"/>
          </p:nvPr>
        </p:nvSpPr>
        <p:spPr>
          <a:xfrm flipH="false" flipV="false" rot="0"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anchor="ctr" bIns="45720" lIns="91440" rIns="91440" tIns="45720" vert="horz" wrap="square"/>
          <a:p>
            <a:pPr lvl="0"/>
            <a:r>
              <a:t>Образец заголовка</a:t>
            </a:r>
          </a:p>
        </p:txBody>
      </p:sp>
      <p:sp>
        <p:nvSpPr>
          <p:cNvPr hidden="false" id="3" name="Shape 3"/>
          <p:cNvSpPr txBox="true"/>
          <p:nvPr isPhoto="false">
            <p:ph idx="1" type="body"/>
          </p:nvPr>
        </p:nvSpPr>
        <p:spPr>
          <a:xfrm flipH="false" flipV="false" rot="0"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anchor="t" bIns="45720" lIns="91440" rIns="91440" tIns="45720" vert="horz" wrap="square"/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4" name="Shape 4"/>
          <p:cNvSpPr txBox="true"/>
          <p:nvPr isPhoto="false">
            <p:ph idx="2" type="dt"/>
          </p:nvPr>
        </p:nvSpPr>
        <p:spPr>
          <a:xfrm flipH="false" flipV="false" rot="0">
            <a:off x="457200" y="6356350"/>
            <a:ext cx="2133600" cy="365125"/>
          </a:xfrm>
          <a:prstGeom prst="rect">
            <a:avLst/>
          </a:prstGeom>
        </p:spPr>
        <p:txBody>
          <a:bodyPr anchor="ctr" bIns="45720" lIns="91440" rIns="91440" tIns="45720" vert="horz" wrap="square"/>
          <a:lstStyle>
            <a:defPPr/>
            <a:lvl1pPr algn="l" lvl="0">
              <a:defRPr sz="1200">
                <a:solidFill>
                  <a:srgbClr val="898989"/>
                </a:solidFill>
                <a:latin typeface="Arial"/>
                <a:ea typeface="Arial"/>
                <a:cs typeface="Arial"/>
              </a:defRPr>
            </a:lvl1pPr>
            <a:lvl2pPr algn="l" indent="-90487" lvl="1" marL="547688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2pPr>
            <a:lvl3pPr algn="l" indent="-180975" lvl="2" marL="1093788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3pPr>
            <a:lvl4pPr algn="l" indent="-273050" lvl="3" marL="1643063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4pPr>
            <a:lvl5pPr algn="l" indent="-363538" lvl="4" marL="2192338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5pPr>
            <a:lvl6pPr algn="l" indent="0" lvl="5" marL="22860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6pPr>
            <a:lvl7pPr algn="l" indent="0" lvl="6" marL="27432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7pPr>
            <a:lvl8pPr algn="l" indent="0" lvl="7" marL="32004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8pPr>
            <a:lvl9pPr algn="l" indent="0" lvl="8" marL="36576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9pPr>
          </a:lstStyle>
          <a:p>
            <a:r>
              <a:t>5/6/2024</a:t>
            </a:r>
            <a:endParaRPr sz="1000"/>
          </a:p>
        </p:txBody>
      </p:sp>
      <p:sp>
        <p:nvSpPr>
          <p:cNvPr hidden="false" id="5" name="Shape 5"/>
          <p:cNvSpPr txBox="true"/>
          <p:nvPr isPhoto="false">
            <p:ph idx="3" type="ftr"/>
          </p:nvPr>
        </p:nvSpPr>
        <p:spPr>
          <a:xfrm flipH="false" flipV="false" rot="0">
            <a:off x="3124200" y="6356350"/>
            <a:ext cx="2895600" cy="365125"/>
          </a:xfrm>
          <a:prstGeom prst="rect">
            <a:avLst/>
          </a:prstGeom>
        </p:spPr>
        <p:txBody>
          <a:bodyPr anchor="ctr" bIns="45720" lIns="91440" rIns="91440" tIns="45720" vert="horz" wrap="square"/>
          <a:lstStyle>
            <a:defPPr/>
            <a:lvl1pPr algn="r" lvl="0">
              <a:defRPr sz="1000">
                <a:solidFill>
                  <a:schemeClr val="tx1"/>
                </a:solidFill>
                <a:latin typeface="Arial"/>
                <a:ea typeface="Arial"/>
                <a:cs typeface="Arial"/>
              </a:defRPr>
            </a:lvl1pPr>
            <a:lvl2pPr algn="l" indent="-90487" lvl="1" marL="547688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2pPr>
            <a:lvl3pPr algn="l" indent="-180975" lvl="2" marL="1093788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3pPr>
            <a:lvl4pPr algn="l" indent="-273050" lvl="3" marL="1643063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4pPr>
            <a:lvl5pPr algn="l" indent="-363538" lvl="4" marL="2192338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5pPr>
            <a:lvl6pPr algn="l" indent="0" lvl="5" marL="22860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6pPr>
            <a:lvl7pPr algn="l" indent="0" lvl="6" marL="27432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7pPr>
            <a:lvl8pPr algn="l" indent="0" lvl="7" marL="32004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8pPr>
            <a:lvl9pPr algn="l" indent="0" lvl="8" marL="36576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9pPr>
          </a:lstStyle>
          <a:p/>
        </p:txBody>
      </p:sp>
      <p:sp>
        <p:nvSpPr>
          <p:cNvPr hidden="false" id="6" name="Shape 6"/>
          <p:cNvSpPr txBox="true"/>
          <p:nvPr isPhoto="false">
            <p:ph idx="4" type="sldNum"/>
          </p:nvPr>
        </p:nvSpPr>
        <p:spPr>
          <a:xfrm flipH="false" flipV="false" rot="0">
            <a:off x="6553200" y="6356350"/>
            <a:ext cx="2133600" cy="365125"/>
          </a:xfrm>
          <a:prstGeom prst="rect">
            <a:avLst/>
          </a:prstGeom>
        </p:spPr>
        <p:txBody>
          <a:bodyPr anchor="ctr" bIns="45720" lIns="91440" rIns="91440" tIns="45720" vert="horz" wrap="square"/>
          <a:lstStyle>
            <a:defPPr/>
            <a:lvl1pPr algn="r" lvl="0">
              <a:defRPr sz="1200">
                <a:solidFill>
                  <a:srgbClr val="898989"/>
                </a:solidFill>
                <a:latin typeface="Arial"/>
                <a:ea typeface="Arial"/>
                <a:cs typeface="Arial"/>
              </a:defRPr>
            </a:lvl1pPr>
            <a:lvl2pPr algn="l" indent="-90487" lvl="1" marL="547688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2pPr>
            <a:lvl3pPr algn="l" indent="-180975" lvl="2" marL="1093788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3pPr>
            <a:lvl4pPr algn="l" indent="-273050" lvl="3" marL="1643063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4pPr>
            <a:lvl5pPr algn="l" indent="-363538" lvl="4" marL="2192338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5pPr>
            <a:lvl6pPr algn="l" indent="0" lvl="5" marL="22860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6pPr>
            <a:lvl7pPr algn="l" indent="0" lvl="6" marL="27432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7pPr>
            <a:lvl8pPr algn="l" indent="0" lvl="7" marL="32004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8pPr>
            <a:lvl9pPr algn="l" indent="0" lvl="8" marL="36576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9pPr>
          </a:lstStyle>
          <a:p>
            <a:r>
              <a:t>‹#›</a:t>
            </a:r>
            <a:endParaRPr sz="1000"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xStyles>
    <p:titleStyle>
      <a:defPPr/>
      <a:lvl1pPr algn="ctr" lvl="0"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lvl="1">
        <a:defRPr sz="4400">
          <a:solidFill>
            <a:schemeClr val="tx1"/>
          </a:solidFill>
          <a:latin typeface="Calibri"/>
          <a:ea typeface="Calibri"/>
          <a:cs typeface="Calibri"/>
        </a:defRPr>
      </a:lvl2pPr>
      <a:lvl3pPr algn="ctr" lvl="2">
        <a:defRPr sz="4400">
          <a:solidFill>
            <a:schemeClr val="tx1"/>
          </a:solidFill>
          <a:latin typeface="Calibri"/>
          <a:ea typeface="Calibri"/>
          <a:cs typeface="Calibri"/>
        </a:defRPr>
      </a:lvl3pPr>
      <a:lvl4pPr algn="ctr" lvl="3">
        <a:defRPr sz="4400">
          <a:solidFill>
            <a:schemeClr val="tx1"/>
          </a:solidFill>
          <a:latin typeface="Calibri"/>
          <a:ea typeface="Calibri"/>
          <a:cs typeface="Calibri"/>
        </a:defRPr>
      </a:lvl4pPr>
      <a:lvl5pPr algn="ctr" lvl="4">
        <a:defRPr sz="4400">
          <a:solidFill>
            <a:schemeClr val="tx1"/>
          </a:solidFill>
          <a:latin typeface="Calibri"/>
          <a:ea typeface="Calibri"/>
          <a:cs typeface="Calibri"/>
        </a:defRPr>
      </a:lvl5pPr>
      <a:lvl6pPr algn="ctr" indent="0" lvl="5" marL="457200">
        <a:defRPr sz="4400">
          <a:solidFill>
            <a:schemeClr val="tx1"/>
          </a:solidFill>
          <a:latin typeface="Calibri"/>
          <a:ea typeface="Calibri"/>
          <a:cs typeface="Calibri"/>
        </a:defRPr>
      </a:lvl6pPr>
      <a:lvl7pPr algn="ctr" indent="0" lvl="6" marL="914400">
        <a:defRPr sz="4400">
          <a:solidFill>
            <a:schemeClr val="tx1"/>
          </a:solidFill>
          <a:latin typeface="Calibri"/>
          <a:ea typeface="Calibri"/>
          <a:cs typeface="Calibri"/>
        </a:defRPr>
      </a:lvl7pPr>
      <a:lvl8pPr algn="ctr" indent="0" lvl="7" marL="1371600">
        <a:defRPr sz="4400">
          <a:solidFill>
            <a:schemeClr val="tx1"/>
          </a:solidFill>
          <a:latin typeface="Calibri"/>
          <a:ea typeface="Calibri"/>
          <a:cs typeface="Calibri"/>
        </a:defRPr>
      </a:lvl8pPr>
      <a:lvl9pPr algn="ctr" indent="0" lvl="8" marL="1828800">
        <a:defRPr sz="4400">
          <a:solidFill>
            <a:schemeClr val="tx1"/>
          </a:solidFill>
          <a:latin typeface="Calibri"/>
          <a:ea typeface="Calibri"/>
          <a:cs typeface="Calibri"/>
        </a:defRPr>
      </a:lvl9pPr>
    </p:titleStyle>
    <p:bodyStyle>
      <a:defPPr/>
      <a:lvl1pPr algn="l" indent="-342900" lvl="0" marL="341313"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algn="l" indent="-285750" lvl="1" marL="741363"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algn="l" indent="-228600" lvl="2" marL="1141413"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algn="l" indent="-228600" lvl="3" marL="1598613"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algn="l" indent="-228600" lvl="4" marL="2055813"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algn="l" indent="-228600" lvl="5" marL="2514600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algn="l" indent="-228600" lvl="6" marL="2971800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algn="l" indent="-228600" lvl="7" marL="3429000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algn="l" indent="-228600" lvl="8" marL="3886200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/>
      <a:lvl1pPr algn="l" indent="0" lvl="0" marL="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algn="l" indent="0" lvl="1" marL="4572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algn="l" indent="0" lvl="2" marL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algn="l" indent="0" lvl="3" marL="13716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algn="l" indent="0" lvl="4" marL="18288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algn="l" indent="0" lvl="5" marL="22860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algn="l" indent="0" lvl="6" marL="27432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algn="l" indent="0" lvl="7" marL="3200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algn="l" indent="0" lvl="8" marL="36576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 ?>
<Relationships xmlns="http://schemas.openxmlformats.org/package/2006/relationships">
  <Relationship Id="rId1" Target="../media/1.jpeg" Type="http://schemas.openxmlformats.org/officeDocument/2006/relationships/image"/>
  <Relationship Id="rId2" Target="../media/2.png" Type="http://schemas.openxmlformats.org/officeDocument/2006/relationships/image"/>
  <Relationship Id="rId3" Target="../slideLayouts/slideLayout2.xml" Type="http://schemas.openxmlformats.org/officeDocument/2006/relationships/slideLayout"/>
</Relationships>

</file>

<file path=ppt/slides/_rels/slide2.xml.rels><?xml version="1.0" encoding="UTF-8" standalone="no" ?>
<Relationships xmlns="http://schemas.openxmlformats.org/package/2006/relationships">
  <Relationship Id="rId1" Target="../media/3.png" Type="http://schemas.openxmlformats.org/officeDocument/2006/relationships/image"/>
  <Relationship Id="rId2" Target="../slideLayouts/slideLayout6.xml" Type="http://schemas.openxmlformats.org/officeDocument/2006/relationships/slideLayout"/>
</Relationships>

</file>

<file path=ppt/slides/_rels/slide3.xml.rels><?xml version="1.0" encoding="UTF-8" standalone="no" ?>
<Relationships xmlns="http://schemas.openxmlformats.org/package/2006/relationships">
  <Relationship Id="rId1" Target="../media/4.jpeg" Type="http://schemas.openxmlformats.org/officeDocument/2006/relationships/image"/>
  <Relationship Id="rId2" Target="../media/5.jpeg" Type="http://schemas.openxmlformats.org/officeDocument/2006/relationships/image"/>
  <Relationship Id="rId3" Target="../media/6.png" Type="http://schemas.openxmlformats.org/officeDocument/2006/relationships/image"/>
  <Relationship Id="rId4" Target="../slideLayouts/slideLayout2.xml" Type="http://schemas.openxmlformats.org/officeDocument/2006/relationships/slideLayout"/>
</Relationships>

</file>

<file path=ppt/slides/_rels/slide4.xml.rels><?xml version="1.0" encoding="UTF-8" standalone="no" ?>
<Relationships xmlns="http://schemas.openxmlformats.org/package/2006/relationships">
  <Relationship Id="rId1" Target="../media/7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5.xml.rels><?xml version="1.0" encoding="UTF-8" standalone="no" ?>
<Relationships xmlns="http://schemas.openxmlformats.org/package/2006/relationships">
  <Relationship Id="rId1" Target="../slideLayouts/slideLayout6.xml" Type="http://schemas.openxmlformats.org/officeDocument/2006/relationships/slideLayout"/>
</Relationships>

</file>

<file path=ppt/slides/_rels/slide6.xml.rels><?xml version="1.0" encoding="UTF-8" standalone="no" ?>
<Relationships xmlns="http://schemas.openxmlformats.org/package/2006/relationships">
  <Relationship Id="rId1" Target="../media/8.jpeg" Type="http://schemas.openxmlformats.org/officeDocument/2006/relationships/image"/>
  <Relationship Id="rId2" Target="../media/9.jpeg" Type="http://schemas.openxmlformats.org/officeDocument/2006/relationships/image"/>
  <Relationship Id="rId3" Target="../slideLayouts/slideLayout6.xml" Type="http://schemas.openxmlformats.org/officeDocument/2006/relationships/slideLayout"/>
</Relationships>

</file>

<file path=ppt/slides/_rels/slide7.xml.rels><?xml version="1.0" encoding="UTF-8" standalone="no" ?>
<Relationships xmlns="http://schemas.openxmlformats.org/package/2006/relationships">
  <Relationship Id="rId1" Target="../media/10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8.xml.rels><?xml version="1.0" encoding="UTF-8" standalone="no" ?>
<Relationships xmlns="http://schemas.openxmlformats.org/package/2006/relationships">
  <Relationship Id="rId1" Target="../media/11.jpeg" Type="http://schemas.openxmlformats.org/officeDocument/2006/relationships/image"/>
  <Relationship Id="rId2" Target="../slideLayouts/slideLayout4.xml" Type="http://schemas.openxmlformats.org/officeDocument/2006/relationships/slideLayout"/>
</Relationships>

</file>

<file path=ppt/slides/_rels/slide9.xml.rels><?xml version="1.0" encoding="UTF-8" standalone="no" ?>
<Relationships xmlns="http://schemas.openxmlformats.org/package/2006/relationships">
  <Relationship Id="rId1" Target="../media/12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0.xml.rels><?xml version="1.0" encoding="UTF-8" standalone="no" ?>
<Relationships xmlns="http://schemas.openxmlformats.org/package/2006/relationships">
  <Relationship Id="rId1" Target="../media/13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1.xml.rels><?xml version="1.0" encoding="UTF-8" standalone="no" ?>
<Relationships xmlns="http://schemas.openxmlformats.org/package/2006/relationships">
  <Relationship Id="rId1" Target="../media/14.png" Type="http://schemas.openxmlformats.org/officeDocument/2006/relationships/image"/>
  <Relationship Id="rId2" Target="../media/15.jpeg" Type="http://schemas.openxmlformats.org/officeDocument/2006/relationships/image"/>
  <Relationship Id="rId3" Target="../media/16.jpeg" Type="http://schemas.openxmlformats.org/officeDocument/2006/relationships/image"/>
  <Relationship Id="rId4" Target="../media/17.png" Type="http://schemas.openxmlformats.org/officeDocument/2006/relationships/image"/>
  <Relationship Id="rId5" Target="../slideLayouts/slideLayout5.xml" Type="http://schemas.openxmlformats.org/officeDocument/2006/relationships/slideLayout"/>
</Relationships>

</file>

<file path=ppt/slides/_rels/slide12.xml.rels><?xml version="1.0" encoding="UTF-8" standalone="no" ?>
<Relationships xmlns="http://schemas.openxmlformats.org/package/2006/relationships">
  <Relationship Id="rId1" Target="../media/18.png" Type="http://schemas.openxmlformats.org/officeDocument/2006/relationships/image"/>
  <Relationship Id="rId2" Target="../slideLayouts/slideLayout5.xml" Type="http://schemas.openxmlformats.org/officeDocument/2006/relationships/slideLayout"/>
</Relationships>

</file>

<file path=ppt/slides/_rels/slide13.xml.rels><?xml version="1.0" encoding="UTF-8" standalone="no" ?>
<Relationships xmlns="http://schemas.openxmlformats.org/package/2006/relationships">
  <Relationship Id="rId1" Target="../media/19.png" Type="http://schemas.openxmlformats.org/officeDocument/2006/relationships/image"/>
  <Relationship Id="rId2" Target="../media/20.jpeg" Type="http://schemas.openxmlformats.org/officeDocument/2006/relationships/image"/>
  <Relationship Id="rId3" Target="../media/21.jpeg" Type="http://schemas.openxmlformats.org/officeDocument/2006/relationships/image"/>
  <Relationship Id="rId4" Target="../slideLayouts/slideLayout2.xml" Type="http://schemas.openxmlformats.org/officeDocument/2006/relationships/slideLayout"/>
</Relationships>

</file>

<file path=ppt/slides/_rels/slide14.xml.rels><?xml version="1.0" encoding="UTF-8" standalone="no" ?>
<Relationships xmlns="http://schemas.openxmlformats.org/package/2006/relationships">
  <Relationship Id="rId1" Target="../media/22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5.xml.rels><?xml version="1.0" encoding="UTF-8" standalone="no" ?>
<Relationships xmlns="http://schemas.openxmlformats.org/package/2006/relationships">
  <Relationship Id="rId1" Target="../media/23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6.xml.rels><?xml version="1.0" encoding="UTF-8" standalone="no" ?>
<Relationships xmlns="http://schemas.openxmlformats.org/package/2006/relationships">
  <Relationship Id="rId1" Target="../media/24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7.xml.rels><?xml version="1.0" encoding="UTF-8" standalone="no" ?>
<Relationships xmlns="http://schemas.openxmlformats.org/package/2006/relationships">
  <Relationship Id="rId1" Target="../media/25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8.xml.rels><?xml version="1.0" encoding="UTF-8" standalone="no" ?>
<Relationships xmlns="http://schemas.openxmlformats.org/package/2006/relationships">
  <Relationship Id="rId1" Target="../media/26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9.xml.rels><?xml version="1.0" encoding="UTF-8" standalone="no" ?>
<Relationships xmlns="http://schemas.openxmlformats.org/package/2006/relationships">
  <Relationship Id="rId1" Target="../media/27.png" Type="http://schemas.openxmlformats.org/officeDocument/2006/relationships/image"/>
  <Relationship Id="rId2" Target="../media/28.jpeg" Type="http://schemas.openxmlformats.org/officeDocument/2006/relationships/image"/>
  <Relationship Id="rId3" Target="../slideLayouts/slideLayout5.xml" Type="http://schemas.openxmlformats.org/officeDocument/2006/relationships/slideLayout"/>
</Relationships>

</file>

<file path=ppt/slides/_rels/slide20.xml.rels><?xml version="1.0" encoding="UTF-8" standalone="no" ?>
<Relationships xmlns="http://schemas.openxmlformats.org/package/2006/relationships">
  <Relationship Id="rId1" Target="../media/29.png" Type="http://schemas.openxmlformats.org/officeDocument/2006/relationships/image"/>
  <Relationship Id="rId2" Target="../media/30.png" Type="http://schemas.openxmlformats.org/officeDocument/2006/relationships/image"/>
  <Relationship Id="rId3" Target="../media/31.jpeg" Type="http://schemas.openxmlformats.org/officeDocument/2006/relationships/image"/>
  <Relationship Id="rId4" Target="../media/32.jpeg" Type="http://schemas.openxmlformats.org/officeDocument/2006/relationships/image"/>
  <Relationship Id="rId5" Target="../slideLayouts/slideLayout5.xml" Type="http://schemas.openxmlformats.org/officeDocument/2006/relationships/slideLayout"/>
</Relationships>

</file>

<file path=ppt/slides/_rels/slide21.xml.rels><?xml version="1.0" encoding="UTF-8" standalone="no" ?>
<Relationships xmlns="http://schemas.openxmlformats.org/package/2006/relationships">
  <Relationship Id="rId1" Target="../media/33.png" Type="http://schemas.openxmlformats.org/officeDocument/2006/relationships/image"/>
  <Relationship Id="rId2" Target="../media/34.jpeg" Type="http://schemas.openxmlformats.org/officeDocument/2006/relationships/image"/>
  <Relationship Id="rId3" Target="../media/35.jpeg" Type="http://schemas.openxmlformats.org/officeDocument/2006/relationships/image"/>
  <Relationship Id="rId4" Target="../media/36.jpeg" Type="http://schemas.openxmlformats.org/officeDocument/2006/relationships/image"/>
  <Relationship Id="rId5" Target="../slideLayouts/slideLayout5.xml" Type="http://schemas.openxmlformats.org/officeDocument/2006/relationships/slideLayout"/>
</Relationships>

</file>

<file path=ppt/slides/_rels/slide22.xml.rels><?xml version="1.0" encoding="UTF-8" standalone="no" ?>
<Relationships xmlns="http://schemas.openxmlformats.org/package/2006/relationships">
  <Relationship Id="rId1" Target="../media/37.png" Type="http://schemas.openxmlformats.org/officeDocument/2006/relationships/image"/>
  <Relationship Id="rId2" Target="../slideLayouts/slideLayout5.xml" Type="http://schemas.openxmlformats.org/officeDocument/2006/relationships/slideLayout"/>
</Relationships>

</file>

<file path=ppt/slides/_rels/slide23.xml.rels><?xml version="1.0" encoding="UTF-8" standalone="no" ?>
<Relationships xmlns="http://schemas.openxmlformats.org/package/2006/relationships">
  <Relationship Id="rId1" Target="../media/38.png" Type="http://schemas.openxmlformats.org/officeDocument/2006/relationships/image"/>
  <Relationship Id="rId2" Target="../media/39.jpeg" Type="http://schemas.openxmlformats.org/officeDocument/2006/relationships/image"/>
  <Relationship Id="rId3" Target="../media/40.jpeg" Type="http://schemas.openxmlformats.org/officeDocument/2006/relationships/image"/>
  <Relationship Id="rId4" Target="../media/41.jpeg" Type="http://schemas.openxmlformats.org/officeDocument/2006/relationships/image"/>
  <Relationship Id="rId5" Target="../slideLayouts/slideLayout2.xml" Type="http://schemas.openxmlformats.org/officeDocument/2006/relationships/slideLayout"/>
</Relationships>

</file>

<file path=ppt/slides/_rels/slide24.xml.rels><?xml version="1.0" encoding="UTF-8" standalone="no" ?>
<Relationships xmlns="http://schemas.openxmlformats.org/package/2006/relationships">
  <Relationship Id="rId6" Target="../slideLayouts/slideLayout2.xml" Type="http://schemas.openxmlformats.org/officeDocument/2006/relationships/slideLayout"/>
  <Relationship Id="rId1" Target="../media/42.jpeg" Type="http://schemas.openxmlformats.org/officeDocument/2006/relationships/image"/>
  <Relationship Id="rId2" Target="../media/43.png" Type="http://schemas.openxmlformats.org/officeDocument/2006/relationships/image"/>
  <Relationship Id="rId3" Target="../media/44.jpeg" Type="http://schemas.openxmlformats.org/officeDocument/2006/relationships/image"/>
  <Relationship Id="rId4" Target="../media/45.jpeg" Type="http://schemas.openxmlformats.org/officeDocument/2006/relationships/image"/>
  <Relationship Id="rId5" Target="../media/46.jpeg" Type="http://schemas.openxmlformats.org/officeDocument/2006/relationships/image"/>
</Relationships>

</file>

<file path=ppt/slides/_rels/slide25.xml.rels><?xml version="1.0" encoding="UTF-8" standalone="no" ?>
<Relationships xmlns="http://schemas.openxmlformats.org/package/2006/relationships">
  <Relationship Id="rId1" Target="../media/47.png" Type="http://schemas.openxmlformats.org/officeDocument/2006/relationships/image"/>
  <Relationship Id="rId2" Target="../media/48.jpeg" Type="http://schemas.openxmlformats.org/officeDocument/2006/relationships/image"/>
  <Relationship Id="rId3" Target="../media/49.jpeg" Type="http://schemas.openxmlformats.org/officeDocument/2006/relationships/image"/>
  <Relationship Id="rId4" Target="../media/50.jpeg" Type="http://schemas.openxmlformats.org/officeDocument/2006/relationships/image"/>
  <Relationship Id="rId5" Target="../slideLayouts/slideLayout2.xml" Type="http://schemas.openxmlformats.org/officeDocument/2006/relationships/slideLayout"/>
</Relationships>

</file>

<file path=ppt/slides/_rels/slide26.xml.rels><?xml version="1.0" encoding="UTF-8" standalone="no" ?>
<Relationships xmlns="http://schemas.openxmlformats.org/package/2006/relationships">
  <Relationship Id="rId1" Target="../media/51.png" Type="http://schemas.openxmlformats.org/officeDocument/2006/relationships/image"/>
  <Relationship Id="rId2" Target="../media/52.png" Type="http://schemas.openxmlformats.org/officeDocument/2006/relationships/image"/>
  <Relationship Id="rId3" Target="../media/53.jpeg" Type="http://schemas.openxmlformats.org/officeDocument/2006/relationships/image"/>
  <Relationship Id="rId4" Target="../slideLayouts/slideLayout2.xml" Type="http://schemas.openxmlformats.org/officeDocument/2006/relationships/slideLayout"/>
</Relationships>

</file>

<file path=ppt/slides/_rels/slide27.xml.rels><?xml version="1.0" encoding="UTF-8" standalone="no" ?>
<Relationships xmlns="http://schemas.openxmlformats.org/package/2006/relationships">
  <Relationship Id="rId1" Target="../media/54.jpeg" Type="http://schemas.openxmlformats.org/officeDocument/2006/relationships/image"/>
  <Relationship Id="rId2" Target="../media/55.jpeg" Type="http://schemas.openxmlformats.org/officeDocument/2006/relationships/image"/>
  <Relationship Id="rId3" Target="../media/56.png" Type="http://schemas.openxmlformats.org/officeDocument/2006/relationships/image"/>
  <Relationship Id="rId4" Target="../media/57.jpeg" Type="http://schemas.openxmlformats.org/officeDocument/2006/relationships/image"/>
  <Relationship Id="rId5" Target="../slideLayouts/slideLayout2.xml" Type="http://schemas.openxmlformats.org/officeDocument/2006/relationships/slideLayout"/>
</Relationships>

</file>

<file path=ppt/slides/_rels/slide28.xml.rels><?xml version="1.0" encoding="UTF-8" standalone="no" ?>
<Relationships xmlns="http://schemas.openxmlformats.org/package/2006/relationships">
  <Relationship Id="rId1" Target="../media/58.jpeg" Type="http://schemas.openxmlformats.org/officeDocument/2006/relationships/image"/>
  <Relationship Id="rId2" Target="../media/59.png" Type="http://schemas.openxmlformats.org/officeDocument/2006/relationships/image"/>
  <Relationship Id="rId3" Target="../media/60.jpeg" Type="http://schemas.openxmlformats.org/officeDocument/2006/relationships/image"/>
  <Relationship Id="rId4" Target="../slideLayouts/slideLayout2.xml" Type="http://schemas.openxmlformats.org/officeDocument/2006/relationships/slideLayout"/>
</Relationships>

</file>

<file path=ppt/slides/_rels/slide29.xml.rels><?xml version="1.0" encoding="UTF-8" standalone="no" ?>
<Relationships xmlns="http://schemas.openxmlformats.org/package/2006/relationships">
  <Relationship Id="rId1" Target="../media/61.png" Type="http://schemas.openxmlformats.org/officeDocument/2006/relationships/image"/>
  <Relationship Id="rId2" Target="../media/62.jpeg" Type="http://schemas.openxmlformats.org/officeDocument/2006/relationships/image"/>
  <Relationship Id="rId3" Target="../media/63.jpeg" Type="http://schemas.openxmlformats.org/officeDocument/2006/relationships/image"/>
  <Relationship Id="rId4" Target="../media/64.jpeg" Type="http://schemas.openxmlformats.org/officeDocument/2006/relationships/image"/>
  <Relationship Id="rId5" Target="../slideLayouts/slideLayout2.xml" Type="http://schemas.openxmlformats.org/officeDocument/2006/relationships/slideLayout"/>
</Relationships>

</file>

<file path=ppt/slides/_rels/slide30.xml.rels><?xml version="1.0" encoding="UTF-8" standalone="no" ?>
<Relationships xmlns="http://schemas.openxmlformats.org/package/2006/relationships">
  <Relationship Id="rId6" Target="../slideLayouts/slideLayout2.xml" Type="http://schemas.openxmlformats.org/officeDocument/2006/relationships/slideLayout"/>
  <Relationship Id="rId1" Target="../media/65.png" Type="http://schemas.openxmlformats.org/officeDocument/2006/relationships/image"/>
  <Relationship Id="rId2" Target="../media/66.jpeg" Type="http://schemas.openxmlformats.org/officeDocument/2006/relationships/image"/>
  <Relationship Id="rId3" Target="../media/67.jpeg" Type="http://schemas.openxmlformats.org/officeDocument/2006/relationships/image"/>
  <Relationship Id="rId4" Target="../media/68.jpeg" Type="http://schemas.openxmlformats.org/officeDocument/2006/relationships/image"/>
  <Relationship Id="rId5" Target="../media/69.jpeg" Type="http://schemas.openxmlformats.org/officeDocument/2006/relationships/image"/>
</Relationships>

</file>

<file path=ppt/slides/_rels/slide31.xml.rels><?xml version="1.0" encoding="UTF-8" standalone="no" ?>
<Relationships xmlns="http://schemas.openxmlformats.org/package/2006/relationships">
  <Relationship Id="rId6" Target="../slideLayouts/slideLayout2.xml" Type="http://schemas.openxmlformats.org/officeDocument/2006/relationships/slideLayout"/>
  <Relationship Id="rId1" Target="../media/70.png" Type="http://schemas.openxmlformats.org/officeDocument/2006/relationships/image"/>
  <Relationship Id="rId2" Target="../media/71.jpeg" Type="http://schemas.openxmlformats.org/officeDocument/2006/relationships/image"/>
  <Relationship Id="rId3" Target="../media/72.jpeg" Type="http://schemas.openxmlformats.org/officeDocument/2006/relationships/image"/>
  <Relationship Id="rId4" Target="../media/73.jpeg" Type="http://schemas.openxmlformats.org/officeDocument/2006/relationships/image"/>
  <Relationship Id="rId5" Target="../media/74.jpeg" Type="http://schemas.openxmlformats.org/officeDocument/2006/relationships/image"/>
</Relationships>

</file>

<file path=ppt/slides/_rels/slide32.xml.rels><?xml version="1.0" encoding="UTF-8" standalone="no" ?>
<Relationships xmlns="http://schemas.openxmlformats.org/package/2006/relationships">
  <Relationship Id="rId1" Target="../media/75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33.xml.rels><?xml version="1.0" encoding="UTF-8" standalone="no" ?>
<Relationships xmlns="http://schemas.openxmlformats.org/package/2006/relationships">
  <Relationship Id="rId1" Target="../media/76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34.xml.rels><?xml version="1.0" encoding="UTF-8" standalone="no" ?>
<Relationships xmlns="http://schemas.openxmlformats.org/package/2006/relationships">
  <Relationship Id="rId1" Target="../media/77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35.xml.rels><?xml version="1.0" encoding="UTF-8" standalone="no" ?>
<Relationships xmlns="http://schemas.openxmlformats.org/package/2006/relationships">
  <Relationship Id="rId6" Target="../media/83.jpeg" Type="http://schemas.openxmlformats.org/officeDocument/2006/relationships/image"/>
  <Relationship Id="rId1" Target="../media/78.png" Type="http://schemas.openxmlformats.org/officeDocument/2006/relationships/image"/>
  <Relationship Id="rId2" Target="../media/79.jpeg" Type="http://schemas.openxmlformats.org/officeDocument/2006/relationships/image"/>
  <Relationship Id="rId3" Target="../media/80.jpeg" Type="http://schemas.openxmlformats.org/officeDocument/2006/relationships/image"/>
  <Relationship Id="rId8" Target="../slideLayouts/slideLayout2.xml" Type="http://schemas.openxmlformats.org/officeDocument/2006/relationships/slideLayout"/>
  <Relationship Id="rId4" Target="../media/81.jpeg" Type="http://schemas.openxmlformats.org/officeDocument/2006/relationships/image"/>
  <Relationship Id="rId7" Target="../media/84.jpeg" Type="http://schemas.openxmlformats.org/officeDocument/2006/relationships/image"/>
  <Relationship Id="rId5" Target="../media/82.jpeg" Type="http://schemas.openxmlformats.org/officeDocument/2006/relationships/image"/>
</Relationships>

</file>

<file path=ppt/slides/_rels/slide36.xml.rels><?xml version="1.0" encoding="UTF-8" standalone="no" ?>
<Relationships xmlns="http://schemas.openxmlformats.org/package/2006/relationships">
  <Relationship Id="rId1" Target="../media/85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37.xml.rels><?xml version="1.0" encoding="UTF-8" standalone="no" ?>
<Relationships xmlns="http://schemas.openxmlformats.org/package/2006/relationships">
  <Relationship Id="rId6" Target="../media/91.jpeg" Type="http://schemas.openxmlformats.org/officeDocument/2006/relationships/image"/>
  <Relationship Id="rId1" Target="../media/86.png" Type="http://schemas.openxmlformats.org/officeDocument/2006/relationships/image"/>
  <Relationship Id="rId2" Target="../media/87.png" Type="http://schemas.openxmlformats.org/officeDocument/2006/relationships/image"/>
  <Relationship Id="rId3" Target="../media/88.jpeg" Type="http://schemas.openxmlformats.org/officeDocument/2006/relationships/image"/>
  <Relationship Id="rId8" Target="../media/93.jpeg" Type="http://schemas.openxmlformats.org/officeDocument/2006/relationships/image"/>
  <Relationship Id="rId4" Target="../media/89.jpeg" Type="http://schemas.openxmlformats.org/officeDocument/2006/relationships/image"/>
  <Relationship Id="rId9" Target="../slideLayouts/slideLayout2.xml" Type="http://schemas.openxmlformats.org/officeDocument/2006/relationships/slideLayout"/>
  <Relationship Id="rId7" Target="../media/92.jpeg" Type="http://schemas.openxmlformats.org/officeDocument/2006/relationships/image"/>
  <Relationship Id="rId5" Target="../media/90.jpeg" Type="http://schemas.openxmlformats.org/officeDocument/2006/relationships/image"/>
</Relationships>

</file>

<file path=ppt/slides/_rels/slide38.xml.rels><?xml version="1.0" encoding="UTF-8" standalone="no" ?>
<Relationships xmlns="http://schemas.openxmlformats.org/package/2006/relationships">
  <Relationship Id="rId1" Target="../media/94.jpeg" Type="http://schemas.openxmlformats.org/officeDocument/2006/relationships/image"/>
  <Relationship Id="rId2" Target="../media/95.png" Type="http://schemas.openxmlformats.org/officeDocument/2006/relationships/image"/>
  <Relationship Id="rId3" Target="../slideLayouts/slideLayout2.xml" Type="http://schemas.openxmlformats.org/officeDocument/2006/relationships/slideLayout"/>
</Relationships>

</file>

<file path=ppt/slides/_rels/slide39.xml.rels><?xml version="1.0" encoding="UTF-8" standalone="no" ?>
<Relationships xmlns="http://schemas.openxmlformats.org/package/2006/relationships">
  <Relationship Id="rId1" Target="../media/96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40.xml.rels><?xml version="1.0" encoding="UTF-8" standalone="no" ?>
<Relationships xmlns="http://schemas.openxmlformats.org/package/2006/relationships">
  <Relationship Id="rId1" Target="../media/97.pn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41.xml.rels><?xml version="1.0" encoding="UTF-8" standalone="no" ?>
<Relationships xmlns="http://schemas.openxmlformats.org/package/2006/relationships">
  <Relationship Id="rId1" Target="../media/98.jpeg" Type="http://schemas.openxmlformats.org/officeDocument/2006/relationships/image"/>
  <Relationship Id="rId2" Target="../media/99.png" Type="http://schemas.openxmlformats.org/officeDocument/2006/relationships/image"/>
  <Relationship Id="rId3" Target="../slideLayouts/slideLayout5.xml" Type="http://schemas.openxmlformats.org/officeDocument/2006/relationships/slideLayout"/>
</Relationships>

</file>

<file path=ppt/slides/_rels/slide42.xml.rels><?xml version="1.0" encoding="UTF-8" standalone="no" ?>
<Relationships xmlns="http://schemas.openxmlformats.org/package/2006/relationships">
  <Relationship Id="rId1" Target="../media/100.png" Type="http://schemas.openxmlformats.org/officeDocument/2006/relationships/image"/>
  <Relationship Id="rId2" Target="../slideLayouts/slideLayout5.xml" Type="http://schemas.openxmlformats.org/officeDocument/2006/relationships/slideLayout"/>
</Relationships>

</file>

<file path=ppt/slides/_rels/slide43.xml.rels><?xml version="1.0" encoding="UTF-8" standalone="no" ?>
<Relationships xmlns="http://schemas.openxmlformats.org/package/2006/relationships">
  <Relationship Id="rId1" Target="../media/101.png" Type="http://schemas.openxmlformats.org/officeDocument/2006/relationships/image"/>
  <Relationship Id="rId2" Target="../slideLayouts/slideLayout5.xml" Type="http://schemas.openxmlformats.org/officeDocument/2006/relationships/slideLayout"/>
</Relationships>

</file>

<file path=ppt/slides/_rels/slide44.xml.rels><?xml version="1.0" encoding="UTF-8" standalone="no" ?>
<Relationships xmlns="http://schemas.openxmlformats.org/package/2006/relationships">
  <Relationship Id="rId1" Target="../media/102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45.xml.rels><?xml version="1.0" encoding="UTF-8" standalone="no" ?>
<Relationships xmlns="http://schemas.openxmlformats.org/package/2006/relationships">
  <Relationship Id="rId1" Target="../media/103.jpeg" Type="http://schemas.openxmlformats.org/officeDocument/2006/relationships/image"/>
  <Relationship Id="rId2" Target="../media/104.jpeg" Type="http://schemas.openxmlformats.org/officeDocument/2006/relationships/image"/>
  <Relationship Id="rId3" Target="../slideLayouts/slideLayout5.xml" Type="http://schemas.openxmlformats.org/officeDocument/2006/relationships/slideLayout"/>
</Relationships>

</file>

<file path=ppt/slides/_rels/slide46.xml.rels><?xml version="1.0" encoding="UTF-8" standalone="no" ?>
<Relationships xmlns="http://schemas.openxmlformats.org/package/2006/relationships">
  <Relationship Id="rId1" Target="../media/105.jpeg" Type="http://schemas.openxmlformats.org/officeDocument/2006/relationships/image"/>
  <Relationship Id="rId2" Target="../media/106.png" Type="http://schemas.openxmlformats.org/officeDocument/2006/relationships/image"/>
  <Relationship Id="rId3" Target="../media/107.png" Type="http://schemas.openxmlformats.org/officeDocument/2006/relationships/image"/>
  <Relationship Id="rId4" Target="../slideLayouts/slideLayout2.xml" Type="http://schemas.openxmlformats.org/officeDocument/2006/relationships/slideLayout"/>
</Relationships>

</file>

<file path=ppt/slides/_rels/slide47.xml.rels><?xml version="1.0" encoding="UTF-8" standalone="no" ?>
<Relationships xmlns="http://schemas.openxmlformats.org/package/2006/relationships">
  <Relationship Id="rId1" Target="../slideLayouts/slideLayout6.xml" Type="http://schemas.openxmlformats.org/officeDocument/2006/relationships/slideLayout"/>
</Relationships>

</file>

<file path=ppt/slides/_rels/slide48.xml.rels><?xml version="1.0" encoding="UTF-8" standalone="no" ?>
<Relationships xmlns="http://schemas.openxmlformats.org/package/2006/relationships">
  <Relationship Id="rId1" Target="../media/108.jpeg" Type="http://schemas.openxmlformats.org/officeDocument/2006/relationships/image"/>
  <Relationship Id="rId2" Target="../media/109.png" Type="http://schemas.openxmlformats.org/officeDocument/2006/relationships/image"/>
  <Relationship Id="rId3" Target="../slideLayouts/slideLayout12.xml" Type="http://schemas.openxmlformats.org/officeDocument/2006/relationships/slideLayout"/>
</Relationships>

</file>

<file path=ppt/slides/slide1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84" name="GroupShape 8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86" name="Picture 86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-180975" y="0"/>
            <a:ext cx="9324975" cy="68580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87" name="Shape 87"/>
          <p:cNvSpPr txBox="true"/>
          <p:nvPr isPhoto="false"/>
        </p:nvSpPr>
        <p:spPr>
          <a:xfrm flipH="false" flipV="false" rot="0">
            <a:off x="0" y="381000"/>
            <a:ext cx="8382000" cy="3048000"/>
          </a:xfrm>
          <a:prstGeom prst="rect">
            <a:avLst/>
          </a:prstGeom>
          <a:ln w="9525">
            <a:solidFill>
              <a:schemeClr val="accent5"/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/>
          <a:p>
            <a:pPr algn="ctr"/>
            <a:r>
              <a:rPr b="true" sz="3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Бюджет </a:t>
            </a:r>
            <a:endParaRPr sz="3200"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3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Малышевского городского </a:t>
            </a:r>
            <a:r>
              <a:rPr b="true" sz="3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округа</a:t>
            </a:r>
            <a:endParaRPr sz="3200"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3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на </a:t>
            </a:r>
            <a:r>
              <a:rPr b="true" sz="3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202</a:t>
            </a:r>
            <a:r>
              <a:rPr b="true" sz="3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4</a:t>
            </a:r>
            <a:r>
              <a:rPr b="true" sz="3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true" sz="3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год </a:t>
            </a:r>
            <a:r>
              <a:rPr b="true" sz="3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и плановый </a:t>
            </a:r>
            <a:r>
              <a:rPr b="true" sz="3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период</a:t>
            </a:r>
            <a:endParaRPr b="true" sz="3200"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3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2025 и 2026 годов </a:t>
            </a:r>
            <a:endParaRPr b="true" sz="3200"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3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в соответствии с решение Думы МГО </a:t>
            </a:r>
            <a:endParaRPr b="true" sz="3200"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3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от 19.12.2023 № 158 (для </a:t>
            </a:r>
            <a:r>
              <a:rPr b="true" sz="3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граждан)</a:t>
            </a:r>
            <a:endParaRPr sz="3200"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hidden="false" id="89" name="Picture 89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0" y="152400"/>
            <a:ext cx="609600" cy="9652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</p:spTree>
  </p:cSld>
</p:sld>
</file>

<file path=ppt/slides/slide2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90" name="GroupShape 9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92" name="Picture 92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457200" y="533400"/>
            <a:ext cx="8229600" cy="599122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</p:spTree>
  </p:cSld>
</p:sld>
</file>

<file path=ppt/slides/slide3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93" name="GroupShape 93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94" name="Shape 94"/>
          <p:cNvSpPr txBox="true"/>
          <p:nvPr isPhoto="false">
            <p:ph idx="0" type="title"/>
          </p:nvPr>
        </p:nvSpPr>
        <p:spPr>
          <a:xfrm flipH="false" flipV="false" rot="0">
            <a:off x="285750" y="115888"/>
            <a:ext cx="8715375" cy="114300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ctr"/>
            <a:r>
              <a:rPr b="true" sz="3200">
                <a:solidFill>
                  <a:srgbClr val="36351A"/>
                </a:solidFill>
                <a:latin typeface="Book Antiqua"/>
                <a:ea typeface="Book Antiqua"/>
                <a:cs typeface="Book Antiqua"/>
              </a:rPr>
              <a:t>Нормативно правовая база </a:t>
            </a:r>
            <a:br>
              <a:rPr b="true" sz="3200">
                <a:solidFill>
                  <a:srgbClr val="36351A"/>
                </a:solidFill>
                <a:latin typeface="Book Antiqua"/>
                <a:ea typeface="Book Antiqua"/>
                <a:cs typeface="Book Antiqua"/>
              </a:rPr>
            </a:br>
            <a:r>
              <a:rPr b="true" sz="3200">
                <a:solidFill>
                  <a:srgbClr val="36351A"/>
                </a:solidFill>
                <a:latin typeface="Book Antiqua"/>
                <a:ea typeface="Book Antiqua"/>
                <a:cs typeface="Book Antiqua"/>
              </a:rPr>
              <a:t>формирования бюджета</a:t>
            </a:r>
            <a:endParaRPr b="true" sz="3200">
              <a:solidFill>
                <a:srgbClr val="36351A"/>
              </a:solidFill>
              <a:latin typeface="Book Antiqua"/>
              <a:ea typeface="Book Antiqua"/>
              <a:cs typeface="Book Antiqua"/>
            </a:endParaRPr>
          </a:p>
        </p:txBody>
      </p:sp>
      <p:pic>
        <p:nvPicPr>
          <p:cNvPr hidden="false" id="96" name="Picture 96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755650" y="1989138"/>
            <a:ext cx="708025" cy="8636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pic>
        <p:nvPicPr>
          <p:cNvPr hidden="false" id="98" name="Picture 98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755650" y="3644900"/>
            <a:ext cx="749300" cy="8636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pic>
        <p:nvPicPr>
          <p:cNvPr hidden="false" id="100" name="Picture 100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762000" y="533400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</p:spTree>
  </p:cSld>
</p:sld>
</file>

<file path=ppt/slides/slide4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01" name="GroupShape 10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02" name="Shape 102"/>
          <p:cNvSpPr txBox="true"/>
          <p:nvPr isPhoto="false"/>
        </p:nvSpPr>
        <p:spPr>
          <a:xfrm flipH="false" flipV="false" rot="0">
            <a:off x="990600" y="228600"/>
            <a:ext cx="7143800" cy="1384984"/>
          </a:xfrm>
          <a:prstGeom prst="rect">
            <a:avLst/>
          </a:prstGeom>
          <a:noFill/>
        </p:spPr>
        <p:style>
          <a:lnRef idx="0">
            <a:schemeClr val="accent5"/>
          </a:lnRef>
          <a:fillRef idx="0"/>
          <a:effectRef idx="0"/>
          <a:fontRef idx="none"/>
        </p:style>
        <p:txBody>
          <a:bodyPr bIns="45715" lIns="91430" rIns="91430" tIns="45715">
            <a:spAutoFit/>
          </a:bodyPr>
          <a:p>
            <a:pPr algn="ctr"/>
            <a:r>
              <a:rPr b="true" sz="28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Составление проекта бюджета  Малышевского городского округа  основывается на:</a:t>
            </a:r>
            <a:endParaRPr b="true" sz="28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03" name="Shape 103"/>
          <p:cNvSpPr txBox="false"/>
          <p:nvPr isPhoto="false"/>
        </p:nvSpPr>
        <p:spPr>
          <a:xfrm flipH="false" flipV="false" rot="0">
            <a:off x="320675" y="1668463"/>
            <a:ext cx="8572500" cy="1689100"/>
          </a:xfrm>
          <a:prstGeom prst="wave">
            <a:avLst/>
          </a:prstGeom>
          <a:solidFill>
            <a:schemeClr val="bg1"/>
          </a:solidFill>
          <a:ln w="25400">
            <a:solidFill>
              <a:srgbClr val="0070C0"/>
            </a:solidFill>
            <a:prstDash val="solid"/>
          </a:ln>
        </p:spPr>
        <p:txBody>
          <a:bodyPr anchor="ctr" bIns="45715" lIns="91430" rIns="91430" tIns="45715"/>
          <a:p>
            <a:pPr algn="ctr"/>
            <a:r>
              <a:rPr b="true" i="true" sz="2800">
                <a:solidFill>
                  <a:srgbClr val="003192"/>
                </a:solidFill>
                <a:latin typeface="Times New Roman"/>
                <a:ea typeface="Times New Roman"/>
                <a:cs typeface="Times New Roman"/>
              </a:rPr>
              <a:t>Прогнозе социально – экономического развития Малышевского городского округа </a:t>
            </a:r>
            <a:endParaRPr b="true" i="true" sz="2800">
              <a:solidFill>
                <a:srgbClr val="003192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04" name="Shape 104"/>
          <p:cNvSpPr txBox="false"/>
          <p:nvPr isPhoto="false"/>
        </p:nvSpPr>
        <p:spPr>
          <a:xfrm flipH="false" flipV="false" rot="0">
            <a:off x="315913" y="3214688"/>
            <a:ext cx="8572500" cy="1714500"/>
          </a:xfrm>
          <a:prstGeom prst="wave">
            <a:avLst/>
          </a:prstGeom>
          <a:solidFill>
            <a:srgbClr val="0070C0"/>
          </a:solidFill>
          <a:ln w="25400">
            <a:solidFill>
              <a:schemeClr val="accent6">
                <a:lumMod val="60000"/>
                <a:lumOff val="40000"/>
              </a:schemeClr>
            </a:solidFill>
            <a:prstDash val="solid"/>
          </a:ln>
        </p:spPr>
        <p:txBody>
          <a:bodyPr anchor="ctr" bIns="45715" lIns="91430" rIns="91430" tIns="45715"/>
          <a:p>
            <a:pPr algn="ctr"/>
            <a:r>
              <a:rPr b="true" i="true" sz="280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Основных направлениях бюджетной и налоговой политики Малышевского городского округа</a:t>
            </a:r>
            <a:endParaRPr b="true" i="true" sz="280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05" name="Shape 105"/>
          <p:cNvSpPr txBox="false"/>
          <p:nvPr isPhoto="false"/>
        </p:nvSpPr>
        <p:spPr>
          <a:xfrm flipH="false" flipV="false" rot="0">
            <a:off x="339725" y="4783138"/>
            <a:ext cx="8572500" cy="1714500"/>
          </a:xfrm>
          <a:prstGeom prst="wave">
            <a:avLst/>
          </a:prstGeom>
          <a:solidFill>
            <a:srgbClr val="FF0000"/>
          </a:solidFill>
          <a:ln w="25400">
            <a:solidFill>
              <a:srgbClr val="FF0000"/>
            </a:solidFill>
            <a:prstDash val="solid"/>
          </a:ln>
        </p:spPr>
        <p:txBody>
          <a:bodyPr anchor="ctr" bIns="45715" lIns="91430" rIns="91430" tIns="45715"/>
          <a:p>
            <a:pPr algn="ctr"/>
            <a:r>
              <a:rPr b="true" i="true" sz="280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Муниципальных программах</a:t>
            </a:r>
            <a:endParaRPr b="true" i="true" sz="280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hidden="false" id="107" name="Picture 107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228600" y="152400"/>
            <a:ext cx="457200" cy="7239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</p:spTree>
  </p:cSld>
</p:sld>
</file>

<file path=ppt/slides/slide5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08" name="GroupShape 10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graphicFrame>
        <p:nvGraphicFramePr>
          <p:cNvPr hidden="false" id="109" name="Table 109"/>
          <p:cNvGraphicFramePr/>
          <p:nvPr isPhoto="false"/>
        </p:nvGraphicFramePr>
        <p:xfrm flipH="false" flipV="false" rot="0">
          <a:off x="381000" y="1981200"/>
          <a:ext cx="8458200" cy="4357679"/>
        </p:xfrm>
        <a:graphic>
          <a:graphicData uri="http://schemas.openxmlformats.org/drawingml/2006/table">
            <a:tbl>
              <a:tblPr bandCol="false" bandRow="true" firstCol="false" firstRow="true" lastCol="false" lastRow="false">
                <a:tableStyleId>{5C22544A-7EE6-4342-B048-85BDC9FD1C3A}</a:tableStyleId>
              </a:tblPr>
              <a:tblGrid>
                <a:gridCol w="6076764"/>
                <a:gridCol w="1231777"/>
                <a:gridCol w="1149659"/>
              </a:tblGrid>
              <a:tr h="488594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latin typeface="Times New Roman"/>
                          <a:ea typeface="Times New Roman"/>
                          <a:cs typeface="Times New Roman"/>
                        </a:rPr>
                        <a:t>Наименование показателя</a:t>
                      </a:r>
                      <a:endParaRPr b="true" sz="11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latin typeface="Times New Roman"/>
                          <a:ea typeface="Times New Roman"/>
                          <a:cs typeface="Times New Roman"/>
                        </a:rPr>
                        <a:t>Ед. изм.</a:t>
                      </a:r>
                      <a:endParaRPr b="true" sz="11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latin typeface="Times New Roman"/>
                          <a:ea typeface="Times New Roman"/>
                          <a:cs typeface="Times New Roman"/>
                        </a:rPr>
                        <a:t>2024</a:t>
                      </a:r>
                      <a:endParaRPr b="true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0" marL="68580" marR="68580" marT="0" vert="horz"/>
                </a:tc>
              </a:tr>
              <a:tr h="292382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2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Численность населения</a:t>
                      </a:r>
                      <a:endParaRPr b="true" sz="1200">
                        <a:solidFill>
                          <a:schemeClr val="tx2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тыс. чел</a:t>
                      </a:r>
                      <a:endParaRPr b="true" sz="1400">
                        <a:solidFill>
                          <a:schemeClr val="tx2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9,5</a:t>
                      </a:r>
                      <a:endParaRPr b="true" sz="1400">
                        <a:solidFill>
                          <a:schemeClr val="tx2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</a:tr>
              <a:tr h="244297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2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Объем доходов местного бюджета в расчете</a:t>
                      </a:r>
                      <a:r>
                        <a:rPr b="true" baseline="0" sz="12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 на одного жителя</a:t>
                      </a:r>
                      <a:endParaRPr b="true" sz="1200">
                        <a:solidFill>
                          <a:schemeClr val="tx2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Руб.</a:t>
                      </a:r>
                      <a:endParaRPr b="true" sz="1400">
                        <a:solidFill>
                          <a:schemeClr val="tx2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73 573,18</a:t>
                      </a:r>
                      <a:endParaRPr b="true" sz="1400">
                        <a:solidFill>
                          <a:schemeClr val="tx2">
                            <a:lumMod val="75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</a:tr>
              <a:tr h="244297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2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Объем расходов местного бюджета</a:t>
                      </a:r>
                      <a:r>
                        <a:rPr b="true" baseline="0" sz="12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 в расчете на одного жителя</a:t>
                      </a:r>
                      <a:endParaRPr b="true" sz="1200">
                        <a:solidFill>
                          <a:schemeClr val="tx2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Руб.</a:t>
                      </a:r>
                      <a:endParaRPr b="true" sz="1400">
                        <a:solidFill>
                          <a:schemeClr val="tx2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73 611,83</a:t>
                      </a:r>
                      <a:endParaRPr b="true" sz="1400">
                        <a:solidFill>
                          <a:schemeClr val="tx2">
                            <a:lumMod val="75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</a:tr>
              <a:tr h="244491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2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Объем расходов местного бюджета на ЖКХ в расчете на 1 жителя</a:t>
                      </a:r>
                      <a:endParaRPr b="true" sz="1200">
                        <a:solidFill>
                          <a:schemeClr val="tx2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Руб.</a:t>
                      </a:r>
                      <a:endParaRPr b="true" sz="1400">
                        <a:solidFill>
                          <a:schemeClr val="tx2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13 845,55</a:t>
                      </a:r>
                      <a:endParaRPr b="true" sz="1400">
                        <a:solidFill>
                          <a:schemeClr val="tx2">
                            <a:lumMod val="75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</a:tr>
              <a:tr h="235531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2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Объем расходов</a:t>
                      </a:r>
                      <a:r>
                        <a:rPr b="true" baseline="0" sz="12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 на образование в расчете на 1 жителя</a:t>
                      </a:r>
                      <a:endParaRPr b="true" sz="1200">
                        <a:solidFill>
                          <a:schemeClr val="tx2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Руб.</a:t>
                      </a:r>
                      <a:endParaRPr b="true" sz="1400">
                        <a:solidFill>
                          <a:schemeClr val="tx2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31 294,51</a:t>
                      </a:r>
                      <a:endParaRPr b="true" sz="1400">
                        <a:solidFill>
                          <a:schemeClr val="tx2">
                            <a:lumMod val="75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</a:tr>
              <a:tr h="244297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2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Объем расходов местного бюджета на культуру в расчете на 1 жителя</a:t>
                      </a:r>
                      <a:endParaRPr b="true" sz="1200">
                        <a:solidFill>
                          <a:schemeClr val="tx2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Руб.</a:t>
                      </a:r>
                      <a:endParaRPr b="true" sz="1400">
                        <a:solidFill>
                          <a:schemeClr val="tx2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3 646,14</a:t>
                      </a:r>
                      <a:endParaRPr b="true" sz="1400">
                        <a:solidFill>
                          <a:schemeClr val="tx2">
                            <a:lumMod val="75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0" marL="68580" marR="68580" marT="0" vert="horz"/>
                </a:tc>
              </a:tr>
              <a:tr h="488594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Численность обучающихся в муниципальных общеобразовательных организациях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чел.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1010</a:t>
                      </a:r>
                      <a:endParaRPr b="true" sz="1100">
                        <a:solidFill>
                          <a:schemeClr val="tx2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</a:tr>
              <a:tr h="244297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Число семей, состоящих на учете для улучшения жилищных условий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семей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134</a:t>
                      </a:r>
                      <a:endParaRPr b="true" sz="1100">
                        <a:solidFill>
                          <a:schemeClr val="tx2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</a:tr>
              <a:tr h="244297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Протяженность автомобильных дорог местного значения 5 категории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км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63,9</a:t>
                      </a:r>
                      <a:endParaRPr b="true" sz="1100">
                        <a:solidFill>
                          <a:schemeClr val="tx2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</a:tr>
              <a:tr h="244297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Площадь </a:t>
                      </a: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аварийного </a:t>
                      </a: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жилищного фонда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Тыс.м²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5,16</a:t>
                      </a:r>
                      <a:endParaRPr b="true" sz="1100">
                        <a:solidFill>
                          <a:schemeClr val="tx2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</a:tr>
              <a:tr h="244297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Площадь муниципальных жилых помещений в многоквартирных домах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Тыс.м²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13,4</a:t>
                      </a:r>
                      <a:endParaRPr b="true" sz="1100">
                        <a:solidFill>
                          <a:schemeClr val="tx2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</a:tr>
              <a:tr h="244297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Минимальный размер взноса на капитальный ремонт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рублей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14,81</a:t>
                      </a:r>
                      <a:endParaRPr b="true" sz="1100">
                        <a:solidFill>
                          <a:schemeClr val="tx2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</a:tr>
              <a:tr h="244297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гидротехнических сооружений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объект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1,0</a:t>
                      </a:r>
                      <a:endParaRPr b="true" sz="1100">
                        <a:solidFill>
                          <a:schemeClr val="tx2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</a:tr>
              <a:tr h="386971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единиц хранения муниципального архивного фонда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единиц</a:t>
                      </a:r>
                      <a:endParaRPr b="true" sz="11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b="true" sz="140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6 375</a:t>
                      </a:r>
                      <a:endParaRPr b="true" sz="1100">
                        <a:solidFill>
                          <a:schemeClr val="tx2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anchor="t" anchorCtr="false" marB="0" marL="68580" marR="68580" marT="0" vert="horz"/>
                </a:tc>
              </a:tr>
            </a:tbl>
          </a:graphicData>
        </a:graphic>
      </p:graphicFrame>
      <p:sp>
        <p:nvSpPr>
          <p:cNvPr hidden="false" id="110" name="Shape 110"/>
          <p:cNvSpPr txBox="false"/>
          <p:nvPr isPhoto="false"/>
        </p:nvSpPr>
        <p:spPr>
          <a:xfrm flipH="false" flipV="false" rot="0">
            <a:off x="381000" y="838201"/>
            <a:ext cx="8382000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bIns="45720" lIns="91440" rIns="91440" tIns="45720" wrap="square">
            <a:spAutoFit/>
          </a:bodyPr>
          <a:p>
            <a:pPr algn="ctr"/>
            <a:r>
              <a:rPr b="true" sz="2000" u="sng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Показатели социально-экономического развития </a:t>
            </a:r>
            <a:endParaRPr b="true" sz="2000" u="sng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  <a:p>
            <a:pPr algn="ctr"/>
            <a:r>
              <a:rPr b="true" sz="2000" u="sng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Малышевского городского округа</a:t>
            </a:r>
            <a:endParaRPr sz="20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</p:spTree>
  </p:cSld>
</p:sld>
</file>

<file path=ppt/slides/slide6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11" name="GroupShape 11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12" name="Shape 112"/>
          <p:cNvSpPr txBox="true"/>
          <p:nvPr isPhoto="false"/>
        </p:nvSpPr>
        <p:spPr>
          <a:xfrm flipH="false" flipV="false" rot="0">
            <a:off x="914400" y="381000"/>
            <a:ext cx="7358115" cy="830987"/>
          </a:xfrm>
          <a:prstGeom prst="rect">
            <a:avLst/>
          </a:prstGeom>
          <a:blipFill>
            <a:blip r:embed="rId1"/>
            <a:srcRect b="0%" l="0%" r="0%" t="0%"/>
            <a:tile/>
          </a:blipFill>
          <a:ln>
            <a:solidFill>
              <a:srgbClr val="660033"/>
            </a:solidFill>
            <a:prstDash val="solid"/>
          </a:ln>
        </p:spPr>
        <p:txBody>
          <a:bodyPr bIns="45715" lIns="91430" rIns="91430" tIns="45715">
            <a:spAutoFit/>
          </a:bodyPr>
          <a:p>
            <a:pPr algn="ctr"/>
            <a:r>
              <a:rPr b="true" sz="24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Бюджет</a:t>
            </a:r>
            <a:r>
              <a:rPr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– это план доходов и расходов на определенный период</a:t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hidden="false" id="114" name="Picture 114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3124200" y="1828800"/>
            <a:ext cx="2878138" cy="3340100"/>
          </a:xfrm>
          <a:prstGeom prst="rect">
            <a:avLst/>
          </a:prstGeom>
        </p:spPr>
      </p:pic>
      <p:sp>
        <p:nvSpPr>
          <p:cNvPr hidden="false" id="115" name="Shape 115"/>
          <p:cNvSpPr txBox="false"/>
          <p:nvPr isPhoto="false"/>
        </p:nvSpPr>
        <p:spPr>
          <a:xfrm flipH="false" flipV="false" rot="0">
            <a:off x="457200" y="1752600"/>
            <a:ext cx="2678113" cy="1200150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15" lIns="91430" rIns="91430" tIns="45715">
            <a:spAutoFit/>
          </a:bodyPr>
          <a:p>
            <a:pPr algn="ctr"/>
            <a:r>
              <a:rPr b="true">
                <a:solidFill>
                  <a:srgbClr val="CC0099"/>
                </a:solidFill>
                <a:latin typeface="Times New Roman"/>
                <a:ea typeface="Times New Roman"/>
                <a:cs typeface="Times New Roman"/>
              </a:rPr>
              <a:t>  Доходы бюджета </a:t>
            </a:r>
            <a:r>
              <a:rPr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– </a:t>
            </a:r>
            <a:endParaRPr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Это поступающие в бюджет денежные средства</a:t>
            </a:r>
            <a:endParaRPr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16" name="Shape 116"/>
          <p:cNvSpPr txBox="false"/>
          <p:nvPr isPhoto="false"/>
        </p:nvSpPr>
        <p:spPr>
          <a:xfrm flipH="false" flipV="false" rot="0">
            <a:off x="6248400" y="1752600"/>
            <a:ext cx="2714625" cy="1200150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15" lIns="91430" rIns="91430" tIns="45715">
            <a:spAutoFit/>
          </a:bodyPr>
          <a:p>
            <a:pPr algn="ctr"/>
            <a:r>
              <a:rPr b="true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  Расходы</a:t>
            </a:r>
            <a:r>
              <a:rPr b="true">
                <a:solidFill>
                  <a:srgbClr val="CC0099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true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бюджета</a:t>
            </a:r>
            <a:r>
              <a:rPr b="true">
                <a:solidFill>
                  <a:srgbClr val="CC0099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– </a:t>
            </a:r>
            <a:endParaRPr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Это выплачиваемые из бюджета денежные средства</a:t>
            </a:r>
            <a:endParaRPr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17" name="Shape 117"/>
          <p:cNvSpPr txBox="false"/>
          <p:nvPr isPhoto="false"/>
        </p:nvSpPr>
        <p:spPr>
          <a:xfrm flipH="false" flipV="false" rot="2558756">
            <a:off x="2441575" y="2941638"/>
            <a:ext cx="1493837" cy="592136"/>
          </a:xfrm>
          <a:prstGeom prst="notchedRight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15" lIns="91430" rIns="91430" tIns="45715"/>
          <a:p>
            <a:pPr algn="ctr"/>
            <a:r>
              <a:rPr b="true">
                <a:solidFill>
                  <a:srgbClr val="CC0099"/>
                </a:solidFill>
                <a:latin typeface="+mn-lt"/>
                <a:ea typeface="+mn-ea"/>
                <a:cs typeface="+mn-cs"/>
              </a:rPr>
              <a:t>доходы</a:t>
            </a:r>
            <a:endParaRPr b="true">
              <a:solidFill>
                <a:srgbClr val="CC0099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18" name="Shape 118"/>
          <p:cNvSpPr txBox="false"/>
          <p:nvPr isPhoto="false"/>
        </p:nvSpPr>
        <p:spPr>
          <a:xfrm flipH="false" flipV="false" rot="18919003">
            <a:off x="5108575" y="2900363"/>
            <a:ext cx="1587500" cy="661986"/>
          </a:xfrm>
          <a:prstGeom prst="notchedRight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15" lIns="91430" rIns="91430" tIns="45715"/>
          <a:p>
            <a:pPr algn="ctr"/>
            <a:r>
              <a:rPr b="true">
                <a:solidFill>
                  <a:srgbClr val="0070C0"/>
                </a:solidFill>
                <a:latin typeface="+mn-lt"/>
                <a:ea typeface="+mn-ea"/>
                <a:cs typeface="+mn-cs"/>
              </a:rPr>
              <a:t>расходы</a:t>
            </a:r>
            <a:endParaRPr b="true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19" name="Shape 119"/>
          <p:cNvSpPr txBox="false"/>
          <p:nvPr isPhoto="false"/>
        </p:nvSpPr>
        <p:spPr>
          <a:xfrm flipH="false" flipV="false" rot="0">
            <a:off x="1143000" y="4876800"/>
            <a:ext cx="6986885" cy="461655"/>
          </a:xfrm>
          <a:prstGeom prst="rect">
            <a:avLst/>
          </a:prstGeom>
        </p:spPr>
        <p:txBody>
          <a:bodyPr bIns="45715" lIns="91430" rIns="91430" tIns="45715">
            <a:spAutoFit/>
          </a:bodyPr>
          <a:p>
            <a:pPr algn="ctr"/>
            <a:r>
              <a:rPr sz="2400">
                <a:solidFill>
                  <a:srgbClr val="CC0099"/>
                </a:solidFill>
                <a:latin typeface="Times New Roman"/>
                <a:ea typeface="Times New Roman"/>
                <a:cs typeface="Times New Roman"/>
              </a:rPr>
              <a:t>ДОХОДЫ</a:t>
            </a:r>
            <a:r>
              <a:rPr sz="2400">
                <a:solidFill>
                  <a:srgbClr val="E4B18D"/>
                </a:solidFill>
                <a:latin typeface="Times New Roman"/>
                <a:ea typeface="Times New Roman"/>
                <a:cs typeface="Times New Roman"/>
              </a:rPr>
              <a:t> – </a:t>
            </a:r>
            <a:r>
              <a:rPr sz="24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РАСХОДЫ</a:t>
            </a:r>
            <a:r>
              <a:rPr sz="2400">
                <a:solidFill>
                  <a:srgbClr val="E4B18D"/>
                </a:solidFill>
                <a:latin typeface="Times New Roman"/>
                <a:ea typeface="Times New Roman"/>
                <a:cs typeface="Times New Roman"/>
              </a:rPr>
              <a:t> = ДЕФИЦИТ (ПРОФИЦИТ)</a:t>
            </a:r>
            <a:endParaRPr sz="2400">
              <a:solidFill>
                <a:srgbClr val="E4B18D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20" name="Shape 120"/>
          <p:cNvSpPr txBox="false"/>
          <p:nvPr isPhoto="false"/>
        </p:nvSpPr>
        <p:spPr>
          <a:xfrm flipH="false" flipV="false" rot="0">
            <a:off x="304800" y="5638800"/>
            <a:ext cx="8610600" cy="919401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0"/>
          <a:fontRef idx="none"/>
        </p:style>
        <p:txBody>
          <a:bodyPr bIns="45720" lIns="91440" rIns="91440" tIns="45720">
            <a:spAutoFit/>
          </a:bodyPr>
          <a:p>
            <a:pPr algn="ctr"/>
            <a:r>
              <a:rPr b="true" i="true" sz="160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</a:rPr>
              <a:t>Сбалансированность бюджета по доходам и расходам – основополагающее требование, предъявляемое к органам, составляющим и утверждающим бюджет</a:t>
            </a:r>
            <a:endParaRPr b="true" i="true" sz="1600">
              <a:solidFill>
                <a:schemeClr val="lt1"/>
              </a:solidFill>
              <a:latin typeface="Bookman Old Style"/>
              <a:ea typeface="Bookman Old Style"/>
              <a:cs typeface="Bookman Old Style"/>
            </a:endParaRPr>
          </a:p>
        </p:txBody>
      </p:sp>
    </p:spTree>
  </p:cSld>
</p:sld>
</file>

<file path=ppt/slides/slide7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21" name="GroupShape 12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22" name="Shape 122"/>
          <p:cNvSpPr txBox="true"/>
          <p:nvPr isPhoto="false">
            <p:ph idx="0" type="title"/>
          </p:nvPr>
        </p:nvSpPr>
        <p:spPr>
          <a:xfrm flipH="false" flipV="false" rot="0">
            <a:off x="228600" y="228600"/>
            <a:ext cx="8715375" cy="91440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ctr"/>
            <a:r>
              <a:rPr b="true" sz="3200">
                <a:solidFill>
                  <a:srgbClr val="DF685B"/>
                </a:solidFill>
                <a:latin typeface="Book Antiqua"/>
                <a:ea typeface="Book Antiqua"/>
                <a:cs typeface="Book Antiqua"/>
              </a:rPr>
              <a:t>ДЕФИЦИТ</a:t>
            </a:r>
            <a:r>
              <a:rPr b="true" sz="3200">
                <a:solidFill>
                  <a:schemeClr val="accent1">
                    <a:lumMod val="50000"/>
                  </a:schemeClr>
                </a:solidFill>
                <a:latin typeface="Book Antiqua"/>
                <a:ea typeface="Book Antiqua"/>
                <a:cs typeface="Book Antiqua"/>
              </a:rPr>
              <a:t>/ПРОФИЦИТ</a:t>
            </a:r>
            <a:endParaRPr b="true" sz="3200">
              <a:solidFill>
                <a:schemeClr val="accent1">
                  <a:lumMod val="50000"/>
                </a:schemeClr>
              </a:solidFill>
              <a:latin typeface="Book Antiqua"/>
              <a:ea typeface="Book Antiqua"/>
              <a:cs typeface="Book Antiqua"/>
            </a:endParaRPr>
          </a:p>
        </p:txBody>
      </p:sp>
      <p:sp>
        <p:nvSpPr>
          <p:cNvPr hidden="false" id="123" name="Shape 123"/>
          <p:cNvSpPr txBox="false"/>
          <p:nvPr isPhoto="false"/>
        </p:nvSpPr>
        <p:spPr>
          <a:xfrm flipH="false" flipV="false" rot="0">
            <a:off x="5105400" y="1143000"/>
            <a:ext cx="1371600" cy="990600"/>
          </a:xfrm>
          <a:prstGeom prst="rect">
            <a:avLst/>
          </a:prstGeom>
          <a:gradFill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</a:gradFill>
          <a:ln w="12700">
            <a:solidFill>
              <a:srgbClr val="36351A"/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ctr"/>
            <a:r>
              <a:rPr b="true" sz="20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Доходы</a:t>
            </a:r>
            <a:endParaRPr sz="20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grpSp>
        <p:nvGrpSpPr>
          <p:cNvPr hidden="false" id="124" name="Shape 124"/>
          <p:cNvGrpSpPr/>
          <p:nvPr isPhoto="false"/>
        </p:nvGrpSpPr>
        <p:grpSpPr>
          <a:xfrm flipH="false" flipV="false" rot="0">
            <a:off x="457200" y="1219200"/>
            <a:ext cx="8153400" cy="5638800"/>
            <a:chOff x="0" y="0"/>
            <a:chExt cx="8153400" cy="5638800"/>
          </a:xfrm>
        </p:grpSpPr>
        <p:sp>
          <p:nvSpPr>
            <p:cNvPr hidden="false" id="125" name="Shape 125"/>
            <p:cNvSpPr txBox="false"/>
            <p:nvPr isPhoto="false"/>
          </p:nvSpPr>
          <p:spPr>
            <a:xfrm flipH="false" flipV="false" rot="0">
              <a:off x="457200" y="914400"/>
              <a:ext cx="7315200" cy="1588"/>
            </a:xfrm>
            <a:prstGeom prst="line">
              <a:avLst/>
            </a:prstGeom>
            <a:gradFill>
              <a:gsLst>
                <a:gs pos="0">
                  <a:schemeClr val="bg2">
                    <a:gamma/>
                    <a:tint val="26667"/>
                    <a:invGamma/>
                  </a:schemeClr>
                </a:gs>
                <a:gs pos="100000">
                  <a:schemeClr val="bg2">
                    <a:alpha val="14999"/>
                  </a:schemeClr>
                </a:gs>
              </a:gsLst>
            </a:gradFill>
            <a:ln w="9525">
              <a:solidFill>
                <a:srgbClr val="36351A"/>
              </a:solidFill>
              <a:prstDash val="solid"/>
              <a:headEnd len="med" type="none" w="med"/>
              <a:tailEnd len="med" type="none" w="med"/>
            </a:ln>
          </p:spPr>
        </p:sp>
        <p:sp>
          <p:nvSpPr>
            <p:cNvPr hidden="false" id="126" name="Shape 126"/>
            <p:cNvSpPr txBox="false"/>
            <p:nvPr isPhoto="false"/>
          </p:nvSpPr>
          <p:spPr>
            <a:xfrm flipH="false" flipV="false" rot="0">
              <a:off x="609600" y="380999"/>
              <a:ext cx="1371600" cy="533400"/>
            </a:xfrm>
            <a:prstGeom prst="rect">
              <a:avLst/>
            </a:prstGeom>
            <a:gradFill>
              <a:gsLst>
                <a:gs pos="0">
                  <a:schemeClr val="bg2">
                    <a:gamma/>
                    <a:tint val="26667"/>
                    <a:invGamma/>
                  </a:schemeClr>
                </a:gs>
                <a:gs pos="100000">
                  <a:schemeClr val="bg2">
                    <a:alpha val="14999"/>
                  </a:schemeClr>
                </a:gs>
              </a:gsLst>
            </a:gradFill>
            <a:ln w="12700">
              <a:solidFill>
                <a:srgbClr val="36351A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ctr"/>
              <a:r>
                <a:rPr b="true" sz="20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Доходы</a:t>
              </a:r>
              <a:endParaRPr b="true" sz="20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hidden="false" id="127" name="Shape 127"/>
            <p:cNvSpPr txBox="false"/>
            <p:nvPr isPhoto="false"/>
          </p:nvSpPr>
          <p:spPr>
            <a:xfrm flipH="false" flipV="false" rot="0">
              <a:off x="2057400" y="0"/>
              <a:ext cx="1371600" cy="901700"/>
            </a:xfrm>
            <a:prstGeom prst="rect">
              <a:avLst/>
            </a:prstGeom>
            <a:gradFill>
              <a:gsLst>
                <a:gs pos="0">
                  <a:srgbClr val="DF685B"/>
                </a:gs>
                <a:gs pos="100000">
                  <a:schemeClr val="bg2">
                    <a:alpha val="14998"/>
                  </a:schemeClr>
                </a:gs>
              </a:gsLst>
            </a:gradFill>
            <a:ln w="12700">
              <a:solidFill>
                <a:srgbClr val="36351A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ctr"/>
              <a:r>
                <a:rPr b="true" sz="20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Расходы</a:t>
              </a:r>
              <a:endParaRPr b="true" sz="20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hidden="false" id="128" name="Shape 128"/>
            <p:cNvSpPr txBox="false"/>
            <p:nvPr isPhoto="false"/>
          </p:nvSpPr>
          <p:spPr>
            <a:xfrm flipH="false" flipV="false" rot="0">
              <a:off x="6096000" y="380999"/>
              <a:ext cx="1371600" cy="520700"/>
            </a:xfrm>
            <a:prstGeom prst="rect">
              <a:avLst/>
            </a:prstGeom>
            <a:gradFill>
              <a:gsLst>
                <a:gs pos="0">
                  <a:srgbClr val="DF685B"/>
                </a:gs>
                <a:gs pos="100000">
                  <a:schemeClr val="bg2">
                    <a:alpha val="14998"/>
                  </a:schemeClr>
                </a:gs>
              </a:gsLst>
            </a:gradFill>
            <a:ln w="12700">
              <a:solidFill>
                <a:srgbClr val="36351A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ctr"/>
              <a:r>
                <a:rPr b="true" sz="20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Расходы</a:t>
              </a:r>
              <a:endParaRPr b="true" sz="20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hidden="false" id="129" name="Shape 129"/>
            <p:cNvSpPr txBox="false"/>
            <p:nvPr isPhoto="false"/>
          </p:nvSpPr>
          <p:spPr>
            <a:xfrm flipH="false" flipV="false" rot="5400000">
              <a:off x="3886201" y="990600"/>
              <a:ext cx="152400" cy="3175"/>
            </a:xfrm>
            <a:prstGeom prst="line">
              <a:avLst/>
            </a:prstGeom>
            <a:gradFill>
              <a:gsLst>
                <a:gs pos="0">
                  <a:schemeClr val="bg2">
                    <a:gamma/>
                    <a:tint val="26667"/>
                    <a:invGamma/>
                  </a:schemeClr>
                </a:gs>
                <a:gs pos="100000">
                  <a:schemeClr val="bg2">
                    <a:alpha val="14999"/>
                  </a:schemeClr>
                </a:gs>
              </a:gsLst>
            </a:gradFill>
            <a:ln w="9525">
              <a:solidFill>
                <a:srgbClr val="36351A"/>
              </a:solidFill>
              <a:prstDash val="solid"/>
              <a:headEnd len="med" type="none" w="med"/>
              <a:tailEnd len="med" type="none" w="med"/>
            </a:ln>
          </p:spPr>
        </p:sp>
        <p:sp>
          <p:nvSpPr>
            <p:cNvPr hidden="false" id="130" name="Shape 130"/>
            <p:cNvSpPr txBox="false"/>
            <p:nvPr isPhoto="false"/>
          </p:nvSpPr>
          <p:spPr>
            <a:xfrm flipH="false" flipV="false" rot="0">
              <a:off x="0" y="1752600"/>
              <a:ext cx="1371600" cy="1219200"/>
            </a:xfrm>
            <a:prstGeom prst="rect">
              <a:avLst/>
            </a:prstGeom>
            <a:gradFill>
              <a:gsLst>
                <a:gs pos="0">
                  <a:srgbClr val="9EF8ED"/>
                </a:gs>
                <a:gs pos="100000">
                  <a:schemeClr val="bg2">
                    <a:alpha val="14998"/>
                  </a:schemeClr>
                </a:gs>
              </a:gsLst>
            </a:gradFill>
            <a:ln w="9525">
              <a:solidFill>
                <a:srgbClr val="36351A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ctr"/>
              <a:r>
                <a:rPr b="true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Бюджет</a:t>
              </a:r>
              <a:endParaRPr b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ctr"/>
              <a:r>
                <a:rPr b="true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семьи</a:t>
              </a:r>
              <a:endParaRPr b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hidden="false" id="131" name="Shape 131"/>
            <p:cNvSpPr txBox="false"/>
            <p:nvPr isPhoto="false"/>
          </p:nvSpPr>
          <p:spPr>
            <a:xfrm flipH="false" flipV="false" rot="0">
              <a:off x="0" y="3047999"/>
              <a:ext cx="1371600" cy="1371600"/>
            </a:xfrm>
            <a:prstGeom prst="rect">
              <a:avLst/>
            </a:prstGeom>
            <a:gradFill>
              <a:gsLst>
                <a:gs pos="0">
                  <a:srgbClr val="0070C0"/>
                </a:gs>
                <a:gs pos="100000">
                  <a:schemeClr val="bg2">
                    <a:alpha val="14998"/>
                  </a:schemeClr>
                </a:gs>
              </a:gsLst>
            </a:gradFill>
            <a:ln w="9525">
              <a:solidFill>
                <a:srgbClr val="36351A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ctr"/>
              <a:r>
                <a:rPr b="true"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Бюджет </a:t>
              </a:r>
              <a:endPara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ctr"/>
              <a:r>
                <a:rPr b="true"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Городского</a:t>
              </a:r>
              <a:endPara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ctr"/>
              <a:r>
                <a:rPr b="true"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округа</a:t>
              </a:r>
              <a:endPara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hidden="false" id="132" name="Shape 132"/>
            <p:cNvSpPr txBox="false"/>
            <p:nvPr isPhoto="false"/>
          </p:nvSpPr>
          <p:spPr>
            <a:xfrm flipH="false" flipV="false" rot="0">
              <a:off x="1371600" y="1219200"/>
              <a:ext cx="3352800" cy="457200"/>
            </a:xfrm>
            <a:prstGeom prst="rect">
              <a:avLst/>
            </a:prstGeom>
            <a:gradFill>
              <a:gsLst>
                <a:gs pos="0">
                  <a:srgbClr val="DF685B"/>
                </a:gs>
                <a:gs pos="100000">
                  <a:schemeClr val="bg2">
                    <a:alpha val="14998"/>
                  </a:schemeClr>
                </a:gs>
              </a:gsLst>
            </a:gradFill>
            <a:ln w="9525">
              <a:solidFill>
                <a:srgbClr val="36351A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ctr"/>
              <a:r>
                <a:rPr sz="2400">
                  <a:solidFill>
                    <a:schemeClr val="tx1"/>
                  </a:solidFill>
                  <a:latin typeface="Arial"/>
                  <a:ea typeface="Arial"/>
                  <a:cs typeface="Arial"/>
                </a:rPr>
                <a:t>Дефицит</a:t>
              </a:r>
              <a:endParaRPr sz="2400">
                <a:solidFill>
                  <a:schemeClr val="tx1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hidden="false" id="133" name="Shape 133"/>
            <p:cNvSpPr txBox="false"/>
            <p:nvPr isPhoto="false"/>
          </p:nvSpPr>
          <p:spPr>
            <a:xfrm flipH="false" flipV="false" rot="0">
              <a:off x="4800600" y="1219200"/>
              <a:ext cx="3276600" cy="457200"/>
            </a:xfrm>
            <a:prstGeom prst="rect">
              <a:avLst/>
            </a:prstGeom>
            <a:gradFill>
              <a:gsLst>
                <a:gs pos="0">
                  <a:schemeClr val="bg2">
                    <a:gamma/>
                    <a:tint val="26667"/>
                    <a:invGamma/>
                  </a:schemeClr>
                </a:gs>
                <a:gs pos="100000">
                  <a:schemeClr val="bg2">
                    <a:alpha val="14999"/>
                  </a:schemeClr>
                </a:gs>
              </a:gsLst>
            </a:gradFill>
            <a:ln w="9525">
              <a:solidFill>
                <a:srgbClr val="36351A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ctr"/>
              <a:r>
                <a:rPr sz="2400">
                  <a:solidFill>
                    <a:schemeClr val="tx1"/>
                  </a:solidFill>
                  <a:latin typeface="Arial"/>
                  <a:ea typeface="Arial"/>
                  <a:cs typeface="Arial"/>
                </a:rPr>
                <a:t>Профицит</a:t>
              </a:r>
              <a:endParaRPr sz="2400">
                <a:solidFill>
                  <a:schemeClr val="tx1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hidden="false" id="134" name="Shape 134"/>
            <p:cNvSpPr txBox="false"/>
            <p:nvPr isPhoto="false"/>
          </p:nvSpPr>
          <p:spPr>
            <a:xfrm flipH="false" flipV="false" rot="0">
              <a:off x="1447800" y="1752600"/>
              <a:ext cx="3276599" cy="1219200"/>
            </a:xfrm>
            <a:prstGeom prst="rect">
              <a:avLst/>
            </a:prstGeom>
            <a:gradFill>
              <a:gsLst>
                <a:gs pos="0">
                  <a:schemeClr val="bg2">
                    <a:gamma/>
                    <a:tint val="26667"/>
                    <a:invGamma/>
                  </a:schemeClr>
                </a:gs>
                <a:gs pos="100000">
                  <a:schemeClr val="bg2">
                    <a:alpha val="14999"/>
                  </a:schemeClr>
                </a:gs>
              </a:gsLst>
            </a:gradFill>
            <a:ln w="9525">
              <a:solidFill>
                <a:srgbClr val="36351A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l"/>
              <a:r>
                <a:rPr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Семейные </a:t>
              </a:r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r>
                <a:rPr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накопления</a:t>
              </a:r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r>
                <a:rPr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Долги по кредитам</a:t>
              </a:r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hidden="false" id="135" name="Shape 135"/>
            <p:cNvSpPr txBox="false"/>
            <p:nvPr isPhoto="false"/>
          </p:nvSpPr>
          <p:spPr>
            <a:xfrm flipH="false" flipV="false" rot="0">
              <a:off x="4800600" y="1752600"/>
              <a:ext cx="3276600" cy="1219200"/>
            </a:xfrm>
            <a:prstGeom prst="rect">
              <a:avLst/>
            </a:prstGeom>
            <a:gradFill>
              <a:gsLst>
                <a:gs pos="0">
                  <a:schemeClr val="bg2">
                    <a:gamma/>
                    <a:tint val="26667"/>
                    <a:invGamma/>
                  </a:schemeClr>
                </a:gs>
                <a:gs pos="100000">
                  <a:schemeClr val="bg2">
                    <a:alpha val="14999"/>
                  </a:schemeClr>
                </a:gs>
              </a:gsLst>
            </a:gradFill>
            <a:ln w="9525">
              <a:solidFill>
                <a:srgbClr val="36351A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just"/>
              <a:r>
                <a:rPr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Семейные </a:t>
              </a:r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just"/>
              <a:r>
                <a:rPr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накопления</a:t>
              </a:r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just"/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just"/>
              <a:r>
                <a:rPr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Долги по кредитам</a:t>
              </a:r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hidden="false" id="136" name="Shape 136"/>
            <p:cNvSpPr txBox="false"/>
            <p:nvPr isPhoto="false"/>
          </p:nvSpPr>
          <p:spPr>
            <a:xfrm flipH="false" flipV="false" rot="0">
              <a:off x="1295400" y="4495800"/>
              <a:ext cx="3429000" cy="1143000"/>
            </a:xfrm>
            <a:prstGeom prst="rect">
              <a:avLst/>
            </a:prstGeom>
            <a:gradFill>
              <a:gsLst>
                <a:gs pos="0">
                  <a:schemeClr val="bg2">
                    <a:gamma/>
                    <a:tint val="26667"/>
                    <a:invGamma/>
                  </a:schemeClr>
                </a:gs>
                <a:gs pos="100000">
                  <a:schemeClr val="bg2">
                    <a:alpha val="14999"/>
                  </a:schemeClr>
                </a:gs>
              </a:gsLst>
            </a:gradFill>
            <a:ln w="9525">
              <a:solidFill>
                <a:srgbClr val="36351A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just"/>
              <a:r>
                <a:rPr i="true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Принимается решение об </a:t>
              </a:r>
              <a:endParaRPr i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just"/>
              <a:r>
                <a:rPr i="true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источниках покрытия дефицита:</a:t>
              </a:r>
              <a:endParaRPr i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just"/>
              <a:r>
                <a:rPr i="true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использовать имеющиеся</a:t>
              </a:r>
              <a:endParaRPr i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just"/>
              <a:r>
                <a:rPr i="true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остатки, взять в долг</a:t>
              </a:r>
              <a:endParaRPr i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hidden="false" id="137" name="Shape 137"/>
            <p:cNvSpPr txBox="false"/>
            <p:nvPr isPhoto="false"/>
          </p:nvSpPr>
          <p:spPr>
            <a:xfrm flipH="false" flipV="false" rot="0">
              <a:off x="4114800" y="1752600"/>
              <a:ext cx="228600" cy="457200"/>
            </a:xfrm>
            <a:prstGeom prst="downArrow">
              <a:avLst>
                <a:gd fmla="val 50000" name="adj1"/>
                <a:gd fmla="val 50000" name="adj2"/>
              </a:avLst>
            </a:prstGeom>
            <a:gradFill>
              <a:gsLst>
                <a:gs pos="0">
                  <a:srgbClr val="C00000"/>
                </a:gs>
                <a:gs pos="100000">
                  <a:schemeClr val="bg2">
                    <a:alpha val="14998"/>
                  </a:schemeClr>
                </a:gs>
              </a:gsLst>
            </a:gradFill>
            <a:ln w="12700">
              <a:solidFill>
                <a:srgbClr val="FF0000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ctr"/>
              <a:endParaRPr sz="2400">
                <a:solidFill>
                  <a:schemeClr val="tx1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hidden="false" id="138" name="Shape 138"/>
            <p:cNvSpPr txBox="false"/>
            <p:nvPr isPhoto="false"/>
          </p:nvSpPr>
          <p:spPr>
            <a:xfrm flipH="false" flipV="false" rot="0">
              <a:off x="7620000" y="2514600"/>
              <a:ext cx="228600" cy="457200"/>
            </a:xfrm>
            <a:prstGeom prst="downArrow">
              <a:avLst>
                <a:gd fmla="val 50000" name="adj1"/>
                <a:gd fmla="val 50000" name="adj2"/>
              </a:avLst>
            </a:prstGeom>
            <a:gradFill>
              <a:gsLst>
                <a:gs pos="0">
                  <a:srgbClr val="C00000"/>
                </a:gs>
                <a:gs pos="100000">
                  <a:schemeClr val="bg2">
                    <a:alpha val="14998"/>
                  </a:schemeClr>
                </a:gs>
              </a:gsLst>
            </a:gradFill>
            <a:ln w="12700">
              <a:solidFill>
                <a:srgbClr val="FF0000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ctr"/>
              <a:endParaRPr sz="2400">
                <a:solidFill>
                  <a:schemeClr val="tx1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hidden="false" id="139" name="Shape 139"/>
            <p:cNvSpPr txBox="false"/>
            <p:nvPr isPhoto="false"/>
          </p:nvSpPr>
          <p:spPr>
            <a:xfrm flipH="false" flipV="false" rot="0">
              <a:off x="7620000" y="1752600"/>
              <a:ext cx="228600" cy="685800"/>
            </a:xfrm>
            <a:prstGeom prst="upArrow">
              <a:avLst>
                <a:gd fmla="val 50000" name="adj1"/>
                <a:gd fmla="val 50000" name="adj2"/>
              </a:avLst>
            </a:prstGeom>
            <a:gradFill>
              <a:gsLst>
                <a:gs pos="0">
                  <a:srgbClr val="C00000"/>
                </a:gs>
                <a:gs pos="100000">
                  <a:schemeClr val="bg2">
                    <a:alpha val="14998"/>
                  </a:schemeClr>
                </a:gs>
              </a:gsLst>
            </a:gradFill>
            <a:ln w="12700">
              <a:solidFill>
                <a:srgbClr val="FF0000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ctr"/>
              <a:endParaRPr sz="2400">
                <a:solidFill>
                  <a:schemeClr val="tx1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hidden="false" id="140" name="Shape 140"/>
            <p:cNvSpPr txBox="false"/>
            <p:nvPr isPhoto="false"/>
          </p:nvSpPr>
          <p:spPr>
            <a:xfrm flipH="false" flipV="false" rot="0">
              <a:off x="4114800" y="2286000"/>
              <a:ext cx="228600" cy="685800"/>
            </a:xfrm>
            <a:prstGeom prst="upArrow">
              <a:avLst>
                <a:gd fmla="val 50000" name="adj1"/>
                <a:gd fmla="val 50000" name="adj2"/>
              </a:avLst>
            </a:prstGeom>
            <a:gradFill>
              <a:gsLst>
                <a:gs pos="0">
                  <a:srgbClr val="C00000"/>
                </a:gs>
                <a:gs pos="100000">
                  <a:schemeClr val="bg2">
                    <a:alpha val="14998"/>
                  </a:schemeClr>
                </a:gs>
              </a:gsLst>
            </a:gradFill>
            <a:ln w="12700">
              <a:solidFill>
                <a:srgbClr val="FF0000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ctr"/>
              <a:endParaRPr sz="2400">
                <a:solidFill>
                  <a:schemeClr val="tx1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hidden="false" id="141" name="Shape 141"/>
            <p:cNvSpPr txBox="false"/>
            <p:nvPr isPhoto="false"/>
          </p:nvSpPr>
          <p:spPr>
            <a:xfrm flipH="false" flipV="false" rot="0">
              <a:off x="1447800" y="3047999"/>
              <a:ext cx="3276599" cy="1371600"/>
            </a:xfrm>
            <a:prstGeom prst="rect">
              <a:avLst/>
            </a:prstGeom>
            <a:gradFill>
              <a:gsLst>
                <a:gs pos="0">
                  <a:schemeClr val="bg2">
                    <a:gamma/>
                    <a:tint val="26667"/>
                    <a:invGamma/>
                  </a:schemeClr>
                </a:gs>
                <a:gs pos="100000">
                  <a:schemeClr val="bg2">
                    <a:alpha val="14999"/>
                  </a:schemeClr>
                </a:gs>
              </a:gsLst>
            </a:gradFill>
            <a:ln w="9525">
              <a:solidFill>
                <a:srgbClr val="36351A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l"/>
              <a:r>
                <a:rPr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Накопленные</a:t>
              </a:r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r>
                <a:rPr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резервы</a:t>
              </a:r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sz="1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r>
                <a:rPr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Муниципальный </a:t>
              </a:r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r>
                <a:rPr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долг</a:t>
              </a:r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hidden="false" id="142" name="Shape 142"/>
            <p:cNvSpPr txBox="false"/>
            <p:nvPr isPhoto="false"/>
          </p:nvSpPr>
          <p:spPr>
            <a:xfrm flipH="false" flipV="false" rot="0">
              <a:off x="4114800" y="3124200"/>
              <a:ext cx="228600" cy="457200"/>
            </a:xfrm>
            <a:prstGeom prst="downArrow">
              <a:avLst>
                <a:gd fmla="val 50000" name="adj1"/>
                <a:gd fmla="val 50000" name="adj2"/>
              </a:avLst>
            </a:prstGeom>
            <a:gradFill>
              <a:gsLst>
                <a:gs pos="0">
                  <a:srgbClr val="C00000"/>
                </a:gs>
                <a:gs pos="100000">
                  <a:schemeClr val="bg2">
                    <a:alpha val="14998"/>
                  </a:schemeClr>
                </a:gs>
              </a:gsLst>
            </a:gradFill>
            <a:ln w="12700">
              <a:solidFill>
                <a:srgbClr val="FF0000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ctr"/>
              <a:endParaRPr sz="2400">
                <a:solidFill>
                  <a:schemeClr val="tx1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hidden="false" id="143" name="Shape 143"/>
            <p:cNvSpPr txBox="false"/>
            <p:nvPr isPhoto="false"/>
          </p:nvSpPr>
          <p:spPr>
            <a:xfrm flipH="false" flipV="false" rot="0">
              <a:off x="4114800" y="3657600"/>
              <a:ext cx="228600" cy="685800"/>
            </a:xfrm>
            <a:prstGeom prst="upArrow">
              <a:avLst>
                <a:gd fmla="val 50000" name="adj1"/>
                <a:gd fmla="val 50000" name="adj2"/>
              </a:avLst>
            </a:prstGeom>
            <a:gradFill>
              <a:gsLst>
                <a:gs pos="0">
                  <a:srgbClr val="C00000"/>
                </a:gs>
                <a:gs pos="100000">
                  <a:schemeClr val="bg2">
                    <a:alpha val="14998"/>
                  </a:schemeClr>
                </a:gs>
              </a:gsLst>
            </a:gradFill>
            <a:ln w="12700">
              <a:solidFill>
                <a:srgbClr val="FF0000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ctr"/>
              <a:endParaRPr sz="2400">
                <a:solidFill>
                  <a:schemeClr val="tx1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hidden="false" id="144" name="Shape 144"/>
            <p:cNvSpPr txBox="false"/>
            <p:nvPr isPhoto="false"/>
          </p:nvSpPr>
          <p:spPr>
            <a:xfrm flipH="false" flipV="false" rot="0">
              <a:off x="4800600" y="3047999"/>
              <a:ext cx="3276600" cy="1371600"/>
            </a:xfrm>
            <a:prstGeom prst="rect">
              <a:avLst/>
            </a:prstGeom>
            <a:gradFill>
              <a:gsLst>
                <a:gs pos="0">
                  <a:schemeClr val="bg2">
                    <a:gamma/>
                    <a:tint val="26667"/>
                    <a:invGamma/>
                  </a:schemeClr>
                </a:gs>
                <a:gs pos="100000">
                  <a:schemeClr val="bg2">
                    <a:alpha val="14999"/>
                  </a:schemeClr>
                </a:gs>
              </a:gsLst>
            </a:gradFill>
            <a:ln w="9525">
              <a:solidFill>
                <a:srgbClr val="36351A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l"/>
              <a:r>
                <a:rPr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Накопленные</a:t>
              </a:r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r>
                <a:rPr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резервы</a:t>
              </a:r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sz="1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r>
                <a:rPr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Муниципальный </a:t>
              </a:r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r>
                <a:rPr sz="20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долг</a:t>
              </a:r>
              <a:endPara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hidden="false" id="145" name="Shape 145"/>
            <p:cNvSpPr txBox="false"/>
            <p:nvPr isPhoto="false"/>
          </p:nvSpPr>
          <p:spPr>
            <a:xfrm flipH="false" flipV="false" rot="0">
              <a:off x="7620000" y="3886200"/>
              <a:ext cx="228600" cy="457200"/>
            </a:xfrm>
            <a:prstGeom prst="downArrow">
              <a:avLst>
                <a:gd fmla="val 50000" name="adj1"/>
                <a:gd fmla="val 50000" name="adj2"/>
              </a:avLst>
            </a:prstGeom>
            <a:gradFill>
              <a:gsLst>
                <a:gs pos="0">
                  <a:srgbClr val="C00000"/>
                </a:gs>
                <a:gs pos="100000">
                  <a:schemeClr val="bg2">
                    <a:alpha val="14998"/>
                  </a:schemeClr>
                </a:gs>
              </a:gsLst>
            </a:gradFill>
            <a:ln w="12700">
              <a:solidFill>
                <a:srgbClr val="FF0000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ctr"/>
              <a:endParaRPr sz="2400">
                <a:solidFill>
                  <a:schemeClr val="tx1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hidden="false" id="146" name="Shape 146"/>
            <p:cNvSpPr txBox="false"/>
            <p:nvPr isPhoto="false"/>
          </p:nvSpPr>
          <p:spPr>
            <a:xfrm flipH="false" flipV="false" rot="0">
              <a:off x="7620000" y="3047999"/>
              <a:ext cx="228600" cy="685799"/>
            </a:xfrm>
            <a:prstGeom prst="upArrow">
              <a:avLst>
                <a:gd fmla="val 50000" name="adj1"/>
                <a:gd fmla="val 50000" name="adj2"/>
              </a:avLst>
            </a:prstGeom>
            <a:gradFill>
              <a:gsLst>
                <a:gs pos="0">
                  <a:srgbClr val="C00000"/>
                </a:gs>
                <a:gs pos="100000">
                  <a:schemeClr val="bg2">
                    <a:alpha val="14998"/>
                  </a:schemeClr>
                </a:gs>
              </a:gsLst>
            </a:gradFill>
            <a:ln w="12700">
              <a:solidFill>
                <a:srgbClr val="FF0000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ctr"/>
              <a:endParaRPr sz="2400">
                <a:solidFill>
                  <a:schemeClr val="tx1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hidden="false" id="147" name="Shape 147"/>
            <p:cNvSpPr txBox="false"/>
            <p:nvPr isPhoto="false"/>
          </p:nvSpPr>
          <p:spPr>
            <a:xfrm flipH="false" flipV="false" rot="0">
              <a:off x="4800600" y="4495800"/>
              <a:ext cx="3352800" cy="1143000"/>
            </a:xfrm>
            <a:prstGeom prst="rect">
              <a:avLst/>
            </a:prstGeom>
            <a:gradFill>
              <a:gsLst>
                <a:gs pos="0">
                  <a:schemeClr val="bg2">
                    <a:gamma/>
                    <a:tint val="26667"/>
                    <a:invGamma/>
                  </a:schemeClr>
                </a:gs>
                <a:gs pos="100000">
                  <a:schemeClr val="bg2">
                    <a:alpha val="14999"/>
                  </a:schemeClr>
                </a:gs>
              </a:gsLst>
            </a:gradFill>
            <a:ln w="9525">
              <a:solidFill>
                <a:srgbClr val="36351A"/>
              </a:solidFill>
              <a:prstDash val="solid"/>
              <a:headEnd len="med" type="none" w="med"/>
              <a:tailEnd len="med" type="none" w="med"/>
            </a:ln>
          </p:spPr>
          <p:txBody>
            <a:bodyPr anchor="ctr" bIns="45720" lIns="91440" rIns="91440" tIns="45720" wrap="none"/>
            <a:p>
              <a:pPr algn="just"/>
              <a:r>
                <a:rPr i="true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Принимается решение как </a:t>
              </a:r>
              <a:endParaRPr i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just"/>
              <a:r>
                <a:rPr i="true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использовать: накапливать</a:t>
              </a:r>
              <a:endParaRPr i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just"/>
              <a:r>
                <a:rPr i="true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остатки, погашать долг</a:t>
              </a:r>
              <a:endParaRPr i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</p:grpSp>
      <p:pic>
        <p:nvPicPr>
          <p:cNvPr hidden="false" id="149" name="Picture 149"/>
          <p:cNvPicPr preferRelativeResize="true"/>
          <p:nvPr isPhoto="false"/>
        </p:nvPicPr>
        <p:blipFill>
          <a:blip r:embed="rId1"/>
          <a:srcRect b="0" l="20724" r="22050" t="0"/>
          <a:stretch/>
        </p:blipFill>
        <p:spPr>
          <a:xfrm flipH="false" flipV="false" rot="0">
            <a:off x="4038600" y="990600"/>
            <a:ext cx="900112" cy="10668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</p:spTree>
  </p:cSld>
</p:sld>
</file>

<file path=ppt/slides/slide8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50" name="GroupShape 15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51" name="Shape 151"/>
          <p:cNvSpPr txBox="true"/>
          <p:nvPr isPhoto="false">
            <p:ph idx="0" type="title"/>
          </p:nvPr>
        </p:nvSpPr>
        <p:spPr>
          <a:xfrm flipH="false" flipV="false" rot="0">
            <a:off x="457200" y="228600"/>
            <a:ext cx="8305800" cy="968375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ctr"/>
            <a:r>
              <a:rPr b="true" sz="26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ГРАЖДАНИН, </a:t>
            </a:r>
            <a:br>
              <a:rPr b="true" sz="26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b="true" sz="26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его участие в бюджетном процессе</a:t>
            </a:r>
            <a:endParaRPr b="true" sz="260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52" name="Shape 152"/>
          <p:cNvSpPr txBox="false"/>
          <p:nvPr isPhoto="false"/>
        </p:nvSpPr>
        <p:spPr>
          <a:xfrm flipH="false" flipV="false" rot="0">
            <a:off x="323850" y="1268413"/>
            <a:ext cx="849630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solid"/>
          </a:ln>
        </p:spPr>
        <p:style>
          <a:lnRef idx="0"/>
          <a:fillRef idx="0">
            <a:schemeClr val="accent1"/>
          </a:fillRef>
          <a:effectRef idx="0"/>
          <a:fontRef idx="none"/>
        </p:style>
      </p:sp>
      <p:sp>
        <p:nvSpPr>
          <p:cNvPr hidden="false" id="153" name="Shape 153"/>
          <p:cNvSpPr txBox="false"/>
          <p:nvPr isPhoto="false"/>
        </p:nvSpPr>
        <p:spPr>
          <a:xfrm flipH="false" flipV="false" rot="0">
            <a:off x="379413" y="1281113"/>
            <a:ext cx="8424862" cy="288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 bIns="45720" lIns="91440" rIns="91440" tIns="45720"/>
          <a:p>
            <a:pPr algn="ctr"/>
            <a:r>
              <a:rPr b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Помогает формировать доходную часть бюджета</a:t>
            </a:r>
            <a:endParaRPr b="true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54" name="Shape 154"/>
          <p:cNvSpPr txBox="false"/>
          <p:nvPr isPhoto="false"/>
        </p:nvSpPr>
        <p:spPr>
          <a:xfrm flipH="false" flipV="false" rot="0">
            <a:off x="2230016" y="1696641"/>
            <a:ext cx="4752528" cy="792088"/>
          </a:xfrm>
          <a:prstGeom prst="downArrow">
            <a:avLst/>
          </a:prstGeom>
          <a:solidFill>
            <a:srgbClr val="F7E9F1"/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ГРАЖДАНИН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как налогоплательщик</a:t>
            </a:r>
            <a:endParaRPr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hidden="false" id="156" name="Picture 156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3352800" y="2590800"/>
            <a:ext cx="2500266" cy="1666844"/>
          </a:xfrm>
          <a:prstGeom prst="rect">
            <a:avLst/>
          </a:prstGeom>
          <a:ln>
            <a:noFill/>
          </a:ln>
        </p:spPr>
      </p:pic>
      <p:sp>
        <p:nvSpPr>
          <p:cNvPr hidden="false" id="157" name="Shape 157"/>
          <p:cNvSpPr txBox="false"/>
          <p:nvPr isPhoto="false"/>
        </p:nvSpPr>
        <p:spPr>
          <a:xfrm flipH="false" flipV="false" rot="0">
            <a:off x="1835696" y="4509120"/>
            <a:ext cx="5472608" cy="1008112"/>
          </a:xfrm>
          <a:prstGeom prst="downArrow">
            <a:avLst/>
          </a:prstGeom>
          <a:solidFill>
            <a:srgbClr val="F7E9F1"/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/>
            <a:endParaRPr sz="150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ГРАЖДАНИН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как получатель социальных гарантий</a:t>
            </a:r>
            <a:endParaRPr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58" name="Shape 158"/>
          <p:cNvSpPr txBox="false"/>
          <p:nvPr isPhoto="false"/>
        </p:nvSpPr>
        <p:spPr>
          <a:xfrm flipH="false" flipV="false" rot="0">
            <a:off x="379413" y="5589588"/>
            <a:ext cx="8569325" cy="1008062"/>
          </a:xfrm>
          <a:prstGeom prst="rect">
            <a:avLst/>
          </a:prstGeom>
          <a:solidFill>
            <a:schemeClr val="bg1"/>
          </a:solidFill>
          <a:ln w="25400">
            <a:solidFill>
              <a:schemeClr val="bg1"/>
            </a:solidFill>
            <a:prstDash val="solid"/>
          </a:ln>
        </p:spPr>
        <p:txBody>
          <a:bodyPr anchor="ctr" bIns="45720" lIns="91440" rIns="91440" tIns="45720"/>
          <a:p>
            <a:pPr algn="ctr"/>
            <a:r>
              <a:rPr b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Расходная часть бюджета - получает социальные гарантии </a:t>
            </a:r>
            <a:endParaRPr b="true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 (образование, ЖКХ, культура, физическая культура и спорт, социальные льготы и другие направления социальных гарантий населению) </a:t>
            </a:r>
            <a:endParaRPr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59" name="Shape 159"/>
          <p:cNvSpPr txBox="false"/>
          <p:nvPr isPhoto="false"/>
        </p:nvSpPr>
        <p:spPr>
          <a:xfrm flipH="false" flipV="false" rot="16200000">
            <a:off x="-166464" y="2528664"/>
            <a:ext cx="3457128" cy="2209800"/>
          </a:xfrm>
          <a:prstGeom prst="downArrow">
            <a:avLst/>
          </a:prstGeom>
          <a:solidFill>
            <a:srgbClr val="F7E9F1"/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 vert="vert"/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ГРАЖДАНИН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r"/>
            <a:r>
              <a:rPr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как участник публичных слушаний по проекту и исполнению бюджета</a:t>
            </a:r>
            <a:endParaRPr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60" name="Shape 160"/>
          <p:cNvSpPr txBox="false"/>
          <p:nvPr isPhoto="false"/>
        </p:nvSpPr>
        <p:spPr>
          <a:xfrm flipH="false" flipV="false" rot="5400000">
            <a:off x="6081936" y="2528664"/>
            <a:ext cx="3457128" cy="2209800"/>
          </a:xfrm>
          <a:prstGeom prst="downArrow">
            <a:avLst/>
          </a:prstGeom>
          <a:solidFill>
            <a:srgbClr val="F7E9F1"/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 vert="vert270"/>
          <a:p>
            <a:pPr algn="l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ГРАЖДАНИН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l"/>
            <a:r>
              <a:rPr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как участник оценки качества предоставленных муниципальных услуг и социологических опросов</a:t>
            </a:r>
            <a:endParaRPr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</p:spTree>
  </p:cSld>
</p:sld>
</file>

<file path=ppt/slides/slide9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61" name="GroupShape 16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62" name="Shape 162"/>
          <p:cNvSpPr txBox="true"/>
          <p:nvPr isPhoto="false">
            <p:ph idx="0" type="title"/>
          </p:nvPr>
        </p:nvSpPr>
        <p:spPr>
          <a:xfrm flipH="false" flipV="false" rot="0">
            <a:off x="1143000" y="152400"/>
            <a:ext cx="7391400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0"/>
          <a:fontRef idx="none"/>
        </p:style>
        <p:txBody>
          <a:bodyPr>
            <a:spAutoFit/>
          </a:bodyPr>
          <a:lstStyle>
            <a:defPPr/>
            <a:lvl1pPr lvl="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sz="24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Основные характеристики бюджета</a:t>
            </a:r>
            <a:br>
              <a:rPr sz="24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</a:br>
            <a:r>
              <a:rPr sz="24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Малышевского городского округа</a:t>
            </a:r>
            <a:endParaRPr sz="24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sp>
        <p:nvSpPr>
          <p:cNvPr hidden="false" id="163" name="Shape 163"/>
          <p:cNvSpPr txBox="true"/>
          <p:nvPr isPhoto="false"/>
        </p:nvSpPr>
        <p:spPr>
          <a:xfrm flipH="false" flipV="false" rot="0">
            <a:off x="6934200" y="990600"/>
            <a:ext cx="1143000" cy="265113"/>
          </a:xfrm>
          <a:prstGeom prst="rect">
            <a:avLst/>
          </a:prstGeom>
          <a:noFill/>
        </p:spPr>
        <p:txBody>
          <a:bodyPr bIns="54842" lIns="109688" rIns="109688" tIns="54842">
            <a:spAutoFit/>
          </a:bodyPr>
          <a:p>
            <a:pPr algn="r"/>
            <a:r>
              <a:rPr b="true" sz="10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тыс. руб.</a:t>
            </a:r>
            <a:endParaRPr b="true" sz="1000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  <p:pic>
        <p:nvPicPr>
          <p:cNvPr hidden="false" id="165" name="Picture 165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228600" y="152400"/>
            <a:ext cx="533400" cy="8445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</p:spTree>
  </p:cSld>
</p:sld>
</file>

<file path=ppt/slides/slide10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bg>
      <p:bgPr>
        <a:solidFill>
          <a:srgbClr val="DAE4CA"/>
        </a:solidFill>
      </p:bgPr>
    </p:bg>
    <p:spTree>
      <p:nvGrpSpPr>
        <p:cNvPr hidden="false" id="166" name="GroupShape 16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168" name="Picture 168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533400" cy="8445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169" name="Shape 169"/>
          <p:cNvSpPr txBox="true"/>
          <p:nvPr isPhoto="false"/>
        </p:nvSpPr>
        <p:spPr>
          <a:xfrm flipH="false" flipV="false" rot="0">
            <a:off x="914400" y="228600"/>
            <a:ext cx="7358063" cy="461963"/>
          </a:xfrm>
          <a:prstGeom prst="rect">
            <a:avLst/>
          </a:prstGeom>
          <a:ln w="9525">
            <a:solidFill>
              <a:schemeClr val="accent5"/>
            </a:solidFill>
            <a:prstDash val="soli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bIns="45715" lIns="91430" rIns="91430" tIns="45715">
            <a:spAutoFit/>
          </a:bodyPr>
          <a:p>
            <a:pPr algn="ctr"/>
            <a:r>
              <a:rPr b="true" sz="240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Структура доходной части местного бюджета</a:t>
            </a:r>
            <a:endParaRPr b="true" sz="24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70" name="Shape 170"/>
          <p:cNvSpPr txBox="true"/>
          <p:nvPr isPhoto="false"/>
        </p:nvSpPr>
        <p:spPr>
          <a:xfrm flipH="false" flipV="false" rot="0">
            <a:off x="1143000" y="5715000"/>
            <a:ext cx="7162800" cy="646112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l"/>
            <a:r>
              <a:rPr b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безвозмездные поступления –            </a:t>
            </a:r>
            <a:r>
              <a:rPr b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69,3% (484 254,3 </a:t>
            </a:r>
            <a:r>
              <a:rPr b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тыс. руб.)</a:t>
            </a:r>
            <a:endParaRPr b="true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l"/>
            <a:r>
              <a:rPr b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налоговые и неналоговые доходы –  </a:t>
            </a:r>
            <a:r>
              <a:rPr b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30,7% (214 690,9 </a:t>
            </a:r>
            <a:r>
              <a:rPr b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тыс. руб.)</a:t>
            </a:r>
            <a:endParaRPr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</p:spTree>
  </p:cSld>
</p:sld>
</file>

<file path=ppt/slides/slide11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bg>
      <p:bgPr>
        <a:solidFill>
          <a:srgbClr val="DAE4CA"/>
        </a:solidFill>
      </p:bgPr>
    </p:bg>
    <p:spTree>
      <p:nvGrpSpPr>
        <p:cNvPr hidden="false" id="171" name="GroupShape 17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72" name="Shape 172"/>
          <p:cNvSpPr txBox="false"/>
          <p:nvPr isPhoto="false"/>
        </p:nvSpPr>
        <p:spPr>
          <a:xfrm flipH="false" flipV="false" rot="5400000">
            <a:off x="5143500" y="2019300"/>
            <a:ext cx="4191000" cy="2438400"/>
          </a:xfrm>
          <a:prstGeom prst="stripedRightArrow">
            <a:avLst/>
          </a:prstGeom>
          <a:solidFill>
            <a:schemeClr val="accent3"/>
          </a:solidFill>
          <a:ln w="9525">
            <a:solidFill>
              <a:schemeClr val="bg1"/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hidden="false" id="173" name="Shape 173"/>
          <p:cNvSpPr txBox="false"/>
          <p:nvPr isPhoto="false"/>
        </p:nvSpPr>
        <p:spPr>
          <a:xfrm flipH="false" flipV="false" rot="5400000">
            <a:off x="2324100" y="2095500"/>
            <a:ext cx="3962400" cy="2057400"/>
          </a:xfrm>
          <a:prstGeom prst="stripedRightArrow">
            <a:avLst/>
          </a:prstGeom>
          <a:solidFill>
            <a:schemeClr val="accent3"/>
          </a:solidFill>
          <a:ln w="9525">
            <a:solidFill>
              <a:schemeClr val="bg1"/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hidden="false" id="174" name="Shape 174"/>
          <p:cNvSpPr txBox="false"/>
          <p:nvPr isPhoto="false"/>
        </p:nvSpPr>
        <p:spPr>
          <a:xfrm flipH="false" flipV="false" rot="5400000">
            <a:off x="-266700" y="2095500"/>
            <a:ext cx="3886200" cy="2133600"/>
          </a:xfrm>
          <a:prstGeom prst="stripedRightArrow">
            <a:avLst/>
          </a:prstGeom>
          <a:solidFill>
            <a:schemeClr val="accent3"/>
          </a:solidFill>
          <a:ln w="9525">
            <a:solidFill>
              <a:schemeClr val="bg1"/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ctr"/>
            <a:endParaRPr b="true" sz="1600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  <p:sp>
        <p:nvSpPr>
          <p:cNvPr hidden="false" id="175" name="Shape 175"/>
          <p:cNvSpPr txBox="true"/>
          <p:nvPr isPhoto="false"/>
        </p:nvSpPr>
        <p:spPr>
          <a:xfrm flipH="false" flipV="false" rot="0">
            <a:off x="990600" y="1295400"/>
            <a:ext cx="1371600" cy="400050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ctr"/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Дотации</a:t>
            </a:r>
            <a:endParaRPr b="true" sz="20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sp>
        <p:nvSpPr>
          <p:cNvPr hidden="false" id="176" name="Shape 176"/>
          <p:cNvSpPr txBox="true"/>
          <p:nvPr isPhoto="false"/>
        </p:nvSpPr>
        <p:spPr>
          <a:xfrm flipH="false" flipV="false" rot="0">
            <a:off x="3505200" y="1219200"/>
            <a:ext cx="1600200" cy="400050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ctr"/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Субсидии</a:t>
            </a:r>
            <a:endParaRPr sz="20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sp>
        <p:nvSpPr>
          <p:cNvPr hidden="false" id="177" name="Shape 177"/>
          <p:cNvSpPr txBox="true"/>
          <p:nvPr isPhoto="false"/>
        </p:nvSpPr>
        <p:spPr>
          <a:xfrm flipH="false" flipV="false" rot="0">
            <a:off x="6477000" y="4114800"/>
            <a:ext cx="1676400" cy="369887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ctr"/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249 056,8</a:t>
            </a:r>
            <a:endParaRPr b="true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  <p:sp>
        <p:nvSpPr>
          <p:cNvPr hidden="false" id="178" name="Shape 178"/>
          <p:cNvSpPr txBox="true"/>
          <p:nvPr isPhoto="false"/>
        </p:nvSpPr>
        <p:spPr>
          <a:xfrm flipH="false" flipV="false" rot="0">
            <a:off x="990600" y="4038600"/>
            <a:ext cx="1524000" cy="369887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ctr"/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184 457,0</a:t>
            </a:r>
            <a:endParaRPr b="true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  <p:sp>
        <p:nvSpPr>
          <p:cNvPr hidden="false" id="179" name="Shape 179"/>
          <p:cNvSpPr txBox="true"/>
          <p:nvPr isPhoto="false"/>
        </p:nvSpPr>
        <p:spPr>
          <a:xfrm flipH="false" flipV="false" rot="0">
            <a:off x="3505200" y="4038600"/>
            <a:ext cx="1600200" cy="369887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ctr"/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50 740,5</a:t>
            </a:r>
            <a:endParaRPr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hidden="false" id="180" name="Shape 180"/>
          <p:cNvSpPr txBox="true"/>
          <p:nvPr isPhoto="false"/>
        </p:nvSpPr>
        <p:spPr>
          <a:xfrm flipH="false" flipV="false" rot="0">
            <a:off x="6400800" y="1295400"/>
            <a:ext cx="1676400" cy="400050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ctr"/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Субвенции</a:t>
            </a:r>
            <a:endParaRPr b="true" sz="20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182" name="Picture 182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533400" cy="8445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pic>
        <p:nvPicPr>
          <p:cNvPr hidden="false" id="184" name="Picture 184"/>
          <p:cNvPicPr preferRelativeResize="true"/>
          <p:nvPr isPhoto="false">
            <p:ph idx="1" type="body"/>
          </p:nvPr>
        </p:nvPicPr>
        <p:blipFill>
          <a:blip r:embed="rId2"/>
          <a:stretch/>
        </p:blipFill>
        <p:spPr>
          <a:xfrm flipH="false" flipV="false" rot="0">
            <a:off x="914400" y="1981200"/>
            <a:ext cx="1557337" cy="1066800"/>
          </a:xfrm>
          <a:prstGeom prst="rect">
            <a:avLst/>
          </a:prstGeom>
        </p:spPr>
      </p:pic>
      <p:pic>
        <p:nvPicPr>
          <p:cNvPr hidden="false" id="186" name="Picture 186"/>
          <p:cNvPicPr preferRelativeResize="true"/>
          <p:nvPr isPhoto="false">
            <p:ph idx="1" type="body"/>
          </p:nvPr>
        </p:nvPicPr>
        <p:blipFill>
          <a:blip r:embed="rId3"/>
          <a:stretch/>
        </p:blipFill>
        <p:spPr>
          <a:xfrm flipH="false" flipV="false" rot="0">
            <a:off x="3657600" y="1981200"/>
            <a:ext cx="1295400" cy="1019175"/>
          </a:xfrm>
          <a:prstGeom prst="rect">
            <a:avLst/>
          </a:prstGeom>
        </p:spPr>
      </p:pic>
      <p:pic>
        <p:nvPicPr>
          <p:cNvPr hidden="false" id="188" name="Picture 188"/>
          <p:cNvPicPr preferRelativeResize="true"/>
          <p:nvPr isPhoto="false">
            <p:ph idx="1" type="body"/>
          </p:nvPr>
        </p:nvPicPr>
        <p:blipFill>
          <a:blip r:embed="rId4"/>
          <a:stretch/>
        </p:blipFill>
        <p:spPr>
          <a:xfrm flipH="false" flipV="false" rot="0">
            <a:off x="6553200" y="2057400"/>
            <a:ext cx="1295400" cy="1008062"/>
          </a:xfrm>
          <a:prstGeom prst="rect">
            <a:avLst/>
          </a:prstGeom>
        </p:spPr>
      </p:pic>
      <p:sp>
        <p:nvSpPr>
          <p:cNvPr hidden="false" id="189" name="Shape 189"/>
          <p:cNvSpPr txBox="true"/>
          <p:nvPr isPhoto="false"/>
        </p:nvSpPr>
        <p:spPr>
          <a:xfrm flipH="false" flipV="false" rot="0">
            <a:off x="914400" y="228600"/>
            <a:ext cx="7358063" cy="461963"/>
          </a:xfrm>
          <a:prstGeom prst="rect">
            <a:avLst/>
          </a:prstGeom>
          <a:ln w="9525">
            <a:solidFill>
              <a:schemeClr val="accent5"/>
            </a:solidFill>
            <a:prstDash val="soli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bIns="45715" lIns="91430" rIns="91430" tIns="45715">
            <a:spAutoFit/>
          </a:bodyPr>
          <a:p>
            <a:pPr algn="ctr"/>
            <a:r>
              <a:rPr b="true" sz="24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Безвозмездные поступления, </a:t>
            </a:r>
            <a:r>
              <a:rPr b="true" sz="14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тыс. руб.</a:t>
            </a:r>
            <a:endParaRPr sz="140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90" name="Shape 190"/>
          <p:cNvSpPr txBox="true"/>
          <p:nvPr isPhoto="false"/>
        </p:nvSpPr>
        <p:spPr>
          <a:xfrm flipH="false" flipV="false" rot="0">
            <a:off x="914400" y="5715000"/>
            <a:ext cx="7358063" cy="461655"/>
          </a:xfrm>
          <a:prstGeom prst="rect">
            <a:avLst/>
          </a:prstGeom>
          <a:ln w="9525">
            <a:solidFill>
              <a:schemeClr val="accent5"/>
            </a:solidFill>
            <a:prstDash val="soli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bIns="45715" lIns="91430" rIns="91430" tIns="45715">
            <a:spAutoFit/>
          </a:bodyPr>
          <a:p>
            <a:pPr algn="ctr"/>
            <a:r>
              <a:rPr b="true" sz="24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Бюджет Малышевского городского округа </a:t>
            </a:r>
            <a:r>
              <a:rPr b="true" sz="24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b="true" sz="24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</p:spTree>
  </p:cSld>
</p:sld>
</file>

<file path=ppt/slides/slide12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91" name="GroupShape 19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92" name="Shape 192"/>
          <p:cNvSpPr txBox="false"/>
          <p:nvPr isPhoto="false"/>
        </p:nvSpPr>
        <p:spPr>
          <a:xfrm flipH="false" flipV="false" rot="16200000">
            <a:off x="1828800" y="1206500"/>
            <a:ext cx="1676400" cy="1905000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bg1"/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hidden="false" id="193" name="Shape 193"/>
          <p:cNvSpPr txBox="true"/>
          <p:nvPr isPhoto="false"/>
        </p:nvSpPr>
        <p:spPr>
          <a:xfrm flipH="false" flipV="false" rot="0">
            <a:off x="1981200" y="1828800"/>
            <a:ext cx="1371600" cy="1016000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НДФЛ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169 250,0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endParaRPr b="true" sz="12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84,0</a:t>
            </a:r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% 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94" name="Shape 194"/>
          <p:cNvSpPr txBox="false"/>
          <p:nvPr isPhoto="false"/>
        </p:nvSpPr>
        <p:spPr>
          <a:xfrm flipH="false" flipV="false" rot="16200000">
            <a:off x="3810000" y="1295400"/>
            <a:ext cx="1371600" cy="1676400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bg1"/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ctr"/>
            <a:endParaRPr b="true" sz="1600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  <p:sp>
        <p:nvSpPr>
          <p:cNvPr hidden="false" id="195" name="Shape 195"/>
          <p:cNvSpPr txBox="false"/>
          <p:nvPr isPhoto="false"/>
        </p:nvSpPr>
        <p:spPr>
          <a:xfrm flipH="false" flipV="false" rot="16200000">
            <a:off x="7606507" y="1205706"/>
            <a:ext cx="1371600" cy="1703387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bg1"/>
            </a:solidFill>
            <a:prstDash val="solid"/>
            <a:headEnd len="med" type="none" w="med"/>
            <a:tailEnd len="med" type="none" w="med"/>
          </a:ln>
        </p:spPr>
        <p:txBody>
          <a:bodyPr bIns="45720" lIns="91440" rIns="91440" tIns="45720" wrap="none"/>
          <a:p>
            <a:pPr algn="ctr"/>
            <a:endParaRPr b="true" sz="1400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  <p:sp>
        <p:nvSpPr>
          <p:cNvPr hidden="false" id="196" name="Shape 196"/>
          <p:cNvSpPr txBox="false"/>
          <p:nvPr isPhoto="false"/>
        </p:nvSpPr>
        <p:spPr>
          <a:xfrm flipH="false" flipV="false" rot="16200000">
            <a:off x="5562600" y="1143000"/>
            <a:ext cx="1752600" cy="2209800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bg1"/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hidden="false" id="197" name="Shape 197"/>
          <p:cNvSpPr txBox="true"/>
          <p:nvPr isPhoto="false"/>
        </p:nvSpPr>
        <p:spPr>
          <a:xfrm flipH="false" flipV="false" rot="0">
            <a:off x="3810000" y="1752600"/>
            <a:ext cx="1371600" cy="1154112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Акцизы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11 015,9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Bef>
                <a:spcPts val="600"/>
              </a:spcBef>
            </a:pPr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0,06177%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98" name="Shape 198"/>
          <p:cNvSpPr txBox="true"/>
          <p:nvPr isPhoto="false"/>
        </p:nvSpPr>
        <p:spPr>
          <a:xfrm flipH="false" flipV="false" rot="0">
            <a:off x="5638800" y="1714500"/>
            <a:ext cx="1600200" cy="1815882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Налоги</a:t>
            </a:r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на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совокупный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доход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18 607,0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100%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endParaRPr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99" name="Shape 199"/>
          <p:cNvSpPr txBox="true"/>
          <p:nvPr isPhoto="false"/>
        </p:nvSpPr>
        <p:spPr>
          <a:xfrm flipH="false" flipV="false" rot="0">
            <a:off x="7543800" y="1600200"/>
            <a:ext cx="1524000" cy="1323975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Налог на имущество ФЛ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2 921,0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100%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200" name="Shape 200"/>
          <p:cNvSpPr txBox="false"/>
          <p:nvPr isPhoto="false"/>
        </p:nvSpPr>
        <p:spPr>
          <a:xfrm flipH="false" flipV="false" rot="16200000">
            <a:off x="38100" y="1295400"/>
            <a:ext cx="1600200" cy="1752600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bg1"/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hidden="false" id="201" name="Shape 201"/>
          <p:cNvSpPr txBox="true"/>
          <p:nvPr isPhoto="false"/>
        </p:nvSpPr>
        <p:spPr>
          <a:xfrm flipH="false" flipV="false" rot="0">
            <a:off x="0" y="1752600"/>
            <a:ext cx="1752600" cy="1077912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Земельный налог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2 </a:t>
            </a:r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255,0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100%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grpSp>
        <p:nvGrpSpPr>
          <p:cNvPr hidden="false" id="202" name="Shape 202"/>
          <p:cNvGrpSpPr/>
          <p:nvPr isPhoto="false"/>
        </p:nvGrpSpPr>
        <p:grpSpPr>
          <a:xfrm flipH="false" flipV="false" rot="0">
            <a:off x="457200" y="5638800"/>
            <a:ext cx="8458200" cy="1083539"/>
            <a:chOff x="0" y="0"/>
            <a:chExt cx="8458200" cy="1083539"/>
          </a:xfrm>
        </p:grpSpPr>
        <p:sp>
          <p:nvSpPr>
            <p:cNvPr hidden="false" id="203" name="Shape 203"/>
            <p:cNvSpPr txBox="false"/>
            <p:nvPr isPhoto="false"/>
          </p:nvSpPr>
          <p:spPr>
            <a:xfrm flipH="false" flipV="false" rot="0">
              <a:off x="0" y="0"/>
              <a:ext cx="8458200" cy="1083539"/>
            </a:xfrm>
            <a:prstGeom prst="ellipse">
              <a:avLst/>
            </a:prstGeom>
            <a:no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0"/>
            <a:effectRef idx="0"/>
            <a:fontRef idx="none"/>
          </p:style>
        </p:sp>
        <p:sp>
          <p:nvSpPr>
            <p:cNvPr hidden="false" id="204" name="Shape 204"/>
            <p:cNvSpPr txBox="false"/>
            <p:nvPr isPhoto="false"/>
          </p:nvSpPr>
          <p:spPr>
            <a:xfrm flipH="false" flipV="false" rot="0">
              <a:off x="1066800" y="177800"/>
              <a:ext cx="6477000" cy="706055"/>
            </a:xfrm>
            <a:prstGeom prst="rect">
              <a:avLst/>
            </a:prstGeom>
            <a:noFill/>
          </p:spPr>
          <p:style>
            <a:lnRef idx="0">
              <a:srgbClr val="000000"/>
            </a:lnRef>
            <a:fillRef idx="0"/>
            <a:effectRef idx="0"/>
            <a:fontRef idx="none"/>
          </p:style>
          <p:txBody>
            <a:bodyPr anchor="ctr" bIns="129540" lIns="129540" rIns="129540" tIns="129540"/>
            <a:p>
              <a:pPr algn="ctr">
                <a:lnSpc>
                  <a:spcPct val="90000"/>
                </a:lnSpc>
                <a:spcAft>
                  <a:spcPts val="0"/>
                </a:spcAft>
              </a:pPr>
              <a:r>
                <a:rPr b="true" sz="24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Неналоговые доходы</a:t>
              </a:r>
              <a:endParaRPr b="true" sz="24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ctr">
                <a:lnSpc>
                  <a:spcPct val="90000"/>
                </a:lnSpc>
                <a:spcAft>
                  <a:spcPts val="0"/>
                </a:spcAft>
              </a:pPr>
              <a:r>
                <a:rPr b="true" sz="24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бюджета Малышевского ГО</a:t>
              </a:r>
              <a:r>
                <a:rPr b="true" sz="24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 </a:t>
              </a:r>
              <a:r>
                <a:rPr b="true" sz="24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–</a:t>
              </a:r>
              <a:endParaRPr b="true" sz="24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ctr">
                <a:lnSpc>
                  <a:spcPct val="90000"/>
                </a:lnSpc>
                <a:spcAft>
                  <a:spcPts val="0"/>
                </a:spcAft>
              </a:pPr>
              <a:r>
                <a:rPr b="true" sz="2400">
                  <a:solidFill>
                    <a:schemeClr val="accent6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 </a:t>
              </a:r>
              <a:r>
                <a:rPr b="true" sz="24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10 524,8тыс</a:t>
              </a:r>
              <a:r>
                <a:rPr b="true" sz="24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. руб.</a:t>
              </a:r>
              <a:r>
                <a:rPr b="true" sz="24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 </a:t>
              </a:r>
              <a:endParaRPr b="true" sz="24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</p:grpSp>
      <p:sp>
        <p:nvSpPr>
          <p:cNvPr hidden="false" id="205" name="Shape 205"/>
          <p:cNvSpPr txBox="false"/>
          <p:nvPr isPhoto="false"/>
        </p:nvSpPr>
        <p:spPr>
          <a:xfrm flipH="false" flipV="false" rot="5400000">
            <a:off x="7086600" y="3810000"/>
            <a:ext cx="1676400" cy="2438400"/>
          </a:xfrm>
          <a:prstGeom prst="stripedRightArrow">
            <a:avLst/>
          </a:prstGeom>
          <a:solidFill>
            <a:srgbClr val="FAA4AC"/>
          </a:solidFill>
          <a:ln w="9525">
            <a:solidFill>
              <a:schemeClr val="bg1"/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ctr"/>
            <a:endParaRPr b="true" sz="1600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  <p:sp>
        <p:nvSpPr>
          <p:cNvPr hidden="false" id="206" name="Shape 206"/>
          <p:cNvSpPr txBox="false"/>
          <p:nvPr isPhoto="false"/>
        </p:nvSpPr>
        <p:spPr>
          <a:xfrm flipH="false" flipV="false" rot="5400000">
            <a:off x="5029200" y="3733800"/>
            <a:ext cx="1295400" cy="2209800"/>
          </a:xfrm>
          <a:prstGeom prst="stripedRightArrow">
            <a:avLst/>
          </a:prstGeom>
          <a:solidFill>
            <a:srgbClr val="FAA4AC"/>
          </a:solidFill>
          <a:ln w="9525">
            <a:solidFill>
              <a:schemeClr val="bg1"/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ctr"/>
            <a:endParaRPr b="true" sz="1600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  <p:sp>
        <p:nvSpPr>
          <p:cNvPr hidden="false" id="207" name="Shape 207"/>
          <p:cNvSpPr txBox="false"/>
          <p:nvPr isPhoto="false"/>
        </p:nvSpPr>
        <p:spPr>
          <a:xfrm flipH="false" flipV="false" rot="5400000">
            <a:off x="2609850" y="3600450"/>
            <a:ext cx="1638300" cy="2286000"/>
          </a:xfrm>
          <a:prstGeom prst="stripedRightArrow">
            <a:avLst/>
          </a:prstGeom>
          <a:solidFill>
            <a:srgbClr val="FAA4AC"/>
          </a:solidFill>
          <a:ln w="9525">
            <a:solidFill>
              <a:schemeClr val="bg1"/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ctr"/>
            <a:endParaRPr b="true" sz="1600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  <p:sp>
        <p:nvSpPr>
          <p:cNvPr hidden="false" id="208" name="Shape 208"/>
          <p:cNvSpPr txBox="false"/>
          <p:nvPr isPhoto="false"/>
        </p:nvSpPr>
        <p:spPr>
          <a:xfrm flipH="false" flipV="false" rot="5400000">
            <a:off x="342900" y="3695700"/>
            <a:ext cx="1676400" cy="2362200"/>
          </a:xfrm>
          <a:prstGeom prst="stripedRightArrow">
            <a:avLst/>
          </a:prstGeom>
          <a:solidFill>
            <a:srgbClr val="FAA4AC"/>
          </a:solidFill>
          <a:ln w="9525">
            <a:solidFill>
              <a:schemeClr val="bg1"/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vert="vert270" wrap="none"/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Доходы от 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использования 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собственного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  имущества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7 398,0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endParaRPr b="true" sz="1600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  <p:sp>
        <p:nvSpPr>
          <p:cNvPr hidden="false" id="209" name="Shape 209"/>
          <p:cNvSpPr txBox="true"/>
          <p:nvPr isPhoto="false"/>
        </p:nvSpPr>
        <p:spPr>
          <a:xfrm flipH="false" flipV="false" rot="0">
            <a:off x="2743200" y="4191000"/>
            <a:ext cx="1371600" cy="1077912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Доходы от продажи активов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868,3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210" name="Shape 210"/>
          <p:cNvSpPr txBox="true"/>
          <p:nvPr isPhoto="false"/>
        </p:nvSpPr>
        <p:spPr>
          <a:xfrm flipH="false" flipV="false" rot="0">
            <a:off x="4953000" y="4114800"/>
            <a:ext cx="1447800" cy="1323975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Доходы от оказания платных услуг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501,5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211" name="Shape 211"/>
          <p:cNvSpPr txBox="true"/>
          <p:nvPr isPhoto="false"/>
        </p:nvSpPr>
        <p:spPr>
          <a:xfrm flipH="false" flipV="false" rot="0">
            <a:off x="7162800" y="4267200"/>
            <a:ext cx="1600200" cy="1323975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ctr"/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Плата за негативное воздействие на окружающую среду </a:t>
            </a:r>
            <a:r>
              <a: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– 773,0</a:t>
            </a:r>
            <a:endParaRPr b="true" sz="16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212" name="Shape 212"/>
          <p:cNvSpPr txBox="false"/>
          <p:nvPr isPhoto="false"/>
        </p:nvSpPr>
        <p:spPr>
          <a:xfrm flipH="false" flipV="false" rot="0">
            <a:off x="0" y="3124200"/>
            <a:ext cx="3429000" cy="990600"/>
          </a:xfrm>
          <a:prstGeom prst="cloud">
            <a:avLst/>
          </a:prstGeom>
          <a:solidFill>
            <a:srgbClr val="9EF8ED"/>
          </a:solidFill>
          <a:ln w="9525">
            <a:solidFill>
              <a:srgbClr val="0070C0"/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ctr"/>
            <a:r>
              <a:rPr b="true" sz="1600">
                <a:solidFill>
                  <a:srgbClr val="0070C0"/>
                </a:solidFill>
                <a:latin typeface="Bookman Old Style"/>
                <a:ea typeface="Bookman Old Style"/>
                <a:cs typeface="Bookman Old Style"/>
              </a:rPr>
              <a:t>Налогоплательщики</a:t>
            </a:r>
            <a:endParaRPr b="true" sz="1600">
              <a:solidFill>
                <a:srgbClr val="0070C0"/>
              </a:solidFill>
              <a:latin typeface="Bookman Old Style"/>
              <a:ea typeface="Bookman Old Style"/>
              <a:cs typeface="Bookman Old Style"/>
            </a:endParaRPr>
          </a:p>
        </p:txBody>
      </p:sp>
      <p:sp>
        <p:nvSpPr>
          <p:cNvPr hidden="false" id="213" name="Shape 213"/>
          <p:cNvSpPr txBox="false"/>
          <p:nvPr isPhoto="false"/>
        </p:nvSpPr>
        <p:spPr>
          <a:xfrm flipH="false" flipV="false" rot="0">
            <a:off x="2438400" y="2895600"/>
            <a:ext cx="3810000" cy="990600"/>
          </a:xfrm>
          <a:prstGeom prst="cloud">
            <a:avLst/>
          </a:prstGeom>
          <a:solidFill>
            <a:srgbClr val="9EF8ED"/>
          </a:solidFill>
          <a:ln w="9525">
            <a:solidFill>
              <a:srgbClr val="0070C0"/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ctr"/>
            <a:r>
              <a:rPr b="true" sz="1600">
                <a:solidFill>
                  <a:srgbClr val="0070C0"/>
                </a:solidFill>
                <a:latin typeface="Bookman Old Style"/>
                <a:ea typeface="Bookman Old Style"/>
                <a:cs typeface="Bookman Old Style"/>
              </a:rPr>
              <a:t>Получатели платных</a:t>
            </a:r>
            <a:endParaRPr b="true" sz="1600">
              <a:solidFill>
                <a:srgbClr val="0070C0"/>
              </a:solidFill>
              <a:latin typeface="Bookman Old Style"/>
              <a:ea typeface="Bookman Old Style"/>
              <a:cs typeface="Bookman Old Style"/>
            </a:endParaRPr>
          </a:p>
          <a:p>
            <a:pPr algn="ctr"/>
            <a:r>
              <a:rPr b="true" sz="1600">
                <a:solidFill>
                  <a:srgbClr val="0070C0"/>
                </a:solidFill>
                <a:latin typeface="Bookman Old Style"/>
                <a:ea typeface="Bookman Old Style"/>
                <a:cs typeface="Bookman Old Style"/>
              </a:rPr>
              <a:t>муниципальных услуг</a:t>
            </a:r>
            <a:endParaRPr b="true" sz="1600">
              <a:solidFill>
                <a:srgbClr val="0070C0"/>
              </a:solidFill>
              <a:latin typeface="Bookman Old Style"/>
              <a:ea typeface="Bookman Old Style"/>
              <a:cs typeface="Bookman Old Style"/>
            </a:endParaRPr>
          </a:p>
        </p:txBody>
      </p:sp>
      <p:sp>
        <p:nvSpPr>
          <p:cNvPr hidden="false" id="214" name="Shape 214"/>
          <p:cNvSpPr txBox="false"/>
          <p:nvPr isPhoto="false"/>
        </p:nvSpPr>
        <p:spPr>
          <a:xfrm flipH="false" flipV="false" rot="0">
            <a:off x="5334000" y="3276600"/>
            <a:ext cx="3810000" cy="990600"/>
          </a:xfrm>
          <a:prstGeom prst="cloud">
            <a:avLst/>
          </a:prstGeom>
          <a:solidFill>
            <a:srgbClr val="9EF8ED"/>
          </a:solidFill>
          <a:ln w="9525">
            <a:solidFill>
              <a:srgbClr val="0070C0"/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ctr"/>
            <a:r>
              <a:rPr b="true" sz="1600">
                <a:solidFill>
                  <a:srgbClr val="0070C0"/>
                </a:solidFill>
                <a:latin typeface="Bookman Old Style"/>
                <a:ea typeface="Bookman Old Style"/>
                <a:cs typeface="Bookman Old Style"/>
              </a:rPr>
              <a:t>Арендаторы, покупатели</a:t>
            </a:r>
            <a:endParaRPr b="true" sz="1600">
              <a:solidFill>
                <a:srgbClr val="0070C0"/>
              </a:solidFill>
              <a:latin typeface="Bookman Old Style"/>
              <a:ea typeface="Bookman Old Style"/>
              <a:cs typeface="Bookman Old Style"/>
            </a:endParaRPr>
          </a:p>
          <a:p>
            <a:pPr algn="ctr"/>
            <a:r>
              <a:rPr b="true" sz="1600">
                <a:solidFill>
                  <a:srgbClr val="0070C0"/>
                </a:solidFill>
                <a:latin typeface="Bookman Old Style"/>
                <a:ea typeface="Bookman Old Style"/>
                <a:cs typeface="Bookman Old Style"/>
              </a:rPr>
              <a:t>муниципального имущества</a:t>
            </a:r>
            <a:endParaRPr b="true" sz="1600">
              <a:solidFill>
                <a:srgbClr val="0070C0"/>
              </a:solidFill>
              <a:latin typeface="Bookman Old Style"/>
              <a:ea typeface="Bookman Old Style"/>
              <a:cs typeface="Bookman Old Style"/>
            </a:endParaRPr>
          </a:p>
        </p:txBody>
      </p:sp>
      <p:pic>
        <p:nvPicPr>
          <p:cNvPr hidden="false" id="216" name="Picture 216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533400" cy="8445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</p:spTree>
  </p:cSld>
</p:sld>
</file>

<file path=ppt/slides/slide13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bg>
      <p:bgPr>
        <a:solidFill>
          <a:srgbClr val="DAE4CA"/>
        </a:solidFill>
      </p:bgPr>
    </p:bg>
    <p:spTree>
      <p:nvGrpSpPr>
        <p:cNvPr hidden="false" id="217" name="GroupShape 21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18" name="Shape 218"/>
          <p:cNvSpPr txBox="true"/>
          <p:nvPr isPhoto="false">
            <p:ph idx="0" type="title"/>
          </p:nvPr>
        </p:nvSpPr>
        <p:spPr>
          <a:xfrm flipH="false" flipV="false" rot="0">
            <a:off x="1447800" y="457200"/>
            <a:ext cx="7162800" cy="381000"/>
          </a:xfrm>
          <a:prstGeom prst="rect">
            <a:avLst/>
          </a:prstGeom>
        </p:spPr>
        <p:style>
          <a:lnRef idx="0">
            <a:srgbClr val="000000"/>
          </a:lnRef>
          <a:fillRef idx="1003">
            <a:schemeClr val="lt1"/>
          </a:fillRef>
          <a:effectRef idx="0"/>
          <a:fontRef idx="none"/>
        </p:style>
        <p:txBody>
          <a:bodyPr>
            <a:noAutofit/>
          </a:bodyPr>
          <a:lstStyle>
            <a:defPPr/>
            <a:lvl1pPr lvl="0">
              <a:defRPr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0"/>
              </a:spcAft>
            </a:pPr>
            <a:r>
              <a:rPr b="true" sz="28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ОЦЕНКА РАСХОДНЫХ ПОЛНОМОЧИЙ</a:t>
            </a:r>
            <a:endParaRPr b="true" sz="2800">
              <a:solidFill>
                <a:schemeClr val="tx1">
                  <a:lumMod val="50000"/>
                </a:schemeClr>
              </a:solidFill>
              <a:latin typeface="Bookman Old Style"/>
              <a:ea typeface="Bookman Old Style"/>
              <a:cs typeface="Bookman Old Style"/>
            </a:endParaRPr>
          </a:p>
        </p:txBody>
      </p:sp>
      <p:pic>
        <p:nvPicPr>
          <p:cNvPr hidden="false" id="220" name="Picture 220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152400" y="0"/>
            <a:ext cx="762000" cy="12065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pic>
        <p:nvPicPr>
          <p:cNvPr hidden="false" id="222" name="Picture 222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5105400" y="2209800"/>
            <a:ext cx="3581400" cy="26860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223" name="Shape 223"/>
          <p:cNvSpPr txBox="true"/>
          <p:nvPr isPhoto="false"/>
        </p:nvSpPr>
        <p:spPr>
          <a:xfrm flipH="false" flipV="false" rot="0">
            <a:off x="5638800" y="5029200"/>
            <a:ext cx="2438400" cy="46196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0"/>
          <a:fontRef idx="none"/>
        </p:style>
        <p:txBody>
          <a:bodyPr bIns="45720" lIns="91440" rIns="91440" tIns="45720">
            <a:spAutoFit/>
          </a:bodyPr>
          <a:p>
            <a:pPr algn="ctr"/>
            <a:r>
              <a:rPr b="true" sz="2400">
                <a:solidFill>
                  <a:schemeClr val="dk1"/>
                </a:solidFill>
                <a:latin typeface="Liberation Serif"/>
                <a:ea typeface="Liberation Serif"/>
                <a:cs typeface="Liberation Serif"/>
              </a:rPr>
              <a:t>402,0млн.руб</a:t>
            </a:r>
            <a:r>
              <a:rPr b="true" sz="2400">
                <a:solidFill>
                  <a:schemeClr val="dk1"/>
                </a:solidFill>
                <a:latin typeface="Liberation Serif"/>
                <a:ea typeface="Liberation Serif"/>
                <a:cs typeface="Liberation Serif"/>
              </a:rPr>
              <a:t>. </a:t>
            </a:r>
            <a:endParaRPr b="true" sz="2400">
              <a:solidFill>
                <a:schemeClr val="dk1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225" name="Picture 225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457200" y="1447800"/>
            <a:ext cx="4113213" cy="27432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226" name="Shape 226"/>
          <p:cNvSpPr txBox="true"/>
          <p:nvPr isPhoto="false"/>
        </p:nvSpPr>
        <p:spPr>
          <a:xfrm flipH="false" flipV="false" rot="0">
            <a:off x="1066800" y="4419600"/>
            <a:ext cx="3048000" cy="46166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0"/>
          <a:fontRef idx="none"/>
        </p:style>
        <p:txBody>
          <a:bodyPr bIns="45720" lIns="91440" rIns="91440" tIns="45720" wrap="square">
            <a:spAutoFit/>
          </a:bodyPr>
          <a:p>
            <a:pPr algn="ctr"/>
            <a:r>
              <a:rPr b="true" sz="2400">
                <a:solidFill>
                  <a:schemeClr val="dk1"/>
                </a:solidFill>
                <a:latin typeface="Liberation Serif"/>
                <a:ea typeface="Liberation Serif"/>
                <a:cs typeface="Liberation Serif"/>
              </a:rPr>
              <a:t>224,2млн.руб</a:t>
            </a:r>
            <a:r>
              <a:rPr b="true" sz="2400">
                <a:solidFill>
                  <a:schemeClr val="dk1"/>
                </a:solidFill>
                <a:latin typeface="Liberation Serif"/>
                <a:ea typeface="Liberation Serif"/>
                <a:cs typeface="Liberation Serif"/>
              </a:rPr>
              <a:t>. </a:t>
            </a:r>
            <a:endParaRPr b="true" sz="2400">
              <a:solidFill>
                <a:schemeClr val="dk1"/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14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27" name="GroupShape 22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28" name="Shape 228"/>
          <p:cNvSpPr txBox="true"/>
          <p:nvPr isPhoto="false">
            <p:ph idx="0" type="title"/>
          </p:nvPr>
        </p:nvSpPr>
        <p:spPr>
          <a:xfrm flipH="false" flipV="false" rot="0">
            <a:off x="609600" y="228600"/>
            <a:ext cx="8153400" cy="381000"/>
          </a:xfrm>
          <a:prstGeom prst="rect">
            <a:avLst/>
          </a:prstGeom>
        </p:spPr>
        <p:txBody>
          <a:bodyPr>
            <a:noAutofit/>
          </a:bodyPr>
          <a:lstStyle>
            <a:defPPr/>
            <a:lvl1pPr lvl="0"/>
          </a:lstStyle>
          <a:p>
            <a:pPr>
              <a:spcAft>
                <a:spcPts val="0"/>
              </a:spcAft>
            </a:pPr>
            <a:r>
              <a:rPr b="true" sz="200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Дополнительно доведено расходных полномочий</a:t>
            </a:r>
            <a:endParaRPr b="true" sz="2000"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hidden="false" id="230" name="Picture 230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533400" cy="8445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231" name="Shape 231"/>
          <p:cNvSpPr txBox="false"/>
          <p:nvPr isPhoto="false"/>
        </p:nvSpPr>
        <p:spPr>
          <a:xfrm flipH="false" flipV="false" rot="0">
            <a:off x="0" y="0"/>
            <a:ext cx="9144000" cy="457200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anchor="ctr" bIns="45720" lIns="91440" rIns="91440" tIns="45720" wrap="none">
            <a:spAutoFit/>
          </a:bodyPr>
          <a:p>
            <a:pPr algn="l" indent="449263" marL="0"/>
            <a:endParaRPr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hidden="false" id="232" name="Shape 232"/>
          <p:cNvSpPr txBox="false"/>
          <p:nvPr isPhoto="false"/>
        </p:nvSpPr>
        <p:spPr>
          <a:xfrm flipH="false" flipV="false" rot="0">
            <a:off x="1676400" y="609600"/>
            <a:ext cx="6019800" cy="990600"/>
          </a:xfrm>
          <a:prstGeom prst="rect">
            <a:avLst/>
          </a:prstGeom>
          <a:ln w="9525">
            <a:solidFill>
              <a:schemeClr val="accent3"/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3"/>
          </a:fillRef>
          <a:effectRef idx="0"/>
          <a:fontRef idx="none"/>
        </p:style>
        <p:txBody>
          <a:bodyPr anchor="ctr" bIns="45720" lIns="91440" rIns="91440" tIns="45720" wrap="none"/>
          <a:p>
            <a:pPr algn="ctr"/>
            <a:endParaRPr sz="14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28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180 709,0тыс.руб.</a:t>
            </a:r>
            <a:endParaRPr b="true" sz="28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endParaRPr sz="2400">
              <a:solidFill>
                <a:schemeClr val="dk1"/>
              </a:solidFill>
              <a:latin typeface="Arial"/>
              <a:ea typeface="Arial"/>
              <a:cs typeface="Arial"/>
            </a:endParaRPr>
          </a:p>
        </p:txBody>
      </p:sp>
    </p:spTree>
  </p:cSld>
</p:sld>
</file>

<file path=ppt/slides/slide15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33" name="GroupShape 233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34" name="Shape 234"/>
          <p:cNvSpPr txBox="true"/>
          <p:nvPr isPhoto="false">
            <p:ph idx="0" type="title"/>
          </p:nvPr>
        </p:nvSpPr>
        <p:spPr>
          <a:xfrm flipH="false" flipV="false" rot="0">
            <a:off x="457200" y="228600"/>
            <a:ext cx="8686800" cy="83099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/>
            <a:lvl1pPr lvl="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sz="24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Структура формирования расходов,</a:t>
            </a:r>
            <a:br>
              <a:rPr sz="24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</a:br>
            <a:r>
              <a:rPr sz="24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по разделам </a:t>
            </a:r>
            <a:r>
              <a:rPr sz="24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на 2024 </a:t>
            </a:r>
            <a:r>
              <a:rPr sz="24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год </a:t>
            </a:r>
            <a:r>
              <a:rPr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(тыс.руб.)</a:t>
            </a:r>
            <a:endParaRPr sz="2000">
              <a:solidFill>
                <a:schemeClr val="tx1">
                  <a:lumMod val="50000"/>
                </a:schemeClr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236" name="Picture 236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533400" cy="8445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</p:spTree>
  </p:cSld>
</p:sld>
</file>

<file path=ppt/slides/slide16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bg>
      <p:bgPr>
        <a:solidFill>
          <a:schemeClr val="accent3">
            <a:lumMod val="20000"/>
            <a:lumOff val="80000"/>
          </a:schemeClr>
        </a:solidFill>
      </p:bgPr>
    </p:bg>
    <p:spTree>
      <p:nvGrpSpPr>
        <p:cNvPr hidden="false" id="237" name="GroupShape 23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38" name="Shape 238"/>
          <p:cNvSpPr txBox="true"/>
          <p:nvPr isPhoto="false">
            <p:ph idx="0" type="title"/>
          </p:nvPr>
        </p:nvSpPr>
        <p:spPr>
          <a:xfrm flipH="false" flipV="false" rot="0">
            <a:off x="609600" y="152400"/>
            <a:ext cx="7791450" cy="838200"/>
          </a:xfrm>
          <a:prstGeom prst="rect">
            <a:avLst/>
          </a:prstGeom>
        </p:spPr>
        <p:txBody>
          <a:bodyPr>
            <a:noAutofit/>
          </a:bodyPr>
          <a:lstStyle>
            <a:defPPr/>
            <a:lvl1pPr lvl="0"/>
          </a:lstStyle>
          <a:p>
            <a:r>
              <a:rPr b="true" sz="2900">
                <a:solidFill>
                  <a:schemeClr val="accent2">
                    <a:lumMod val="50000"/>
                  </a:schemeClr>
                </a:solidFill>
                <a:latin typeface="Bookman Old Style"/>
                <a:ea typeface="Bookman Old Style"/>
                <a:cs typeface="Bookman Old Style"/>
              </a:rPr>
              <a:t> </a:t>
            </a:r>
            <a:endParaRPr sz="1800">
              <a:solidFill>
                <a:schemeClr val="tx1">
                  <a:lumMod val="50000"/>
                </a:schemeClr>
              </a:solidFill>
            </a:endParaRPr>
          </a:p>
        </p:txBody>
      </p:sp>
      <p:graphicFrame>
        <p:nvGraphicFramePr>
          <p:cNvPr hidden="false" id="239" name="Table 239"/>
          <p:cNvGraphicFramePr/>
          <p:nvPr isPhoto="false">
            <p:ph idx="1" type="body"/>
          </p:nvPr>
        </p:nvGraphicFramePr>
        <p:xfrm flipH="false" flipV="false" rot="0">
          <a:off x="304800" y="1295400"/>
          <a:ext cx="8610599" cy="5181602"/>
        </p:xfrm>
        <a:graphic>
          <a:graphicData uri="http://schemas.openxmlformats.org/drawingml/2006/table">
            <a:tbl>
              <a:tblPr bandCol="false" bandRow="true" firstCol="false" firstRow="true" lastCol="false" lastRow="false">
                <a:tableStyleId>{073A0DAA-6AF3-43AB-8588-CEC1D06C72B9}</a:tableStyleId>
              </a:tblPr>
              <a:tblGrid>
                <a:gridCol w="762000"/>
                <a:gridCol w="5029200"/>
                <a:gridCol w="990600"/>
                <a:gridCol w="914400"/>
                <a:gridCol w="914399"/>
              </a:tblGrid>
              <a:tr h="620034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/>
                      <a:r>
                        <a:rPr sz="1200">
                          <a:solidFill>
                            <a:srgbClr val="36351A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Подраздел</a:t>
                      </a:r>
                      <a:endParaRPr sz="1200">
                        <a:solidFill>
                          <a:srgbClr val="36351A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sz="1400">
                          <a:solidFill>
                            <a:srgbClr val="36351A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Направление расходов</a:t>
                      </a:r>
                      <a:endParaRPr sz="1400">
                        <a:solidFill>
                          <a:srgbClr val="36351A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00">
                          <a:solidFill>
                            <a:srgbClr val="36351A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2024</a:t>
                      </a:r>
                      <a:endParaRPr sz="1600">
                        <a:solidFill>
                          <a:srgbClr val="36351A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00">
                          <a:solidFill>
                            <a:srgbClr val="36351A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2025</a:t>
                      </a:r>
                      <a:endParaRPr sz="1600">
                        <a:solidFill>
                          <a:srgbClr val="36351A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00">
                          <a:solidFill>
                            <a:srgbClr val="36351A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2026</a:t>
                      </a:r>
                      <a:endParaRPr sz="1600">
                        <a:solidFill>
                          <a:srgbClr val="36351A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448569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0100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6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59 145,6</a:t>
                      </a:r>
                      <a:endParaRPr b="true" sz="160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6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58 950,6</a:t>
                      </a:r>
                      <a:endParaRPr b="true" sz="160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6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61 227,3</a:t>
                      </a:r>
                      <a:endParaRPr b="true" sz="160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692738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0102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 на содержание главы Малышевского городского округа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1 703,6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1 777,8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1 848,9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376446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0103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 на обеспечение деятельности </a:t>
                      </a:r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Думы МГО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3 066,7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3 068,9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3 194,2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630246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0104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 на содержание  администрации  Малышевского городского округа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latin typeface="Times New Roman"/>
                          <a:ea typeface="Times New Roman"/>
                          <a:cs typeface="Times New Roman"/>
                        </a:rPr>
                        <a:t>14 741,7</a:t>
                      </a:r>
                      <a:endParaRPr b="true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latin typeface="Times New Roman"/>
                          <a:ea typeface="Times New Roman"/>
                          <a:cs typeface="Times New Roman"/>
                        </a:rPr>
                        <a:t>15 379,8</a:t>
                      </a:r>
                      <a:endParaRPr b="true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latin typeface="Times New Roman"/>
                          <a:ea typeface="Times New Roman"/>
                          <a:cs typeface="Times New Roman"/>
                        </a:rPr>
                        <a:t>15 988,2</a:t>
                      </a:r>
                      <a:endParaRPr b="true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620034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0106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</a:t>
                      </a:r>
                      <a:r>
                        <a:rPr b="true" baseline="0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на </a:t>
                      </a:r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содержание Контрольного органа Малышевского городского округа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3 026,3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3 021,6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3 121,9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708622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0106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Содержание и обеспечение деятельности Финансового отдела администрации Малышевского городского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5 435,2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5 666,1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5 892,1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664327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0111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Резервные фонды местных администраций (финансирование непредвиденных расходов)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300,0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300,0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300,0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420586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0113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Другие общегосударственные вопросы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30 705,7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29 570,2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30 698,7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</a:tbl>
          </a:graphicData>
        </a:graphic>
      </p:graphicFrame>
      <p:sp>
        <p:nvSpPr>
          <p:cNvPr hidden="false" id="240" name="Shape 240"/>
          <p:cNvSpPr txBox="true"/>
          <p:nvPr isPhoto="false"/>
        </p:nvSpPr>
        <p:spPr>
          <a:xfrm flipH="false" flipV="false" rot="0">
            <a:off x="7315200" y="914400"/>
            <a:ext cx="1676400" cy="387350"/>
          </a:xfrm>
          <a:prstGeom prst="rect">
            <a:avLst/>
          </a:prstGeom>
          <a:noFill/>
        </p:spPr>
        <p:txBody>
          <a:bodyPr bIns="54842" lIns="109688" rIns="109688" tIns="54842">
            <a:spAutoFit/>
          </a:bodyPr>
          <a:p>
            <a:pPr algn="r"/>
            <a:r>
              <a:rPr b="true" sz="12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тыс. руб</a:t>
            </a:r>
            <a:r>
              <a:rPr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hidden="false" id="242" name="Picture 242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533400" cy="8445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243" name="Shape 243"/>
          <p:cNvSpPr txBox="true"/>
          <p:nvPr isPhoto="false"/>
        </p:nvSpPr>
        <p:spPr>
          <a:xfrm flipH="false" flipV="false" rot="0">
            <a:off x="762000" y="160338"/>
            <a:ext cx="8077200" cy="677862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Раздел 0100 «Общегосударственные вопросы» </a:t>
            </a:r>
            <a:endParaRPr b="true" sz="2000">
              <a:solidFill>
                <a:schemeClr val="tx1">
                  <a:lumMod val="50000"/>
                </a:schemeClr>
              </a:solidFill>
              <a:latin typeface="Liberation Serif"/>
              <a:ea typeface="Liberation Serif"/>
              <a:cs typeface="Liberation Serif"/>
            </a:endParaRPr>
          </a:p>
          <a:p>
            <a:pPr algn="ctr"/>
            <a:r>
              <a:rPr b="true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(без учета целевых МБТ)</a:t>
            </a:r>
            <a:endParaRPr>
              <a:solidFill>
                <a:schemeClr val="tx1">
                  <a:lumMod val="50000"/>
                </a:schemeClr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17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44" name="GroupShape 24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graphicFrame>
        <p:nvGraphicFramePr>
          <p:cNvPr hidden="false" id="245" name="Table 245"/>
          <p:cNvGraphicFramePr/>
          <p:nvPr isPhoto="false">
            <p:ph idx="1" type="body"/>
          </p:nvPr>
        </p:nvGraphicFramePr>
        <p:xfrm flipH="false" flipV="false" rot="0">
          <a:off x="152400" y="1219200"/>
          <a:ext cx="8762999" cy="5401748"/>
        </p:xfrm>
        <a:graphic>
          <a:graphicData uri="http://schemas.openxmlformats.org/drawingml/2006/table">
            <a:tbl>
              <a:tblPr bandCol="false" bandRow="true" firstCol="false" firstRow="true" lastCol="false" lastRow="false">
                <a:tableStyleId>{073A0DAA-6AF3-43AB-8588-CEC1D06C72B9}</a:tableStyleId>
              </a:tblPr>
              <a:tblGrid>
                <a:gridCol w="1066800"/>
                <a:gridCol w="4826899"/>
                <a:gridCol w="1008133"/>
                <a:gridCol w="930584"/>
                <a:gridCol w="930583"/>
              </a:tblGrid>
              <a:tr h="477402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sz="1400">
                          <a:solidFill>
                            <a:srgbClr val="36351A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Подраздел</a:t>
                      </a:r>
                      <a:endParaRPr sz="1400">
                        <a:solidFill>
                          <a:srgbClr val="36351A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sz="1400">
                          <a:solidFill>
                            <a:srgbClr val="36351A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Направление расходов</a:t>
                      </a:r>
                      <a:endParaRPr sz="1400">
                        <a:solidFill>
                          <a:srgbClr val="36351A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solidFill>
                            <a:srgbClr val="36351A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2024</a:t>
                      </a:r>
                      <a:endParaRPr sz="1400">
                        <a:solidFill>
                          <a:srgbClr val="36351A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solidFill>
                            <a:srgbClr val="36351A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2025</a:t>
                      </a:r>
                      <a:endParaRPr sz="1400">
                        <a:solidFill>
                          <a:srgbClr val="36351A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400">
                          <a:solidFill>
                            <a:srgbClr val="36351A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2026</a:t>
                      </a:r>
                      <a:endParaRPr sz="1400">
                        <a:solidFill>
                          <a:srgbClr val="36351A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403837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0100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ВСЕГО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166,4</a:t>
                      </a:r>
                      <a:endParaRPr b="true" sz="1600">
                        <a:solidFill>
                          <a:schemeClr val="tx2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166,2</a:t>
                      </a:r>
                      <a:endParaRPr b="true" sz="1600">
                        <a:solidFill>
                          <a:schemeClr val="tx2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183,3</a:t>
                      </a:r>
                      <a:endParaRPr b="true" sz="1600">
                        <a:solidFill>
                          <a:schemeClr val="tx2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1244778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0105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Осуществление государственных полномочий по составлению списков кандидатов в присяжные заседатели федеральных судов общей юрисдикции по муниципальным образованиям, расположенным на территории Свердловской области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1,3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1,3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16,4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786174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0113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Осуществление государственного полномочия Свердловской области по созданию административных комиссий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120,9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119,7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119,7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1244778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0113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Осуществление государственного полномочия Свердловской области по определению перечня должностных лиц, уполномоченных составлять протоколы об административных правонарушениях, предусмотренных законом Свердловской области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0,2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0,2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0,2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1244778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0113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Осуществление государственного полномочия Свердловской области по хранению, комплектованию, учету и использованию архивных документов, находящихся в государственной собственности Свердловской области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44,0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45,0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47,0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</a:tbl>
          </a:graphicData>
        </a:graphic>
      </p:graphicFrame>
      <p:sp>
        <p:nvSpPr>
          <p:cNvPr hidden="false" id="246" name="Shape 246"/>
          <p:cNvSpPr txBox="true"/>
          <p:nvPr isPhoto="false"/>
        </p:nvSpPr>
        <p:spPr>
          <a:xfrm flipH="false" flipV="false" rot="0">
            <a:off x="7239000" y="1066800"/>
            <a:ext cx="1676400" cy="295275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54842" lIns="109688" rIns="109688" tIns="54842">
            <a:spAutoFit/>
          </a:bodyPr>
          <a:p>
            <a:pPr algn="r"/>
            <a:r>
              <a:rPr b="true" sz="1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тыс. руб.</a:t>
            </a:r>
            <a:endParaRPr b="true" sz="1200"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hidden="false" id="248" name="Picture 248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533400" cy="8445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249" name="Shape 249"/>
          <p:cNvSpPr txBox="true"/>
          <p:nvPr isPhoto="false"/>
        </p:nvSpPr>
        <p:spPr>
          <a:xfrm flipH="false" flipV="false" rot="0">
            <a:off x="762000" y="160338"/>
            <a:ext cx="8077200" cy="677862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chemeClr val="accent2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 </a:t>
            </a:r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Раздел 0100 «Общегосударственные вопросы» </a:t>
            </a:r>
            <a:endParaRPr b="true" sz="2000">
              <a:solidFill>
                <a:schemeClr val="tx1">
                  <a:lumMod val="50000"/>
                </a:schemeClr>
              </a:solidFill>
              <a:latin typeface="Liberation Serif"/>
              <a:ea typeface="Liberation Serif"/>
              <a:cs typeface="Liberation Serif"/>
            </a:endParaRPr>
          </a:p>
          <a:p>
            <a:pPr algn="ctr"/>
            <a:r>
              <a:rPr b="true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(переданные расходные полномочия Свердловской области, целевые МБТ)</a:t>
            </a:r>
            <a:endParaRPr>
              <a:solidFill>
                <a:schemeClr val="tx1">
                  <a:lumMod val="50000"/>
                </a:schemeClr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18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50" name="GroupShape 25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graphicFrame>
        <p:nvGraphicFramePr>
          <p:cNvPr hidden="false" id="251" name="Table 251"/>
          <p:cNvGraphicFramePr/>
          <p:nvPr isPhoto="false"/>
        </p:nvGraphicFramePr>
        <p:xfrm flipH="false" flipV="false" rot="0">
          <a:off x="152400" y="1066800"/>
          <a:ext cx="8763000" cy="5486398"/>
        </p:xfrm>
        <a:graphic>
          <a:graphicData uri="http://schemas.openxmlformats.org/drawingml/2006/table">
            <a:tbl>
              <a:tblPr bandCol="false" bandRow="false" firstCol="false" firstRow="false" lastCol="false" lastRow="false"/>
              <a:tblGrid>
                <a:gridCol w="4953000"/>
                <a:gridCol w="2438400"/>
                <a:gridCol w="1371600"/>
              </a:tblGrid>
              <a:tr h="534789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600" u="none">
                          <a:solidFill>
                            <a:srgbClr val="36351A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целевой статьи</a:t>
                      </a:r>
                      <a:endParaRPr b="true" baseline="0" cap="none" i="false" strike="noStrike" sz="1600" u="none">
                        <a:solidFill>
                          <a:srgbClr val="36351A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600" u="none">
                          <a:solidFill>
                            <a:srgbClr val="36351A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Бюджетополучатель</a:t>
                      </a:r>
                      <a:endParaRPr b="true" baseline="0" cap="none" i="false" strike="noStrike" sz="1600" u="none">
                        <a:solidFill>
                          <a:srgbClr val="36351A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600" u="none">
                          <a:solidFill>
                            <a:srgbClr val="36351A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Сумма, </a:t>
                      </a:r>
                      <a:endParaRPr b="true" baseline="0" cap="none" i="false" strike="noStrike" sz="1600" u="none">
                        <a:solidFill>
                          <a:srgbClr val="36351A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600" u="none">
                          <a:solidFill>
                            <a:srgbClr val="36351A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тыс. руб.</a:t>
                      </a:r>
                      <a:endParaRPr b="true" baseline="0" cap="none" i="false" strike="noStrike" sz="1600" u="none">
                        <a:solidFill>
                          <a:srgbClr val="36351A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</a:tr>
              <a:tr h="682393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lvl="0" marL="7200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4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казенного учреждения «Административно-хозяйственная служба» Малышевского городского округа</a:t>
                      </a:r>
                      <a:endParaRPr b="true" baseline="0" cap="none" i="false" strike="noStrike" sz="14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4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МКУ МГО «АХС»</a:t>
                      </a:r>
                      <a:endParaRPr b="true" baseline="0" cap="none" i="false" strike="noStrike" sz="14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6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20 165,8</a:t>
                      </a:r>
                      <a:endParaRPr b="true" baseline="0" cap="none" i="false" strike="noStrike" sz="16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</a:tr>
              <a:tr h="456414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lvl="0" marL="7200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4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учреждений</a:t>
                      </a:r>
                      <a:endParaRPr b="true" baseline="0" cap="none" i="false" strike="noStrike" sz="14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4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МКУ МГО «АХС»</a:t>
                      </a:r>
                      <a:endParaRPr b="true" baseline="0" cap="none" i="false" strike="noStrike" sz="14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6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4 420,5</a:t>
                      </a:r>
                      <a:endParaRPr b="true" baseline="0" cap="none" i="false" strike="noStrike" sz="16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</a:tr>
              <a:tr h="593055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lvl="0" marL="7200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4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Единовременное вознаграждение почетным гражданам Малышевского городского округа</a:t>
                      </a:r>
                      <a:endParaRPr b="true" baseline="0" cap="none" i="false" strike="noStrike" sz="14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4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Администрация МГО</a:t>
                      </a:r>
                      <a:endParaRPr b="true" baseline="0" cap="none" i="false" strike="noStrike" sz="14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6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6,3</a:t>
                      </a:r>
                      <a:endParaRPr b="true" baseline="0" cap="none" i="false" strike="noStrike" sz="16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</a:tr>
              <a:tr h="771637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lvl="0" marL="7200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4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органов местного самоуправления МГО (центральный аппарат)</a:t>
                      </a:r>
                      <a:endParaRPr b="true" baseline="0" cap="none" i="false" strike="noStrike" sz="14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4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Отдел по управлению имуществом администрации  МГО</a:t>
                      </a:r>
                      <a:endParaRPr b="true" baseline="0" cap="none" i="false" strike="noStrike" sz="14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6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3 641,9</a:t>
                      </a:r>
                      <a:endParaRPr b="true" baseline="0" cap="none" i="false" strike="noStrike" sz="16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</a:tr>
              <a:tr h="670871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lvl="0" marL="7200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4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 на оплату договоров по предоставлению статистической информации</a:t>
                      </a:r>
                      <a:endParaRPr b="true" baseline="0" cap="none" i="false" strike="noStrike" sz="14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4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Администрация  МГО</a:t>
                      </a:r>
                      <a:endParaRPr b="true" baseline="0" cap="none" i="false" strike="noStrike" sz="14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6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29,3</a:t>
                      </a:r>
                      <a:endParaRPr b="true" baseline="0" cap="none" i="false" strike="noStrike" sz="16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</a:tr>
              <a:tr h="798891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lvl="0" marL="7200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4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 на оплату членских взносов в "Ассоциацию муниципальных образований"</a:t>
                      </a:r>
                      <a:endParaRPr b="true" baseline="0" cap="none" i="false" strike="noStrike" sz="14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4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Администрация  МГО</a:t>
                      </a:r>
                      <a:endParaRPr b="true" baseline="0" cap="none" i="false" strike="noStrike" sz="14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6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50,0</a:t>
                      </a:r>
                      <a:endParaRPr b="true" baseline="0" cap="none" i="false" strike="noStrike" sz="16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</a:tr>
              <a:tr h="978348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lvl="0" marL="7200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4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Хранение, комплектование, учет и использование архивных документов, находящихся в муниципальной собственности</a:t>
                      </a:r>
                      <a:endParaRPr b="true" baseline="0" cap="none" i="false" strike="noStrike" sz="14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4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Администрация МГО</a:t>
                      </a:r>
                      <a:endParaRPr b="true" baseline="0" cap="none" i="false" strike="noStrike" sz="14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r" indent="0" lvl="0" marL="0" marR="0">
                        <a:lnSpc>
                          <a:spcPct val="100000"/>
                        </a:lnSpc>
                        <a:buNone/>
                      </a:pPr>
                      <a:r>
                        <a:rPr b="true" baseline="0" cap="none" i="false" strike="noStrike" sz="1600" u="none">
                          <a:solidFill>
                            <a:srgbClr val="30303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111,3</a:t>
                      </a:r>
                      <a:endParaRPr b="true" baseline="0" cap="none" i="false" strike="noStrike" sz="1600" u="none">
                        <a:solidFill>
                          <a:srgbClr val="30303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ctr" anchorCtr="false" marB="0" marL="12424" marR="12424" marT="0" vert="horz">
                    <a:lnL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rgbClr val="000000"/>
                      </a:solidFill>
                      <a:prstDash val="solid"/>
                      <a:headEnd len="med" type="none" w="med"/>
                      <a:tailEnd len="med" type="none" w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</a:gradFill>
                  </a:tcPr>
                </a:tc>
              </a:tr>
            </a:tbl>
          </a:graphicData>
        </a:graphic>
      </p:graphicFrame>
      <p:pic>
        <p:nvPicPr>
          <p:cNvPr hidden="false" id="253" name="Picture 253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533400" cy="8445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254" name="Shape 254"/>
          <p:cNvSpPr txBox="true"/>
          <p:nvPr isPhoto="false"/>
        </p:nvSpPr>
        <p:spPr>
          <a:xfrm flipH="false" flipV="false" rot="0">
            <a:off x="762000" y="160338"/>
            <a:ext cx="8077200" cy="708025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Подраздел 0113 «Другие общегосударственные вопросы» по получателям бюджетных средств – 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30 870,8тыс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. руб.</a:t>
            </a:r>
            <a:endParaRPr>
              <a:solidFill>
                <a:schemeClr val="tx1">
                  <a:lumMod val="50000"/>
                </a:schemeClr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19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55" name="GroupShape 255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56" name="Shape 256"/>
          <p:cNvSpPr txBox="false"/>
          <p:nvPr isPhoto="false"/>
        </p:nvSpPr>
        <p:spPr>
          <a:xfrm flipH="false" flipV="false" rot="0">
            <a:off x="228600" y="4460875"/>
            <a:ext cx="8763000" cy="276225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anchor="ctr" bIns="45720" lIns="91440" rIns="91440" tIns="45720">
            <a:spAutoFit/>
          </a:bodyPr>
          <a:p>
            <a:pPr algn="l"/>
            <a:r>
              <a:rPr sz="12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	</a:t>
            </a:r>
            <a:endParaRPr sz="1300">
              <a:solidFill>
                <a:schemeClr val="tx1">
                  <a:lumMod val="50000"/>
                </a:schemeClr>
              </a:solidFill>
              <a:latin typeface="Bookman Old Style"/>
              <a:ea typeface="Bookman Old Style"/>
              <a:cs typeface="Bookman Old Style"/>
            </a:endParaRPr>
          </a:p>
        </p:txBody>
      </p:sp>
      <p:pic>
        <p:nvPicPr>
          <p:cNvPr hidden="false" id="258" name="Picture 258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533400" cy="8445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259" name="Shape 259"/>
          <p:cNvSpPr txBox="true"/>
          <p:nvPr isPhoto="false"/>
        </p:nvSpPr>
        <p:spPr>
          <a:xfrm flipH="false" flipV="false" rot="0">
            <a:off x="838200" y="1600200"/>
            <a:ext cx="7162800" cy="400050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rgbClr val="303030"/>
                </a:solidFill>
                <a:latin typeface="Times New Roman"/>
                <a:ea typeface="Times New Roman"/>
                <a:cs typeface="Times New Roman"/>
              </a:rPr>
              <a:t>Подраздел </a:t>
            </a:r>
            <a:r>
              <a:rPr b="true" sz="20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0309 «Гражданская оборона» - </a:t>
            </a:r>
            <a:r>
              <a:rPr b="true" sz="20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565,2 </a:t>
            </a:r>
            <a:r>
              <a:rPr b="true" sz="20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тыс. руб.</a:t>
            </a:r>
            <a:r>
              <a:rPr b="true" sz="1400">
                <a:solidFill>
                  <a:schemeClr val="dk1"/>
                </a:solidFill>
                <a:latin typeface="Liberation Serif"/>
                <a:ea typeface="Liberation Serif"/>
                <a:cs typeface="Liberation Serif"/>
              </a:rPr>
              <a:t> </a:t>
            </a:r>
            <a:endParaRPr sz="1400"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261" name="Picture 261"/>
          <p:cNvPicPr preferRelativeResize="true"/>
          <p:nvPr isPhoto="false"/>
        </p:nvPicPr>
        <p:blipFill>
          <a:blip r:embed="rId2"/>
          <a:srcRect b="0" l="15934" r="442" t="14244"/>
          <a:stretch/>
        </p:blipFill>
        <p:spPr>
          <a:xfrm flipH="false" flipV="false" rot="0">
            <a:off x="6324600" y="2590800"/>
            <a:ext cx="2397125" cy="2133600"/>
          </a:xfrm>
          <a:prstGeom prst="rect">
            <a:avLst/>
          </a:prstGeom>
          <a:ln>
            <a:noFill/>
          </a:ln>
        </p:spPr>
      </p:pic>
      <p:sp>
        <p:nvSpPr>
          <p:cNvPr hidden="false" id="262" name="Shape 262"/>
          <p:cNvSpPr txBox="true"/>
          <p:nvPr isPhoto="false"/>
        </p:nvSpPr>
        <p:spPr>
          <a:xfrm flipH="false" flipV="false" rot="0">
            <a:off x="1219200" y="152400"/>
            <a:ext cx="6248400" cy="708025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Раздел 0300 «Национальная безопасность и правоохранительная деятельность» </a:t>
            </a:r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-14 641,2</a:t>
            </a:r>
            <a:r>
              <a:rPr b="true" sz="1400">
                <a:solidFill>
                  <a:schemeClr val="dk1"/>
                </a:solidFill>
                <a:latin typeface="Liberation Serif"/>
                <a:ea typeface="Liberation Serif"/>
                <a:cs typeface="Liberation Serif"/>
              </a:rPr>
              <a:t>тыс</a:t>
            </a:r>
            <a:r>
              <a:rPr b="true" sz="1400">
                <a:solidFill>
                  <a:schemeClr val="dk1"/>
                </a:solidFill>
                <a:latin typeface="Liberation Serif"/>
                <a:ea typeface="Liberation Serif"/>
                <a:cs typeface="Liberation Serif"/>
              </a:rPr>
              <a:t>. руб. </a:t>
            </a:r>
            <a:endParaRPr sz="1400"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20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63" name="GroupShape 263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64" name="Shape 264"/>
          <p:cNvSpPr txBox="false"/>
          <p:nvPr isPhoto="false"/>
        </p:nvSpPr>
        <p:spPr>
          <a:xfrm flipH="false" flipV="false" rot="0">
            <a:off x="228600" y="4460875"/>
            <a:ext cx="8763000" cy="276225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anchor="ctr" bIns="45720" lIns="91440" rIns="91440" tIns="45720">
            <a:spAutoFit/>
          </a:bodyPr>
          <a:p>
            <a:pPr algn="l"/>
            <a:r>
              <a:rPr sz="12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	</a:t>
            </a:r>
            <a:endParaRPr sz="1300">
              <a:solidFill>
                <a:schemeClr val="tx1">
                  <a:lumMod val="50000"/>
                </a:schemeClr>
              </a:solidFill>
              <a:latin typeface="Bookman Old Style"/>
              <a:ea typeface="Bookman Old Style"/>
              <a:cs typeface="Bookman Old Style"/>
            </a:endParaRPr>
          </a:p>
        </p:txBody>
      </p:sp>
      <p:pic>
        <p:nvPicPr>
          <p:cNvPr hidden="false" id="266" name="Picture 266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533400" cy="8445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pic>
        <p:nvPicPr>
          <p:cNvPr hidden="false" id="268" name="Picture 268"/>
          <p:cNvPicPr preferRelativeResize="true"/>
          <p:nvPr isPhoto="false"/>
        </p:nvPicPr>
        <p:blipFill>
          <a:blip r:embed="rId2"/>
          <a:srcRect b="11448" l="32725" r="32520" t="5434"/>
          <a:stretch/>
        </p:blipFill>
        <p:spPr>
          <a:xfrm flipH="false" flipV="false" rot="0">
            <a:off x="6629400" y="1295400"/>
            <a:ext cx="1447800" cy="1652588"/>
          </a:xfrm>
          <a:prstGeom prst="rect">
            <a:avLst/>
          </a:prstGeom>
          <a:ln>
            <a:noFill/>
          </a:ln>
        </p:spPr>
      </p:pic>
      <p:pic>
        <p:nvPicPr>
          <p:cNvPr hidden="false" id="270" name="Picture 270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6629400" y="3124200"/>
            <a:ext cx="1447800" cy="1457325"/>
          </a:xfrm>
          <a:prstGeom prst="rect">
            <a:avLst/>
          </a:prstGeom>
          <a:ln>
            <a:noFill/>
          </a:ln>
        </p:spPr>
      </p:pic>
      <p:pic>
        <p:nvPicPr>
          <p:cNvPr hidden="false" id="272" name="Picture 272"/>
          <p:cNvPicPr preferRelativeResize="true"/>
          <p:nvPr isPhoto="false"/>
        </p:nvPicPr>
        <p:blipFill>
          <a:blip r:embed="rId4"/>
          <a:stretch/>
        </p:blipFill>
        <p:spPr>
          <a:xfrm flipH="false" flipV="false" rot="0">
            <a:off x="6553200" y="5181600"/>
            <a:ext cx="1627188" cy="10953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273" name="Shape 273"/>
          <p:cNvSpPr txBox="true"/>
          <p:nvPr isPhoto="false"/>
        </p:nvSpPr>
        <p:spPr>
          <a:xfrm flipH="false" flipV="false" rot="0">
            <a:off x="1143000" y="152400"/>
            <a:ext cx="7162800" cy="1016000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rgbClr val="303030"/>
                </a:solidFill>
                <a:latin typeface="Times New Roman"/>
                <a:ea typeface="Times New Roman"/>
                <a:cs typeface="Times New Roman"/>
              </a:rPr>
              <a:t>Подраздел </a:t>
            </a:r>
            <a:r>
              <a:rPr b="true" sz="20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0310 </a:t>
            </a:r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«</a:t>
            </a:r>
            <a:r>
              <a:rPr b="true" sz="2000">
                <a:solidFill>
                  <a:schemeClr val="dk1"/>
                </a:solidFill>
                <a:latin typeface="Liberation Serif"/>
                <a:ea typeface="Liberation Serif"/>
                <a:cs typeface="Liberation Serif"/>
              </a:rPr>
              <a:t>Защита населения и территории от чрезвычайных ситуаций природного и техногенного характера, пожарная безопасность</a:t>
            </a:r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»</a:t>
            </a:r>
            <a:r>
              <a:rPr b="true" sz="1400">
                <a:solidFill>
                  <a:schemeClr val="dk1"/>
                </a:solidFill>
                <a:latin typeface="Liberation Serif"/>
                <a:ea typeface="Liberation Serif"/>
                <a:cs typeface="Liberation Serif"/>
              </a:rPr>
              <a:t>  - </a:t>
            </a:r>
            <a:r>
              <a:rPr b="true">
                <a:solidFill>
                  <a:schemeClr val="dk1"/>
                </a:solidFill>
                <a:latin typeface="Liberation Serif"/>
                <a:ea typeface="Liberation Serif"/>
                <a:cs typeface="Liberation Serif"/>
              </a:rPr>
              <a:t>13 836,0тыс</a:t>
            </a:r>
            <a:r>
              <a:rPr b="true">
                <a:solidFill>
                  <a:schemeClr val="dk1"/>
                </a:solidFill>
                <a:latin typeface="Liberation Serif"/>
                <a:ea typeface="Liberation Serif"/>
                <a:cs typeface="Liberation Serif"/>
              </a:rPr>
              <a:t>. руб.</a:t>
            </a:r>
            <a:endParaRPr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21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74" name="GroupShape 274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75" name="Shape 275"/>
          <p:cNvSpPr txBox="false"/>
          <p:nvPr isPhoto="false"/>
        </p:nvSpPr>
        <p:spPr>
          <a:xfrm flipH="false" flipV="false" rot="0">
            <a:off x="381000" y="4267200"/>
            <a:ext cx="8763000" cy="276225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anchor="ctr" bIns="45720" lIns="91440" rIns="91440" tIns="45720">
            <a:spAutoFit/>
          </a:bodyPr>
          <a:p>
            <a:pPr algn="l"/>
            <a:r>
              <a:rPr sz="12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	</a:t>
            </a:r>
            <a:endParaRPr sz="1300">
              <a:solidFill>
                <a:schemeClr val="tx1">
                  <a:lumMod val="50000"/>
                </a:schemeClr>
              </a:solidFill>
              <a:latin typeface="Bookman Old Style"/>
              <a:ea typeface="Bookman Old Style"/>
              <a:cs typeface="Bookman Old Style"/>
            </a:endParaRPr>
          </a:p>
        </p:txBody>
      </p:sp>
      <p:pic>
        <p:nvPicPr>
          <p:cNvPr hidden="false" id="277" name="Picture 277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533400" cy="8445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278" name="Shape 278"/>
          <p:cNvSpPr txBox="true"/>
          <p:nvPr isPhoto="false"/>
        </p:nvSpPr>
        <p:spPr>
          <a:xfrm flipH="false" flipV="false" rot="0">
            <a:off x="1143000" y="152400"/>
            <a:ext cx="7162800" cy="1016000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rgbClr val="303030"/>
                </a:solidFill>
                <a:latin typeface="Times New Roman"/>
                <a:ea typeface="Times New Roman"/>
                <a:cs typeface="Times New Roman"/>
              </a:rPr>
              <a:t>Подраздел </a:t>
            </a:r>
            <a:r>
              <a:rPr b="true" sz="20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0310 </a:t>
            </a:r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«</a:t>
            </a:r>
            <a:r>
              <a:rPr b="true" sz="2000">
                <a:solidFill>
                  <a:schemeClr val="dk1"/>
                </a:solidFill>
                <a:latin typeface="Liberation Serif"/>
                <a:ea typeface="Liberation Serif"/>
                <a:cs typeface="Liberation Serif"/>
              </a:rPr>
              <a:t>Защита населения и территории от чрезвычайных ситуаций природного и техногенного характера, пожарная безопасность</a:t>
            </a:r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»</a:t>
            </a:r>
            <a:r>
              <a:rPr b="true" sz="1400">
                <a:solidFill>
                  <a:schemeClr val="dk1"/>
                </a:solidFill>
                <a:latin typeface="Liberation Serif"/>
                <a:ea typeface="Liberation Serif"/>
                <a:cs typeface="Liberation Serif"/>
              </a:rPr>
              <a:t>  </a:t>
            </a:r>
            <a:r>
              <a:rPr b="true" sz="1400">
                <a:solidFill>
                  <a:schemeClr val="dk1"/>
                </a:solidFill>
                <a:latin typeface="Liberation Serif"/>
                <a:ea typeface="Liberation Serif"/>
                <a:cs typeface="Liberation Serif"/>
              </a:rPr>
              <a:t>(продолжение)</a:t>
            </a:r>
            <a:endParaRPr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280" name="Picture 280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6477000" y="4876800"/>
            <a:ext cx="1524000" cy="11430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pic>
        <p:nvPicPr>
          <p:cNvPr hidden="false" id="282" name="Picture 282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6400800" y="2895600"/>
            <a:ext cx="1676400" cy="1473853"/>
          </a:xfrm>
          <a:prstGeom prst="rect">
            <a:avLst/>
          </a:prstGeom>
          <a:ln>
            <a:noFill/>
          </a:ln>
        </p:spPr>
      </p:pic>
      <p:pic>
        <p:nvPicPr>
          <p:cNvPr hidden="false" id="284" name="Picture 284"/>
          <p:cNvPicPr preferRelativeResize="true"/>
          <p:nvPr isPhoto="false"/>
        </p:nvPicPr>
        <p:blipFill>
          <a:blip r:embed="rId4"/>
          <a:stretch/>
        </p:blipFill>
        <p:spPr>
          <a:xfrm flipH="false" flipV="false" rot="0">
            <a:off x="6400800" y="1447800"/>
            <a:ext cx="1752600" cy="116519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</p:spTree>
  </p:cSld>
</p:sld>
</file>

<file path=ppt/slides/slide22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85" name="GroupShape 285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287" name="Picture 287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533400" cy="8445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288" name="Shape 288"/>
          <p:cNvSpPr txBox="true"/>
          <p:nvPr isPhoto="false"/>
        </p:nvSpPr>
        <p:spPr>
          <a:xfrm flipH="false" flipV="false" rot="0">
            <a:off x="914400" y="50800"/>
            <a:ext cx="7924800" cy="646113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>
                <a:solidFill>
                  <a:srgbClr val="303030"/>
                </a:solidFill>
                <a:latin typeface="Times New Roman"/>
                <a:ea typeface="Times New Roman"/>
                <a:cs typeface="Times New Roman"/>
              </a:rPr>
              <a:t>Подраздел </a:t>
            </a:r>
            <a:r>
              <a:rPr b="true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0314 </a:t>
            </a:r>
            <a:r>
              <a:rPr b="true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«Другие вопросы в области национальной безопасности и правоохранительной деятельности» - </a:t>
            </a:r>
            <a:r>
              <a:rPr b="true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240,0 </a:t>
            </a:r>
            <a:r>
              <a:rPr b="true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тыс. руб.</a:t>
            </a:r>
            <a:endParaRPr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  <p:sp>
        <p:nvSpPr>
          <p:cNvPr hidden="false" id="289" name="Shape 289"/>
          <p:cNvSpPr txBox="false"/>
          <p:nvPr isPhoto="false"/>
        </p:nvSpPr>
        <p:spPr>
          <a:xfrm flipH="false" flipV="false" rot="10800000">
            <a:off x="3716338" y="1401763"/>
            <a:ext cx="4208462" cy="1093787"/>
          </a:xfrm>
          <a:prstGeom prst="rect">
            <a:avLst/>
          </a:prstGeom>
        </p:spPr>
        <p:style>
          <a:lnRef idx="0">
            <a:srgbClr val="000000"/>
          </a:lnRef>
          <a:fillRef idx="0">
            <a:srgbClr val="000000"/>
          </a:fillRef>
          <a:effectRef idx="0"/>
          <a:fontRef idx="none"/>
        </p:style>
        <p:txBody>
          <a:bodyPr anchor="ctr" bIns="11430" lIns="11430" rIns="11430" tIns="11430"/>
          <a:lstStyle>
            <a:defPPr/>
            <a:lvl1pPr algn="l" lvl="0"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indent="-90487" lvl="1" marL="547688"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indent="-180975" lvl="2" marL="1093788"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indent="-273050" lvl="3" marL="1643063"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indent="-363538" lvl="4" marL="2192338"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1450" lvl="1" marL="171450">
              <a:lnSpc>
                <a:spcPct val="90000"/>
              </a:lnSpc>
              <a:buChar char="••"/>
            </a:pPr>
            <a:endParaRPr b="true">
              <a:solidFill>
                <a:srgbClr val="36351A"/>
              </a:solidFill>
              <a:latin typeface="Bookman Old Style"/>
              <a:ea typeface="Bookman Old Style"/>
              <a:cs typeface="Bookman Old Style"/>
            </a:endParaRPr>
          </a:p>
        </p:txBody>
      </p:sp>
      <p:grpSp>
        <p:nvGrpSpPr>
          <p:cNvPr hidden="false" id="290" name="Shape 290"/>
          <p:cNvGrpSpPr/>
          <p:nvPr isPhoto="false"/>
        </p:nvGrpSpPr>
        <p:grpSpPr>
          <a:xfrm flipH="false" flipV="false" rot="0">
            <a:off x="685800" y="1130300"/>
            <a:ext cx="2163763" cy="1373187"/>
            <a:chOff x="0" y="0"/>
            <a:chExt cx="2163763" cy="1373187"/>
          </a:xfrm>
        </p:grpSpPr>
        <p:sp>
          <p:nvSpPr>
            <p:cNvPr hidden="false" id="291" name="Shape 291"/>
            <p:cNvSpPr txBox="false"/>
            <p:nvPr isPhoto="false"/>
          </p:nvSpPr>
          <p:spPr>
            <a:xfrm flipH="false" flipV="false" rot="0">
              <a:off x="0" y="0"/>
              <a:ext cx="2163763" cy="1373187"/>
            </a:xfrm>
            <a:prstGeom prst="roundRect">
              <a:avLst/>
            </a:prstGeom>
            <a:solidFill>
              <a:srgbClr val="00B050"/>
            </a:solidFill>
            <a:ln w="25400">
              <a:solidFill>
                <a:srgbClr val="002060"/>
              </a:solidFill>
              <a:prstDash val="solid"/>
            </a:ln>
          </p:spPr>
        </p:sp>
        <p:sp>
          <p:nvSpPr>
            <p:cNvPr hidden="false" id="292" name="Shape 292"/>
            <p:cNvSpPr txBox="false"/>
            <p:nvPr isPhoto="false"/>
          </p:nvSpPr>
          <p:spPr>
            <a:xfrm flipH="false" flipV="false" rot="0">
              <a:off x="66675" y="66674"/>
              <a:ext cx="2030413" cy="1239837"/>
            </a:xfrm>
            <a:prstGeom prst="rect">
              <a:avLst/>
            </a:prstGeom>
            <a:ln>
              <a:solidFill>
                <a:srgbClr val="002060"/>
              </a:solidFill>
              <a:prstDash val="solid"/>
            </a:ln>
          </p:spPr>
          <p:style>
            <a:lnRef idx="0"/>
            <a:fillRef idx="0">
              <a:srgbClr val="000000"/>
            </a:fillRef>
            <a:effectRef idx="0"/>
            <a:fontRef idx="none"/>
          </p:style>
          <p:txBody>
            <a:bodyPr anchor="ctr" bIns="38100" lIns="76200" rIns="76200" tIns="38100"/>
            <a:p>
              <a:pPr algn="ctr">
                <a:spcAft>
                  <a:spcPts val="0"/>
                </a:spcAft>
              </a:pPr>
              <a:r>
                <a:rPr b="true" sz="2000">
                  <a:solidFill>
                    <a:srgbClr val="36351A"/>
                  </a:solidFill>
                  <a:latin typeface="Bookman Old Style"/>
                  <a:ea typeface="Bookman Old Style"/>
                  <a:cs typeface="Bookman Old Style"/>
                </a:rPr>
                <a:t>120,0</a:t>
              </a:r>
              <a:endParaRPr b="true" sz="2000">
                <a:solidFill>
                  <a:srgbClr val="36351A"/>
                </a:solidFill>
                <a:latin typeface="Bookman Old Style"/>
                <a:ea typeface="Bookman Old Style"/>
                <a:cs typeface="Bookman Old Style"/>
              </a:endParaRPr>
            </a:p>
            <a:p>
              <a:pPr algn="ctr">
                <a:lnSpc>
                  <a:spcPct val="90000"/>
                </a:lnSpc>
                <a:spcAft>
                  <a:spcPts val="0"/>
                </a:spcAft>
              </a:pPr>
              <a:r>
                <a:rPr b="true" sz="1200">
                  <a:solidFill>
                    <a:srgbClr val="36351A"/>
                  </a:solidFill>
                  <a:latin typeface="Bookman Old Style"/>
                  <a:ea typeface="Bookman Old Style"/>
                  <a:cs typeface="Bookman Old Style"/>
                </a:rPr>
                <a:t>тыс. руб. </a:t>
              </a:r>
              <a:endParaRPr sz="1200">
                <a:solidFill>
                  <a:srgbClr val="36351A"/>
                </a:solidFill>
                <a:latin typeface="Bookman Old Style"/>
                <a:ea typeface="Bookman Old Style"/>
                <a:cs typeface="Bookman Old Style"/>
              </a:endParaRPr>
            </a:p>
          </p:txBody>
        </p:sp>
      </p:grpSp>
      <p:sp>
        <p:nvSpPr>
          <p:cNvPr hidden="false" id="293" name="Shape 293"/>
          <p:cNvSpPr txBox="false"/>
          <p:nvPr isPhoto="false"/>
        </p:nvSpPr>
        <p:spPr>
          <a:xfrm flipH="false" flipV="false" rot="0">
            <a:off x="2971800" y="977900"/>
            <a:ext cx="5181600" cy="1828800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/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Страхование добровольных формирований</a:t>
            </a:r>
            <a:endParaRPr b="true" sz="20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grpSp>
        <p:nvGrpSpPr>
          <p:cNvPr hidden="false" id="294" name="Shape 294"/>
          <p:cNvGrpSpPr/>
          <p:nvPr isPhoto="false"/>
        </p:nvGrpSpPr>
        <p:grpSpPr>
          <a:xfrm flipH="false" flipV="false" rot="0">
            <a:off x="685800" y="5029200"/>
            <a:ext cx="2163763" cy="1373187"/>
            <a:chOff x="0" y="0"/>
            <a:chExt cx="2163763" cy="1373187"/>
          </a:xfrm>
        </p:grpSpPr>
        <p:sp>
          <p:nvSpPr>
            <p:cNvPr hidden="false" id="295" name="Shape 295"/>
            <p:cNvSpPr txBox="false"/>
            <p:nvPr isPhoto="false"/>
          </p:nvSpPr>
          <p:spPr>
            <a:xfrm flipH="false" flipV="false" rot="0">
              <a:off x="0" y="0"/>
              <a:ext cx="2163763" cy="1373187"/>
            </a:xfrm>
            <a:prstGeom prst="roundRect">
              <a:avLst/>
            </a:prstGeom>
            <a:solidFill>
              <a:srgbClr val="00B050"/>
            </a:solidFill>
            <a:ln w="25400">
              <a:solidFill>
                <a:srgbClr val="002060"/>
              </a:solidFill>
              <a:prstDash val="solid"/>
            </a:ln>
          </p:spPr>
        </p:sp>
        <p:sp>
          <p:nvSpPr>
            <p:cNvPr hidden="false" id="296" name="Shape 296"/>
            <p:cNvSpPr txBox="false"/>
            <p:nvPr isPhoto="false"/>
          </p:nvSpPr>
          <p:spPr>
            <a:xfrm flipH="false" flipV="false" rot="0">
              <a:off x="66675" y="66674"/>
              <a:ext cx="2030413" cy="1239837"/>
            </a:xfrm>
            <a:prstGeom prst="rect">
              <a:avLst/>
            </a:prstGeom>
            <a:ln>
              <a:solidFill>
                <a:srgbClr val="002060"/>
              </a:solidFill>
              <a:prstDash val="solid"/>
            </a:ln>
          </p:spPr>
          <p:style>
            <a:lnRef idx="0"/>
            <a:fillRef idx="0">
              <a:srgbClr val="000000"/>
            </a:fillRef>
            <a:effectRef idx="0"/>
            <a:fontRef idx="none"/>
          </p:style>
          <p:txBody>
            <a:bodyPr anchor="ctr" bIns="38100" lIns="76200" rIns="76200" tIns="38100"/>
            <a:p>
              <a:pPr algn="ctr">
                <a:spcAft>
                  <a:spcPts val="0"/>
                </a:spcAft>
              </a:pPr>
              <a:r>
                <a:rPr b="true" sz="2000">
                  <a:solidFill>
                    <a:srgbClr val="36351A"/>
                  </a:solidFill>
                  <a:latin typeface="Bookman Old Style"/>
                  <a:ea typeface="Bookman Old Style"/>
                  <a:cs typeface="Bookman Old Style"/>
                </a:rPr>
                <a:t>2,3</a:t>
              </a:r>
              <a:endParaRPr b="true" sz="2000">
                <a:solidFill>
                  <a:srgbClr val="36351A"/>
                </a:solidFill>
                <a:latin typeface="Bookman Old Style"/>
                <a:ea typeface="Bookman Old Style"/>
                <a:cs typeface="Bookman Old Style"/>
              </a:endParaRPr>
            </a:p>
            <a:p>
              <a:pPr algn="ctr">
                <a:lnSpc>
                  <a:spcPct val="90000"/>
                </a:lnSpc>
                <a:spcAft>
                  <a:spcPts val="0"/>
                </a:spcAft>
              </a:pPr>
              <a:r>
                <a:rPr b="true" sz="1200">
                  <a:solidFill>
                    <a:srgbClr val="36351A"/>
                  </a:solidFill>
                  <a:latin typeface="Bookman Old Style"/>
                  <a:ea typeface="Bookman Old Style"/>
                  <a:cs typeface="Bookman Old Style"/>
                </a:rPr>
                <a:t>тыс. руб. </a:t>
              </a:r>
              <a:endParaRPr sz="1200">
                <a:solidFill>
                  <a:srgbClr val="36351A"/>
                </a:solidFill>
                <a:latin typeface="Bookman Old Style"/>
                <a:ea typeface="Bookman Old Style"/>
                <a:cs typeface="Bookman Old Style"/>
              </a:endParaRPr>
            </a:p>
          </p:txBody>
        </p:sp>
      </p:grpSp>
      <p:sp>
        <p:nvSpPr>
          <p:cNvPr hidden="false" id="297" name="Shape 297"/>
          <p:cNvSpPr txBox="false"/>
          <p:nvPr isPhoto="false"/>
        </p:nvSpPr>
        <p:spPr>
          <a:xfrm flipH="false" flipV="false" rot="0">
            <a:off x="2971800" y="4876800"/>
            <a:ext cx="5181600" cy="1828800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/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Социальная реклама по профилактике экстремизма и терроризма</a:t>
            </a:r>
            <a:endParaRPr b="true" sz="20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grpSp>
        <p:nvGrpSpPr>
          <p:cNvPr hidden="false" id="298" name="Shape 298"/>
          <p:cNvGrpSpPr/>
          <p:nvPr isPhoto="false"/>
        </p:nvGrpSpPr>
        <p:grpSpPr>
          <a:xfrm flipH="false" flipV="false" rot="0">
            <a:off x="685800" y="3073400"/>
            <a:ext cx="2163763" cy="1373187"/>
            <a:chOff x="0" y="0"/>
            <a:chExt cx="2163763" cy="1373187"/>
          </a:xfrm>
        </p:grpSpPr>
        <p:sp>
          <p:nvSpPr>
            <p:cNvPr hidden="false" id="299" name="Shape 299"/>
            <p:cNvSpPr txBox="false"/>
            <p:nvPr isPhoto="false"/>
          </p:nvSpPr>
          <p:spPr>
            <a:xfrm flipH="false" flipV="false" rot="0">
              <a:off x="0" y="0"/>
              <a:ext cx="2163763" cy="1373187"/>
            </a:xfrm>
            <a:prstGeom prst="roundRect">
              <a:avLst/>
            </a:prstGeom>
            <a:solidFill>
              <a:srgbClr val="00B050"/>
            </a:solidFill>
            <a:ln w="25400">
              <a:solidFill>
                <a:srgbClr val="002060"/>
              </a:solidFill>
              <a:prstDash val="solid"/>
            </a:ln>
          </p:spPr>
        </p:sp>
        <p:sp>
          <p:nvSpPr>
            <p:cNvPr hidden="false" id="300" name="Shape 300"/>
            <p:cNvSpPr txBox="false"/>
            <p:nvPr isPhoto="false"/>
          </p:nvSpPr>
          <p:spPr>
            <a:xfrm flipH="false" flipV="false" rot="0">
              <a:off x="66675" y="66674"/>
              <a:ext cx="2030413" cy="1239837"/>
            </a:xfrm>
            <a:prstGeom prst="rect">
              <a:avLst/>
            </a:prstGeom>
            <a:ln>
              <a:solidFill>
                <a:srgbClr val="002060"/>
              </a:solidFill>
              <a:prstDash val="solid"/>
            </a:ln>
          </p:spPr>
          <p:style>
            <a:lnRef idx="0"/>
            <a:fillRef idx="0">
              <a:srgbClr val="000000"/>
            </a:fillRef>
            <a:effectRef idx="0"/>
            <a:fontRef idx="none"/>
          </p:style>
          <p:txBody>
            <a:bodyPr anchor="ctr" bIns="38100" lIns="76200" rIns="76200" tIns="38100"/>
            <a:p>
              <a:pPr algn="ctr">
                <a:spcAft>
                  <a:spcPts val="0"/>
                </a:spcAft>
              </a:pPr>
              <a:r>
                <a:rPr b="true" sz="2000">
                  <a:solidFill>
                    <a:srgbClr val="36351A"/>
                  </a:solidFill>
                  <a:latin typeface="Bookman Old Style"/>
                  <a:ea typeface="Bookman Old Style"/>
                  <a:cs typeface="Bookman Old Style"/>
                </a:rPr>
                <a:t>117,7</a:t>
              </a:r>
              <a:endParaRPr b="true" sz="2000">
                <a:solidFill>
                  <a:srgbClr val="36351A"/>
                </a:solidFill>
                <a:latin typeface="Bookman Old Style"/>
                <a:ea typeface="Bookman Old Style"/>
                <a:cs typeface="Bookman Old Style"/>
              </a:endParaRPr>
            </a:p>
            <a:p>
              <a:pPr algn="ctr">
                <a:lnSpc>
                  <a:spcPct val="90000"/>
                </a:lnSpc>
                <a:spcAft>
                  <a:spcPts val="0"/>
                </a:spcAft>
              </a:pPr>
              <a:r>
                <a:rPr b="true" sz="1200">
                  <a:solidFill>
                    <a:srgbClr val="36351A"/>
                  </a:solidFill>
                  <a:latin typeface="Bookman Old Style"/>
                  <a:ea typeface="Bookman Old Style"/>
                  <a:cs typeface="Bookman Old Style"/>
                </a:rPr>
                <a:t>тыс. руб. </a:t>
              </a:r>
              <a:endParaRPr sz="1200">
                <a:solidFill>
                  <a:srgbClr val="36351A"/>
                </a:solidFill>
                <a:latin typeface="Bookman Old Style"/>
                <a:ea typeface="Bookman Old Style"/>
                <a:cs typeface="Bookman Old Style"/>
              </a:endParaRPr>
            </a:p>
          </p:txBody>
        </p:sp>
      </p:grpSp>
      <p:sp>
        <p:nvSpPr>
          <p:cNvPr hidden="false" id="301" name="Shape 301"/>
          <p:cNvSpPr txBox="false"/>
          <p:nvPr isPhoto="false"/>
        </p:nvSpPr>
        <p:spPr>
          <a:xfrm flipH="false" flipV="false" rot="0">
            <a:off x="2971800" y="2921000"/>
            <a:ext cx="5181600" cy="1828800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/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Приобретение </a:t>
            </a:r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модульных  ограждений</a:t>
            </a:r>
            <a:endParaRPr b="true" sz="20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23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302" name="GroupShape 30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304" name="Picture 304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533400" cy="8445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pic>
        <p:nvPicPr>
          <p:cNvPr hidden="false" id="306" name="Picture 306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7086600" y="4572000"/>
            <a:ext cx="1854200" cy="1390649"/>
          </a:xfrm>
          <a:prstGeom prst="rect">
            <a:avLst/>
          </a:prstGeom>
        </p:spPr>
      </p:pic>
      <p:sp>
        <p:nvSpPr>
          <p:cNvPr hidden="false" id="307" name="Shape 307"/>
          <p:cNvSpPr txBox="true"/>
          <p:nvPr isPhoto="false"/>
        </p:nvSpPr>
        <p:spPr>
          <a:xfrm flipH="false" flipV="false" rot="0">
            <a:off x="990600" y="228600"/>
            <a:ext cx="7924800" cy="400050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rgbClr val="4C4B25"/>
                </a:solidFill>
                <a:latin typeface="Liberation Serif"/>
                <a:ea typeface="Liberation Serif"/>
                <a:cs typeface="Liberation Serif"/>
              </a:rPr>
              <a:t>Раздел 0400 «Национальная экономика» - </a:t>
            </a:r>
            <a:r>
              <a:rPr b="true" sz="2000">
                <a:solidFill>
                  <a:srgbClr val="4C4B25"/>
                </a:solidFill>
                <a:latin typeface="Liberation Serif"/>
                <a:ea typeface="Liberation Serif"/>
                <a:cs typeface="Liberation Serif"/>
              </a:rPr>
              <a:t>53 613,5тыс</a:t>
            </a:r>
            <a:r>
              <a:rPr b="true" sz="2000">
                <a:solidFill>
                  <a:srgbClr val="4C4B25"/>
                </a:solidFill>
                <a:latin typeface="Liberation Serif"/>
                <a:ea typeface="Liberation Serif"/>
                <a:cs typeface="Liberation Serif"/>
              </a:rPr>
              <a:t>. руб.</a:t>
            </a:r>
            <a:endParaRPr b="true" sz="2000"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309" name="Picture 309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7162800" y="990600"/>
            <a:ext cx="1752600" cy="107632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grpSp>
        <p:nvGrpSpPr>
          <p:cNvPr hidden="false" id="310" name="Shape 310"/>
          <p:cNvGrpSpPr/>
          <p:nvPr isPhoto="false"/>
        </p:nvGrpSpPr>
        <p:grpSpPr>
          <a:xfrm flipH="false" flipV="false" rot="0">
            <a:off x="2895600" y="914400"/>
            <a:ext cx="4191000" cy="1371600"/>
            <a:chOff x="0" y="0"/>
            <a:chExt cx="4191000" cy="1371600"/>
          </a:xfrm>
        </p:grpSpPr>
        <p:sp>
          <p:nvSpPr>
            <p:cNvPr hidden="false" id="311" name="Shape 311"/>
            <p:cNvSpPr txBox="false"/>
            <p:nvPr isPhoto="false"/>
          </p:nvSpPr>
          <p:spPr>
            <a:xfrm flipH="false" flipV="false" rot="0">
              <a:off x="0" y="98425"/>
              <a:ext cx="4191000" cy="1174750"/>
            </a:xfrm>
            <a:prstGeom prst="rightArrow">
              <a:avLst>
                <a:gd fmla="val 75000" name="adj1"/>
                <a:gd fmla="val 50000" name="adj2"/>
              </a:avLst>
            </a:prstGeom>
            <a:solidFill>
              <a:srgbClr val="00B0F0">
                <a:alpha val="90000"/>
              </a:srgbClr>
            </a:solidFill>
          </p:spPr>
          <p:style>
            <a:lnRef idx="2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0"/>
            <a:effectRef idx="0"/>
            <a:fontRef idx="none"/>
          </p:style>
        </p:sp>
        <p:sp>
          <p:nvSpPr>
            <p:cNvPr hidden="false" id="312" name="Shape 312"/>
            <p:cNvSpPr txBox="false"/>
            <p:nvPr isPhoto="false"/>
          </p:nvSpPr>
          <p:spPr>
            <a:xfrm flipH="false" flipV="false" rot="0">
              <a:off x="0" y="0"/>
              <a:ext cx="3565524" cy="1371600"/>
            </a:xfrm>
            <a:prstGeom prst="rect">
              <a:avLst/>
            </a:prstGeom>
          </p:spPr>
          <p:style>
            <a:lnRef idx="0">
              <a:srgbClr val="000000"/>
            </a:lnRef>
            <a:fillRef idx="0">
              <a:srgbClr val="000000"/>
            </a:fillRef>
            <a:effectRef idx="0"/>
            <a:fontRef idx="none"/>
          </p:style>
          <p:txBody>
            <a:bodyPr bIns="11430" lIns="11430" rIns="11430" tIns="11430"/>
            <a:p>
              <a:pPr algn="just" indent="-171450" marL="171450">
                <a:lnSpc>
                  <a:spcPct val="90000"/>
                </a:lnSpc>
              </a:pPr>
              <a:r>
                <a:rPr b="true">
                  <a:solidFill>
                    <a:schemeClr val="tx1">
                      <a:lumMod val="50000"/>
                    </a:schemeClr>
                  </a:solidFill>
                  <a:latin typeface="Liberation Serif"/>
                  <a:ea typeface="Liberation Serif"/>
                  <a:cs typeface="Liberation Serif"/>
                </a:rPr>
                <a:t>441,8 </a:t>
              </a:r>
              <a:r>
                <a:rPr>
                  <a:solidFill>
                    <a:schemeClr val="tx1">
                      <a:lumMod val="50000"/>
                    </a:schemeClr>
                  </a:solidFill>
                  <a:latin typeface="Liberation Serif"/>
                  <a:ea typeface="Liberation Serif"/>
                  <a:cs typeface="Liberation Serif"/>
                </a:rPr>
                <a:t>тыс.</a:t>
              </a:r>
              <a:r>
                <a:rPr>
                  <a:solidFill>
                    <a:schemeClr val="tx1">
                      <a:lumMod val="50000"/>
                    </a:schemeClr>
                  </a:solidFill>
                  <a:latin typeface="Liberation Serif"/>
                  <a:ea typeface="Liberation Serif"/>
                  <a:cs typeface="Liberation Serif"/>
                </a:rPr>
                <a:t> </a:t>
              </a:r>
              <a:r>
                <a:rPr>
                  <a:solidFill>
                    <a:schemeClr val="tx1">
                      <a:lumMod val="50000"/>
                    </a:schemeClr>
                  </a:solidFill>
                  <a:latin typeface="Liberation Serif"/>
                  <a:ea typeface="Liberation Serif"/>
                  <a:cs typeface="Liberation Serif"/>
                </a:rPr>
                <a:t>руб. - </a:t>
              </a:r>
              <a:r>
                <a:rPr>
                  <a:solidFill>
                    <a:schemeClr val="tx1">
                      <a:lumMod val="50000"/>
                    </a:schemeClr>
                  </a:solidFill>
                  <a:latin typeface="Liberation Serif"/>
                  <a:ea typeface="Liberation Serif"/>
                  <a:cs typeface="Liberation Serif"/>
                </a:rPr>
                <a:t>расходы </a:t>
              </a:r>
              <a:r>
                <a:rPr>
                  <a:solidFill>
                    <a:schemeClr val="tx1">
                      <a:lumMod val="50000"/>
                    </a:schemeClr>
                  </a:solidFill>
                  <a:latin typeface="Liberation Serif"/>
                  <a:ea typeface="Liberation Serif"/>
                  <a:cs typeface="Liberation Serif"/>
                </a:rPr>
                <a:t>по регулированию численности безнадзорных животных</a:t>
              </a:r>
              <a:r>
                <a:rPr b="true">
                  <a:solidFill>
                    <a:schemeClr val="tx1">
                      <a:lumMod val="50000"/>
                    </a:schemeClr>
                  </a:solidFill>
                  <a:latin typeface="Liberation Serif"/>
                  <a:ea typeface="Liberation Serif"/>
                  <a:cs typeface="Liberation Serif"/>
                </a:rPr>
                <a:t> </a:t>
              </a:r>
              <a:r>
                <a:rPr>
                  <a:solidFill>
                    <a:schemeClr val="tx1">
                      <a:lumMod val="50000"/>
                    </a:schemeClr>
                  </a:solidFill>
                  <a:latin typeface="Liberation Serif"/>
                  <a:ea typeface="Liberation Serif"/>
                  <a:cs typeface="Liberation Serif"/>
                </a:rPr>
                <a:t> </a:t>
              </a:r>
              <a:r>
                <a:rPr>
                  <a:solidFill>
                    <a:schemeClr val="tx1">
                      <a:lumMod val="50000"/>
                    </a:schemeClr>
                  </a:solidFill>
                  <a:latin typeface="Liberation Serif"/>
                  <a:ea typeface="Liberation Serif"/>
                  <a:cs typeface="Liberation Serif"/>
                </a:rPr>
                <a:t>и мероприятий по предупреждению и ликвидации болезней животных</a:t>
              </a:r>
              <a:endParaRPr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endParaRPr>
            </a:p>
          </p:txBody>
        </p:sp>
      </p:grpSp>
      <p:grpSp>
        <p:nvGrpSpPr>
          <p:cNvPr hidden="false" id="313" name="Shape 313"/>
          <p:cNvGrpSpPr/>
          <p:nvPr isPhoto="false"/>
        </p:nvGrpSpPr>
        <p:grpSpPr>
          <a:xfrm flipH="false" flipV="false" rot="0">
            <a:off x="139700" y="990600"/>
            <a:ext cx="2592388" cy="1295400"/>
            <a:chOff x="0" y="0"/>
            <a:chExt cx="2592388" cy="1295400"/>
          </a:xfrm>
        </p:grpSpPr>
        <p:sp>
          <p:nvSpPr>
            <p:cNvPr hidden="false" id="314" name="Shape 314"/>
            <p:cNvSpPr txBox="false"/>
            <p:nvPr isPhoto="false"/>
          </p:nvSpPr>
          <p:spPr>
            <a:xfrm flipH="false" flipV="false" rot="0">
              <a:off x="250825" y="0"/>
              <a:ext cx="2341563" cy="1295400"/>
            </a:xfrm>
            <a:prstGeom prst="roundRect">
              <a:avLst/>
            </a:pr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0"/>
            <a:effectRef idx="0"/>
            <a:fontRef idx="none"/>
          </p:style>
        </p:sp>
        <p:sp>
          <p:nvSpPr>
            <p:cNvPr hidden="false" id="315" name="Shape 315"/>
            <p:cNvSpPr txBox="false"/>
            <p:nvPr isPhoto="false"/>
          </p:nvSpPr>
          <p:spPr>
            <a:xfrm flipH="false" flipV="false" rot="0">
              <a:off x="0" y="63500"/>
              <a:ext cx="2511425" cy="1168399"/>
            </a:xfrm>
            <a:prstGeom prst="rect">
              <a:avLst/>
            </a:prstGeom>
          </p:spPr>
          <p:style>
            <a:lnRef idx="0">
              <a:srgbClr val="000000"/>
            </a:lnRef>
            <a:fillRef idx="0">
              <a:srgbClr val="000000"/>
            </a:fillRef>
            <a:effectRef idx="0"/>
            <a:fontRef idx="none"/>
          </p:style>
          <p:txBody>
            <a:bodyPr anchor="ctr" bIns="38100" lIns="76200" rIns="76200" tIns="38100"/>
            <a:p>
              <a:pPr algn="ctr">
                <a:lnSpc>
                  <a:spcPct val="90000"/>
                </a:lnSpc>
              </a:pPr>
              <a:r>
                <a:rPr b="true" sz="1600">
                  <a:solidFill>
                    <a:schemeClr val="tx1">
                      <a:lumMod val="50000"/>
                    </a:schemeClr>
                  </a:solidFill>
                  <a:latin typeface="Liberation Serif"/>
                  <a:ea typeface="Liberation Serif"/>
                  <a:cs typeface="Liberation Serif"/>
                </a:rPr>
                <a:t>подраздел</a:t>
              </a:r>
              <a:r>
                <a:rPr b="true" sz="1600">
                  <a:solidFill>
                    <a:schemeClr val="tx1">
                      <a:lumMod val="50000"/>
                    </a:schemeClr>
                  </a:solidFill>
                  <a:latin typeface="Liberation Serif"/>
                  <a:ea typeface="Liberation Serif"/>
                  <a:cs typeface="Liberation Serif"/>
                </a:rPr>
                <a:t> 0405 </a:t>
              </a:r>
              <a:r>
                <a:rPr b="true" sz="1600">
                  <a:solidFill>
                    <a:schemeClr val="tx1">
                      <a:lumMod val="50000"/>
                    </a:schemeClr>
                  </a:solidFill>
                  <a:latin typeface="Liberation Serif"/>
                  <a:ea typeface="Liberation Serif"/>
                  <a:cs typeface="Liberation Serif"/>
                </a:rPr>
                <a:t> «Сельское хозяйство и рыболовство»</a:t>
              </a:r>
              <a:endParaRPr b="true" sz="1400">
                <a:solidFill>
                  <a:srgbClr val="4C4B25"/>
                </a:solidFill>
                <a:latin typeface="Bookman Old Style"/>
                <a:ea typeface="Bookman Old Style"/>
                <a:cs typeface="Bookman Old Style"/>
              </a:endParaRPr>
            </a:p>
          </p:txBody>
        </p:sp>
      </p:grpSp>
      <p:sp>
        <p:nvSpPr>
          <p:cNvPr hidden="false" id="316" name="Shape 316"/>
          <p:cNvSpPr txBox="false"/>
          <p:nvPr isPhoto="false"/>
        </p:nvSpPr>
        <p:spPr>
          <a:xfrm flipH="false" flipV="false" rot="0">
            <a:off x="304800" y="2819400"/>
            <a:ext cx="2362200" cy="1143000"/>
          </a:xfrm>
          <a:prstGeom prst="roundRect">
            <a:avLst/>
          </a:prstGeom>
          <a:solidFill>
            <a:srgbClr val="00B0F0"/>
          </a:solidFill>
          <a:ln w="25400">
            <a:solidFill>
              <a:srgbClr val="00B0F0"/>
            </a:solidFill>
            <a:prstDash val="solid"/>
          </a:ln>
        </p:spPr>
        <p:txBody>
          <a:bodyPr anchor="ctr" bIns="45720" lIns="91440" rIns="91440" tIns="45720"/>
          <a:p>
            <a:pPr algn="ctr"/>
            <a:r>
              <a:rPr b="true"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Подраздел 0406 «Водное хозяйство»</a:t>
            </a:r>
            <a:endParaRPr b="true"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sp>
        <p:nvSpPr>
          <p:cNvPr hidden="false" id="317" name="Shape 317"/>
          <p:cNvSpPr txBox="false"/>
          <p:nvPr isPhoto="false"/>
        </p:nvSpPr>
        <p:spPr>
          <a:xfrm flipH="false" flipV="false" rot="0">
            <a:off x="2895600" y="2514600"/>
            <a:ext cx="4114800" cy="1676400"/>
          </a:xfrm>
          <a:prstGeom prst="rightArrow">
            <a:avLst/>
          </a:prstGeom>
          <a:solidFill>
            <a:srgbClr val="00B0F0"/>
          </a:solidFill>
          <a:ln w="25400">
            <a:solidFill>
              <a:srgbClr val="00B0F0"/>
            </a:solidFill>
            <a:prstDash val="solid"/>
          </a:ln>
        </p:spPr>
        <p:txBody>
          <a:bodyPr anchor="ctr" bIns="45720" lIns="91440" rIns="91440" tIns="45720"/>
          <a:p>
            <a:pPr algn="just"/>
            <a:r>
              <a:rPr b="true"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7 212,7 </a:t>
            </a:r>
            <a:r>
              <a:rPr b="true"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тыс. руб.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– </a:t>
            </a:r>
            <a:r>
              <a:rPr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проведение комплексного анализа ГТС и страхование ГТС</a:t>
            </a:r>
            <a:endParaRPr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hidden="false" id="319" name="Picture 319"/>
          <p:cNvPicPr preferRelativeResize="true"/>
          <p:nvPr isPhoto="false"/>
        </p:nvPicPr>
        <p:blipFill>
          <a:blip r:embed="rId4"/>
          <a:stretch/>
        </p:blipFill>
        <p:spPr>
          <a:xfrm flipH="false" flipV="false" rot="0">
            <a:off x="7086600" y="2743200"/>
            <a:ext cx="1819275" cy="1068387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320" name="Shape 320"/>
          <p:cNvSpPr txBox="false"/>
          <p:nvPr isPhoto="false"/>
        </p:nvSpPr>
        <p:spPr>
          <a:xfrm flipH="false" flipV="false" rot="0">
            <a:off x="304800" y="4648200"/>
            <a:ext cx="2362200" cy="1143000"/>
          </a:xfrm>
          <a:prstGeom prst="roundRect">
            <a:avLst/>
          </a:prstGeom>
          <a:solidFill>
            <a:srgbClr val="00B0F0"/>
          </a:solidFill>
          <a:ln w="25400">
            <a:solidFill>
              <a:srgbClr val="00B0F0"/>
            </a:solidFill>
            <a:prstDash val="solid"/>
          </a:ln>
        </p:spPr>
        <p:txBody>
          <a:bodyPr anchor="ctr" bIns="45720" lIns="91440" rIns="91440" tIns="45720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b="true" sz="16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Подраздел 0408 «Транспорт»</a:t>
            </a:r>
            <a:endParaRPr b="true" sz="160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321" name="Shape 321"/>
          <p:cNvSpPr txBox="false"/>
          <p:nvPr isPhoto="false"/>
        </p:nvSpPr>
        <p:spPr>
          <a:xfrm flipH="false" flipV="false" rot="0">
            <a:off x="2895600" y="4267200"/>
            <a:ext cx="4114800" cy="1905000"/>
          </a:xfrm>
          <a:prstGeom prst="rightArrow">
            <a:avLst/>
          </a:prstGeom>
          <a:solidFill>
            <a:srgbClr val="00B0F0"/>
          </a:solidFill>
          <a:ln w="25400">
            <a:solidFill>
              <a:srgbClr val="00B0F0"/>
            </a:solidFill>
            <a:prstDash val="solid"/>
          </a:ln>
        </p:spPr>
        <p:txBody>
          <a:bodyPr anchor="ctr" bIns="45720" lIns="91440" rIns="91440" tIns="45720"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b="true"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500,0  </a:t>
            </a:r>
            <a:r>
              <a:rPr b="true"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тыс. руб.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– </a:t>
            </a:r>
            <a:r>
              <a:rPr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организация услуг по осуществлению регулярных перевозок</a:t>
            </a:r>
            <a:endParaRPr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24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322" name="GroupShape 32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323" name="Shape 323"/>
          <p:cNvSpPr txBox="true"/>
          <p:nvPr isPhoto="false">
            <p:ph idx="0" type="title"/>
          </p:nvPr>
        </p:nvSpPr>
        <p:spPr>
          <a:xfrm flipH="false" flipV="false" rot="0">
            <a:off x="685800" y="-1295400"/>
            <a:ext cx="8101013" cy="833437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 b="true" sz="250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b="true" sz="200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hidden="false" id="325" name="Picture 325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1066800"/>
            <a:ext cx="2971041" cy="2228653"/>
          </a:xfrm>
          <a:prstGeom prst="rect">
            <a:avLst/>
          </a:prstGeom>
          <a:ln>
            <a:noFill/>
          </a:ln>
        </p:spPr>
      </p:pic>
      <p:pic>
        <p:nvPicPr>
          <p:cNvPr hidden="false" id="327" name="Picture 327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328" name="Shape 328"/>
          <p:cNvSpPr txBox="true"/>
          <p:nvPr isPhoto="false"/>
        </p:nvSpPr>
        <p:spPr>
          <a:xfrm flipH="false" flipV="false" rot="0">
            <a:off x="614363" y="3497263"/>
            <a:ext cx="3387725" cy="425450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anchor="ctr" bIns="45720" lIns="91440" rIns="91440" tIns="45720"/>
          <a:p>
            <a:pPr algn="ctr"/>
            <a:r>
              <a:rPr b="true" sz="160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ул. Мопра</a:t>
            </a:r>
            <a:endParaRPr sz="160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hidden="false" id="330" name="Picture 330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0" y="3733800"/>
            <a:ext cx="3215742" cy="2411806"/>
          </a:xfrm>
          <a:prstGeom prst="rect">
            <a:avLst/>
          </a:prstGeom>
        </p:spPr>
      </p:pic>
      <p:pic>
        <p:nvPicPr>
          <p:cNvPr hidden="false" id="332" name="Picture 332"/>
          <p:cNvPicPr preferRelativeResize="true"/>
          <p:nvPr isPhoto="false"/>
        </p:nvPicPr>
        <p:blipFill>
          <a:blip r:embed="rId4"/>
          <a:stretch/>
        </p:blipFill>
        <p:spPr>
          <a:xfrm flipH="false" flipV="false" rot="0">
            <a:off x="2667000" y="1600200"/>
            <a:ext cx="2995613" cy="2246313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pic>
        <p:nvPicPr>
          <p:cNvPr hidden="false" id="334" name="Picture 334"/>
          <p:cNvPicPr preferRelativeResize="true"/>
          <p:nvPr isPhoto="false"/>
        </p:nvPicPr>
        <p:blipFill>
          <a:blip r:embed="rId5"/>
          <a:stretch/>
        </p:blipFill>
        <p:spPr>
          <a:xfrm flipH="false" flipV="false" rot="0">
            <a:off x="2819400" y="4191000"/>
            <a:ext cx="3148013" cy="23622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grpSp>
        <p:nvGrpSpPr>
          <p:cNvPr hidden="false" id="335" name="Shape 335"/>
          <p:cNvGrpSpPr/>
          <p:nvPr isPhoto="false"/>
        </p:nvGrpSpPr>
        <p:grpSpPr>
          <a:xfrm flipH="false" flipV="false" rot="0">
            <a:off x="6019800" y="1524000"/>
            <a:ext cx="2971800" cy="2286000"/>
            <a:chOff x="0" y="0"/>
            <a:chExt cx="2971800" cy="2286000"/>
          </a:xfrm>
        </p:grpSpPr>
        <p:sp>
          <p:nvSpPr>
            <p:cNvPr hidden="false" id="336" name="Shape 336"/>
            <p:cNvSpPr txBox="false"/>
            <p:nvPr isPhoto="false"/>
          </p:nvSpPr>
          <p:spPr>
            <a:xfrm flipH="false" flipV="false" rot="0">
              <a:off x="0" y="0"/>
              <a:ext cx="2971800" cy="2286000"/>
            </a:xfrm>
            <a:prstGeom prst="roundRect">
              <a:avLst>
                <a:gd fmla="val 10000" name="adj"/>
              </a:avLst>
            </a:prstGeom>
            <a:solidFill>
              <a:srgbClr val="C5D5AB"/>
            </a:solidFill>
            <a:ln w="25400">
              <a:solidFill>
                <a:schemeClr val="tx1">
                  <a:lumMod val="50000"/>
                </a:schemeClr>
              </a:solidFill>
              <a:prstDash val="solid"/>
            </a:ln>
          </p:spPr>
        </p:sp>
        <p:sp>
          <p:nvSpPr>
            <p:cNvPr hidden="false" id="337" name="Shape 337"/>
            <p:cNvSpPr txBox="false"/>
            <p:nvPr isPhoto="false"/>
          </p:nvSpPr>
          <p:spPr>
            <a:xfrm flipH="false" flipV="false" rot="0">
              <a:off x="76200" y="76199"/>
              <a:ext cx="2797175" cy="2200274"/>
            </a:xfrm>
            <a:prstGeom prst="rect">
              <a:avLst/>
            </a:prstGeom>
          </p:spPr>
          <p:style>
            <a:lnRef idx="0">
              <a:srgbClr val="000000"/>
            </a:lnRef>
            <a:fillRef idx="0">
              <a:srgbClr val="000000"/>
            </a:fillRef>
            <a:effectRef idx="0"/>
            <a:fontRef idx="none"/>
          </p:style>
          <p:txBody>
            <a:bodyPr anchor="ctr" bIns="19050" lIns="19050" rIns="19050" tIns="19050"/>
            <a:p>
              <a:pPr algn="ctr">
                <a:lnSpc>
                  <a:spcPct val="90000"/>
                </a:lnSpc>
              </a:pPr>
              <a:r>
                <a:rPr b="true" sz="2000"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5 </a:t>
              </a:r>
              <a:r>
                <a:rPr b="true" sz="2000"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189,6 </a:t>
              </a:r>
              <a:r>
                <a:rPr b="true" sz="2000"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тыс. руб.</a:t>
              </a:r>
              <a:endParaRPr b="true" sz="200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ctr">
                <a:lnSpc>
                  <a:spcPct val="90000"/>
                </a:lnSpc>
              </a:pPr>
              <a:r>
                <a:rPr b="true"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содержание автомобильных дорог и инженерных сооружений на них в зимний  и летний периоды</a:t>
              </a:r>
              <a:endParaRPr b="true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</p:grpSp>
      <p:grpSp>
        <p:nvGrpSpPr>
          <p:cNvPr hidden="false" id="338" name="Shape 338"/>
          <p:cNvGrpSpPr/>
          <p:nvPr isPhoto="false"/>
        </p:nvGrpSpPr>
        <p:grpSpPr>
          <a:xfrm flipH="false" flipV="false" rot="0">
            <a:off x="6172200" y="4191000"/>
            <a:ext cx="2819400" cy="2438400"/>
            <a:chOff x="0" y="0"/>
            <a:chExt cx="2819400" cy="2438400"/>
          </a:xfrm>
        </p:grpSpPr>
        <p:sp>
          <p:nvSpPr>
            <p:cNvPr hidden="false" id="339" name="Shape 339"/>
            <p:cNvSpPr txBox="false"/>
            <p:nvPr isPhoto="false"/>
          </p:nvSpPr>
          <p:spPr>
            <a:xfrm flipH="false" flipV="false" rot="0">
              <a:off x="0" y="76200"/>
              <a:ext cx="2819400" cy="2362199"/>
            </a:xfrm>
            <a:prstGeom prst="roundRect">
              <a:avLst>
                <a:gd fmla="val 10000" name="adj"/>
              </a:avLst>
            </a:prstGeom>
            <a:solidFill>
              <a:srgbClr val="C5D5AB"/>
            </a:solidFill>
            <a:ln w="25400">
              <a:solidFill>
                <a:schemeClr val="tx1">
                  <a:lumMod val="50000"/>
                </a:schemeClr>
              </a:solidFill>
              <a:prstDash val="solid"/>
            </a:ln>
          </p:spPr>
        </p:sp>
        <p:sp>
          <p:nvSpPr>
            <p:cNvPr hidden="false" id="340" name="Shape 340"/>
            <p:cNvSpPr txBox="false"/>
            <p:nvPr isPhoto="false"/>
          </p:nvSpPr>
          <p:spPr>
            <a:xfrm flipH="false" flipV="false" rot="0">
              <a:off x="120650" y="0"/>
              <a:ext cx="2654300" cy="2225675"/>
            </a:xfrm>
            <a:prstGeom prst="rect">
              <a:avLst/>
            </a:prstGeom>
          </p:spPr>
          <p:style>
            <a:lnRef idx="0">
              <a:srgbClr val="000000"/>
            </a:lnRef>
            <a:fillRef idx="0">
              <a:srgbClr val="000000"/>
            </a:fillRef>
            <a:effectRef idx="0"/>
            <a:fontRef idx="none"/>
          </p:style>
          <p:txBody>
            <a:bodyPr anchor="ctr" bIns="20955" lIns="20955" rIns="20955" tIns="20955"/>
            <a:p>
              <a:pPr algn="just">
                <a:lnSpc>
                  <a:spcPct val="90000"/>
                </a:lnSpc>
                <a:spcAft>
                  <a:spcPts val="0"/>
                </a:spcAft>
              </a:pPr>
              <a:r>
                <a:rPr b="true" sz="2000"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-   </a:t>
              </a:r>
              <a:r>
                <a:rPr b="true" sz="2000"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3 000,0тыс.руб</a:t>
              </a:r>
              <a:r>
                <a:rPr b="true" sz="2000"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. -</a:t>
              </a:r>
              <a:endParaRPr b="true" sz="200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just">
                <a:lnSpc>
                  <a:spcPct val="90000"/>
                </a:lnSpc>
              </a:pPr>
              <a:r>
                <a:rPr b="true"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ремонт а/</a:t>
              </a:r>
              <a:r>
                <a:rPr b="true"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д</a:t>
              </a:r>
              <a:r>
                <a:rPr b="true"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 в МГО;</a:t>
              </a:r>
              <a:endParaRPr b="true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just">
                <a:lnSpc>
                  <a:spcPct val="90000"/>
                </a:lnSpc>
              </a:pPr>
              <a:r>
                <a:rPr b="true" sz="2000"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- </a:t>
              </a:r>
              <a:r>
                <a:rPr b="true" sz="2000"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3 153,4тыс.руб</a:t>
              </a:r>
              <a:r>
                <a:rPr b="true" sz="2000"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. - </a:t>
              </a:r>
              <a:r>
                <a:rPr b="true"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обустройство </a:t>
              </a:r>
              <a:r>
                <a:rPr b="true"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грунтовых дорог в п. Изумруд</a:t>
              </a:r>
              <a:endParaRPr b="true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</p:grpSp>
      <p:sp>
        <p:nvSpPr>
          <p:cNvPr hidden="false" id="341" name="Shape 341"/>
          <p:cNvSpPr txBox="true"/>
          <p:nvPr isPhoto="false"/>
        </p:nvSpPr>
        <p:spPr>
          <a:xfrm flipH="false" flipV="false" rot="0">
            <a:off x="990600" y="228600"/>
            <a:ext cx="7924800" cy="708025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Подраздел 0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409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 «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Дорожное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хозяйство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 (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дорожные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фонды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)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» - </a:t>
            </a:r>
            <a:endParaRPr b="true" sz="20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44 529,0тыс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. руб.:</a:t>
            </a:r>
            <a:endParaRPr b="true" sz="2000"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25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342" name="GroupShape 34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344" name="Picture 344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304800" y="36513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grpSp>
        <p:nvGrpSpPr>
          <p:cNvPr hidden="false" id="345" name="Shape 345"/>
          <p:cNvGrpSpPr/>
          <p:nvPr isPhoto="false"/>
        </p:nvGrpSpPr>
        <p:grpSpPr>
          <a:xfrm flipH="false" flipV="false" rot="0">
            <a:off x="6019800" y="685800"/>
            <a:ext cx="2971800" cy="5943600"/>
            <a:chOff x="0" y="0"/>
            <a:chExt cx="2971800" cy="5943600"/>
          </a:xfrm>
        </p:grpSpPr>
        <p:sp>
          <p:nvSpPr>
            <p:cNvPr hidden="false" id="346" name="Shape 346"/>
            <p:cNvSpPr txBox="false"/>
            <p:nvPr isPhoto="false"/>
          </p:nvSpPr>
          <p:spPr>
            <a:xfrm flipH="false" flipV="false" rot="0">
              <a:off x="0" y="280987"/>
              <a:ext cx="2971800" cy="5056187"/>
            </a:xfrm>
            <a:prstGeom prst="roundRect">
              <a:avLst>
                <a:gd fmla="val 10000" name="adj"/>
              </a:avLst>
            </a:prstGeom>
            <a:solidFill>
              <a:srgbClr val="C5D5AB"/>
            </a:solidFill>
            <a:ln w="25400">
              <a:solidFill>
                <a:schemeClr val="tx1">
                  <a:lumMod val="50000"/>
                </a:schemeClr>
              </a:solidFill>
              <a:prstDash val="solid"/>
            </a:ln>
          </p:spPr>
        </p:sp>
        <p:sp>
          <p:nvSpPr>
            <p:cNvPr hidden="false" id="347" name="Shape 347"/>
            <p:cNvSpPr txBox="false"/>
            <p:nvPr isPhoto="false"/>
          </p:nvSpPr>
          <p:spPr>
            <a:xfrm flipH="false" flipV="false" rot="0">
              <a:off x="76200" y="0"/>
              <a:ext cx="2797175" cy="5943600"/>
            </a:xfrm>
            <a:prstGeom prst="rect">
              <a:avLst/>
            </a:prstGeom>
          </p:spPr>
          <p:style>
            <a:lnRef idx="0">
              <a:srgbClr val="000000"/>
            </a:lnRef>
            <a:fillRef idx="0">
              <a:srgbClr val="000000"/>
            </a:fillRef>
            <a:effectRef idx="0"/>
            <a:fontRef idx="none"/>
          </p:style>
          <p:txBody>
            <a:bodyPr anchor="ctr" bIns="19050" lIns="19050" rIns="19050" tIns="19050"/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r>
                <a:rPr b="true" sz="16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400,0 </a:t>
              </a:r>
              <a:r>
                <a:rPr b="true" sz="16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тыс.руб. – техническое обслуживание дорожных знаков;</a:t>
              </a:r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r>
                <a:rPr b="true" sz="16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450,0 </a:t>
              </a:r>
              <a:r>
                <a:rPr b="true" sz="16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тыс. руб. - нанесение горизонтальной дорожной разметки;</a:t>
              </a:r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r>
                <a:rPr b="true" sz="16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10 000,0тыс.руб</a:t>
              </a:r>
              <a:r>
                <a:rPr b="true" sz="16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. - обустройство пешеходных переходов в Малышевском городском округе;</a:t>
              </a:r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r>
                <a:rPr b="true" sz="16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265,0 </a:t>
              </a:r>
              <a:r>
                <a:rPr b="true" sz="16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тыс. руб. </a:t>
              </a:r>
              <a:r>
                <a:rPr b="true" sz="16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–обустройство остановки</a:t>
              </a:r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r>
                <a:rPr b="true" sz="16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22 071,0 тыс.руб. текущий ремонт а/</a:t>
              </a:r>
              <a:r>
                <a:rPr b="true" sz="16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д</a:t>
              </a:r>
              <a:r>
                <a:rPr b="true" sz="1600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 в п. Малышева</a:t>
              </a:r>
              <a:endParaRPr b="true" sz="1600">
                <a:solidFill>
                  <a:srgbClr val="303030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>
                <a:lnSpc>
                  <a:spcPct val="90000"/>
                </a:lnSpc>
              </a:pPr>
              <a:endParaRPr b="true" sz="1600">
                <a:solidFill>
                  <a:srgbClr val="303030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>
                <a:lnSpc>
                  <a:spcPct val="90000"/>
                </a:lnSpc>
              </a:pPr>
              <a:endParaRPr b="true" sz="1600">
                <a:solidFill>
                  <a:srgbClr val="303030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>
                <a:lnSpc>
                  <a:spcPct val="90000"/>
                </a:lnSpc>
              </a:pPr>
              <a:endParaRPr b="true" sz="1600">
                <a:solidFill>
                  <a:srgbClr val="303030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>
                <a:lnSpc>
                  <a:spcPct val="90000"/>
                </a:lnSpc>
              </a:pPr>
              <a:endParaRPr b="true" sz="1600">
                <a:solidFill>
                  <a:srgbClr val="303030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>
                <a:lnSpc>
                  <a:spcPct val="90000"/>
                </a:lnSpc>
              </a:pPr>
              <a:endParaRPr b="true" sz="1600">
                <a:solidFill>
                  <a:srgbClr val="303030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>
                <a:lnSpc>
                  <a:spcPct val="90000"/>
                </a:lnSpc>
              </a:pPr>
              <a:endParaRPr b="true" sz="1600">
                <a:solidFill>
                  <a:srgbClr val="303030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l"/>
              <a:endParaRPr b="true" sz="16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ctr">
                <a:lnSpc>
                  <a:spcPct val="90000"/>
                </a:lnSpc>
              </a:pPr>
              <a:endParaRPr b="true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</p:grpSp>
      <p:pic>
        <p:nvPicPr>
          <p:cNvPr hidden="false" id="349" name="Picture 349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138099" y="990600"/>
            <a:ext cx="2376501" cy="2895600"/>
          </a:xfrm>
          <a:prstGeom prst="rect">
            <a:avLst/>
          </a:prstGeom>
        </p:spPr>
      </p:pic>
      <p:pic>
        <p:nvPicPr>
          <p:cNvPr hidden="false" id="351" name="Picture 351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2514600" y="1066800"/>
            <a:ext cx="3464516" cy="2514600"/>
          </a:xfrm>
          <a:prstGeom prst="rect">
            <a:avLst/>
          </a:prstGeom>
          <a:ln>
            <a:noFill/>
          </a:ln>
        </p:spPr>
      </p:pic>
      <p:pic>
        <p:nvPicPr>
          <p:cNvPr hidden="false" id="353" name="Picture 353"/>
          <p:cNvPicPr preferRelativeResize="true"/>
          <p:nvPr isPhoto="false"/>
        </p:nvPicPr>
        <p:blipFill>
          <a:blip r:embed="rId4"/>
          <a:stretch/>
        </p:blipFill>
        <p:spPr>
          <a:xfrm flipH="false" flipV="false" rot="0">
            <a:off x="1905000" y="4114800"/>
            <a:ext cx="3352800" cy="2514600"/>
          </a:xfrm>
          <a:prstGeom prst="rect">
            <a:avLst/>
          </a:prstGeom>
          <a:ln>
            <a:noFill/>
          </a:ln>
        </p:spPr>
      </p:pic>
      <p:sp>
        <p:nvSpPr>
          <p:cNvPr hidden="false" id="354" name="Shape 354"/>
          <p:cNvSpPr txBox="true"/>
          <p:nvPr isPhoto="false"/>
        </p:nvSpPr>
        <p:spPr>
          <a:xfrm flipH="false" flipV="false" rot="0">
            <a:off x="1066800" y="241300"/>
            <a:ext cx="7924800" cy="707886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Подраздел 0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409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 «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Дорожное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хозяйство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 (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дорожные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фонды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)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» (продолжение) </a:t>
            </a:r>
            <a:endParaRPr b="true" sz="20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</p:spTree>
  </p:cSld>
</p:sld>
</file>

<file path=ppt/slides/slide26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355" name="GroupShape 355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356" name="Shape 356"/>
          <p:cNvSpPr txBox="true"/>
          <p:nvPr isPhoto="false">
            <p:ph idx="0" type="title"/>
          </p:nvPr>
        </p:nvSpPr>
        <p:spPr>
          <a:xfrm flipH="false" flipV="false" rot="0">
            <a:off x="609600" y="-1524000"/>
            <a:ext cx="8101013" cy="1138237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br>
              <a:rPr sz="2000">
                <a:solidFill>
                  <a:srgbClr val="36351A"/>
                </a:solidFill>
                <a:latin typeface="Bookman Old Style"/>
                <a:ea typeface="Bookman Old Style"/>
                <a:cs typeface="Bookman Old Style"/>
              </a:rPr>
            </a:br>
            <a:endParaRPr b="true" sz="20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hidden="false" id="358" name="Picture 358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pic>
        <p:nvPicPr>
          <p:cNvPr hidden="false" id="360" name="Picture 360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304800" y="1371600"/>
            <a:ext cx="4370832" cy="2468880"/>
          </a:xfrm>
          <a:prstGeom prst="rect">
            <a:avLst/>
          </a:prstGeom>
          <a:ln>
            <a:noFill/>
          </a:ln>
        </p:spPr>
      </p:pic>
      <p:sp>
        <p:nvSpPr>
          <p:cNvPr hidden="false" id="361" name="Shape 361"/>
          <p:cNvSpPr txBox="false"/>
          <p:nvPr isPhoto="false"/>
        </p:nvSpPr>
        <p:spPr>
          <a:xfrm flipH="false" flipV="false" rot="0">
            <a:off x="381000" y="3886200"/>
            <a:ext cx="4114800" cy="2667000"/>
          </a:xfrm>
          <a:prstGeom prst="rect">
            <a:avLst/>
          </a:prstGeom>
          <a:gradFill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</a:gradFill>
          <a:ln w="9525"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lstStyle>
            <a:defPPr/>
            <a:lvl1pPr algn="l" lvl="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1pPr>
            <a:lvl2pPr algn="l" indent="-90487" lvl="1" marL="547688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2pPr>
            <a:lvl3pPr algn="l" indent="-180975" lvl="2" marL="1093788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3pPr>
            <a:lvl4pPr algn="l" indent="-273050" lvl="3" marL="1643063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4pPr>
            <a:lvl5pPr algn="l" indent="-363538" lvl="4" marL="2192338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5pPr>
            <a:lvl6pPr algn="l" indent="0" lvl="5" marL="22860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6pPr>
            <a:lvl7pPr algn="l" indent="0" lvl="6" marL="27432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7pPr>
            <a:lvl8pPr algn="l" indent="0" lvl="7" marL="32004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8pPr>
            <a:lvl9pPr algn="l" indent="0" lvl="8" marL="3657600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9pPr>
          </a:lstStyle>
          <a:p>
            <a:pPr algn="just"/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Мероприятия по подпрограмме </a:t>
            </a:r>
            <a:endParaRPr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/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"Развитие малого и среднего </a:t>
            </a:r>
            <a:endParaRPr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/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предпринимательства </a:t>
            </a:r>
            <a:endParaRPr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/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в Малышевском  городском округе </a:t>
            </a:r>
            <a:endParaRPr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/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до </a:t>
            </a: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2027 </a:t>
            </a: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года -  </a:t>
            </a:r>
            <a:r>
              <a:rPr b="true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110,0 </a:t>
            </a:r>
            <a:r>
              <a:rPr b="true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тыс. руб.:</a:t>
            </a:r>
            <a:endParaRPr b="true"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buChar char="-"/>
            </a:pP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отплата статистической информации, </a:t>
            </a:r>
            <a:endParaRPr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buChar char="-"/>
            </a:pP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проведение образовательных мероприятий </a:t>
            </a:r>
            <a:endParaRPr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/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для начинающих и действующих </a:t>
            </a:r>
            <a:endParaRPr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/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субъектов малого предпринимательства)</a:t>
            </a:r>
            <a:endParaRPr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362" name="Shape 362"/>
          <p:cNvSpPr txBox="false"/>
          <p:nvPr isPhoto="false"/>
        </p:nvSpPr>
        <p:spPr>
          <a:xfrm flipH="false" flipV="false" rot="0">
            <a:off x="4876800" y="3810000"/>
            <a:ext cx="4114800" cy="2667000"/>
          </a:xfrm>
          <a:prstGeom prst="rect">
            <a:avLst/>
          </a:prstGeom>
          <a:gradFill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</a:gradFill>
          <a:ln w="9525"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just">
              <a:spcAft>
                <a:spcPts val="0"/>
              </a:spcAft>
            </a:pP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Мероприятий по землеустройству и </a:t>
            </a:r>
            <a:endParaRPr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землепользованию  - </a:t>
            </a:r>
            <a:r>
              <a:rPr b="true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820,0 </a:t>
            </a:r>
            <a:r>
              <a:rPr b="true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тыс.руб.  </a:t>
            </a:r>
            <a:endParaRPr b="true"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(кадастровые работы в отношении </a:t>
            </a:r>
            <a:endParaRPr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земельных участков для проведения </a:t>
            </a:r>
            <a:endParaRPr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аукционов,  кадастровые работы в</a:t>
            </a:r>
            <a:endParaRPr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отношении автомобильных дорог, </a:t>
            </a:r>
            <a:endParaRPr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техническая инвентаризация </a:t>
            </a:r>
            <a:endParaRPr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объектов </a:t>
            </a: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безхозяйного</a:t>
            </a: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имущества </a:t>
            </a:r>
            <a:endParaRPr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и автоматизация учета управления</a:t>
            </a:r>
            <a:endParaRPr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муниципальной собственностью</a:t>
            </a:r>
            <a:endParaRPr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hidden="false" id="364" name="Picture 364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4876800" y="1600200"/>
            <a:ext cx="3846512" cy="20574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365" name="Shape 365"/>
          <p:cNvSpPr txBox="true"/>
          <p:nvPr isPhoto="false"/>
        </p:nvSpPr>
        <p:spPr>
          <a:xfrm flipH="false" flipV="false" rot="0">
            <a:off x="914400" y="228600"/>
            <a:ext cx="7924800" cy="1016000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rgbClr val="36351A"/>
                </a:solidFill>
                <a:latin typeface="Liberation Serif"/>
                <a:ea typeface="Liberation Serif"/>
                <a:cs typeface="Liberation Serif"/>
              </a:rPr>
              <a:t>Подраздел 0</a:t>
            </a:r>
            <a:r>
              <a:rPr b="true" sz="2000">
                <a:solidFill>
                  <a:srgbClr val="36351A"/>
                </a:solidFill>
                <a:latin typeface="Liberation Serif"/>
                <a:ea typeface="Liberation Serif"/>
                <a:cs typeface="Liberation Serif"/>
              </a:rPr>
              <a:t>412</a:t>
            </a:r>
            <a:br>
              <a:rPr sz="2000">
                <a:solidFill>
                  <a:srgbClr val="36351A"/>
                </a:solidFill>
                <a:latin typeface="Liberation Serif"/>
                <a:ea typeface="Liberation Serif"/>
                <a:cs typeface="Liberation Serif"/>
              </a:rPr>
            </a:br>
            <a:r>
              <a:rPr b="true" sz="2000">
                <a:solidFill>
                  <a:srgbClr val="36351A"/>
                </a:solidFill>
                <a:latin typeface="Liberation Serif"/>
                <a:ea typeface="Liberation Serif"/>
                <a:cs typeface="Liberation Serif"/>
              </a:rPr>
              <a:t>«Другие вопросы в области национальной экономики»</a:t>
            </a:r>
            <a:br>
              <a:rPr b="true" sz="2000">
                <a:solidFill>
                  <a:srgbClr val="36351A"/>
                </a:solidFill>
                <a:latin typeface="Liberation Serif"/>
                <a:ea typeface="Liberation Serif"/>
                <a:cs typeface="Liberation Serif"/>
              </a:rPr>
            </a:br>
            <a:r>
              <a:rPr b="true" sz="2000">
                <a:solidFill>
                  <a:srgbClr val="36351A"/>
                </a:solidFill>
                <a:latin typeface="Liberation Serif"/>
                <a:ea typeface="Liberation Serif"/>
                <a:cs typeface="Liberation Serif"/>
              </a:rPr>
              <a:t>-</a:t>
            </a:r>
            <a:r>
              <a:rPr sz="2000">
                <a:solidFill>
                  <a:srgbClr val="36351A"/>
                </a:solidFill>
                <a:latin typeface="Liberation Serif"/>
                <a:ea typeface="Liberation Serif"/>
                <a:cs typeface="Liberation Serif"/>
              </a:rPr>
              <a:t> </a:t>
            </a:r>
            <a:r>
              <a:rPr b="true" sz="2000">
                <a:solidFill>
                  <a:srgbClr val="36351A"/>
                </a:solidFill>
                <a:latin typeface="Liberation Serif"/>
                <a:ea typeface="Liberation Serif"/>
                <a:cs typeface="Liberation Serif"/>
              </a:rPr>
              <a:t>930,0 </a:t>
            </a:r>
            <a:r>
              <a:rPr b="true" sz="2000">
                <a:solidFill>
                  <a:srgbClr val="36351A"/>
                </a:solidFill>
                <a:latin typeface="Liberation Serif"/>
                <a:ea typeface="Liberation Serif"/>
                <a:cs typeface="Liberation Serif"/>
              </a:rPr>
              <a:t>тыс.руб.</a:t>
            </a:r>
            <a:endParaRPr b="true" sz="2000"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27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366" name="GroupShape 36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367" name="Shape 367"/>
          <p:cNvSpPr txBox="false"/>
          <p:nvPr isPhoto="false"/>
        </p:nvSpPr>
        <p:spPr>
          <a:xfrm flipH="false" flipV="false" rot="0">
            <a:off x="457200" y="990600"/>
            <a:ext cx="8686800" cy="369888"/>
          </a:xfrm>
          <a:prstGeom prst="rect">
            <a:avLst/>
          </a:prstGeom>
        </p:spPr>
        <p:txBody>
          <a:bodyPr bIns="45720" lIns="91440" rIns="91440" tIns="45720">
            <a:spAutoFit/>
          </a:bodyPr>
          <a:p>
            <a:pPr algn="ctr"/>
            <a:r>
              <a:rPr b="true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Подраздел 0501 «Жилищное хозяйство</a:t>
            </a:r>
            <a:r>
              <a:rPr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» - </a:t>
            </a:r>
            <a:r>
              <a:rPr b="true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27 277,4тыс</a:t>
            </a:r>
            <a:r>
              <a:rPr b="true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. руб.</a:t>
            </a:r>
            <a:endParaRPr b="true">
              <a:solidFill>
                <a:schemeClr val="tx1">
                  <a:lumMod val="50000"/>
                </a:schemeClr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369" name="Picture 369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228600" y="3416300"/>
            <a:ext cx="1676400" cy="1370012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grpSp>
        <p:nvGrpSpPr>
          <p:cNvPr hidden="false" id="370" name="Shape 370"/>
          <p:cNvGrpSpPr/>
          <p:nvPr isPhoto="false"/>
        </p:nvGrpSpPr>
        <p:grpSpPr>
          <a:xfrm flipH="false" flipV="false" rot="0">
            <a:off x="1905000" y="1447800"/>
            <a:ext cx="6781800" cy="1752600"/>
            <a:chOff x="0" y="0"/>
            <a:chExt cx="6781800" cy="1752600"/>
          </a:xfrm>
        </p:grpSpPr>
        <p:grpSp>
          <p:nvGrpSpPr>
            <p:cNvPr hidden="false" id="371" name="Shape 371"/>
            <p:cNvGrpSpPr/>
            <p:nvPr isPhoto="false"/>
          </p:nvGrpSpPr>
          <p:grpSpPr>
            <a:xfrm flipH="false" flipV="false" rot="10800000">
              <a:off x="0" y="0"/>
              <a:ext cx="6781800" cy="1752600"/>
              <a:chOff x="0" y="0"/>
              <a:chExt cx="6781800" cy="1752600"/>
            </a:xfrm>
          </p:grpSpPr>
          <p:sp>
            <p:nvSpPr>
              <p:cNvPr hidden="false" id="372" name="Shape 372"/>
              <p:cNvSpPr txBox="false"/>
              <p:nvPr isPhoto="false"/>
            </p:nvSpPr>
            <p:spPr>
              <a:xfrm flipH="false" flipV="false" rot="0">
                <a:off x="0" y="152399"/>
                <a:ext cx="6781800" cy="1600200"/>
              </a:xfrm>
              <a:prstGeom prst="rightArrow">
                <a:avLst>
                  <a:gd fmla="val 75000" name="adj1"/>
                  <a:gd fmla="val 50000" name="adj2"/>
                </a:avLst>
              </a:prstGeom>
              <a:solidFill>
                <a:srgbClr val="FFFF99">
                  <a:alpha val="90000"/>
                </a:srgbClr>
              </a:solidFill>
              <a:ln>
                <a:noFill/>
              </a:ln>
            </p:spPr>
          </p:sp>
          <p:sp>
            <p:nvSpPr>
              <p:cNvPr hidden="false" id="373" name="Shape 373"/>
              <p:cNvSpPr txBox="false"/>
              <p:nvPr isPhoto="false"/>
            </p:nvSpPr>
            <p:spPr>
              <a:xfrm flipH="false" flipV="false" rot="10800000">
                <a:off x="0" y="0"/>
                <a:ext cx="5410199" cy="1600198"/>
              </a:xfrm>
              <a:prstGeom prst="rect">
                <a:avLst/>
              </a:prstGeom>
              <a:ln>
                <a:noFill/>
              </a:ln>
            </p:spPr>
            <p:style>
              <a:lnRef idx="0"/>
              <a:fillRef idx="0">
                <a:srgbClr val="000000"/>
              </a:fillRef>
              <a:effectRef idx="0"/>
              <a:fontRef idx="none"/>
            </p:style>
            <p:txBody>
              <a:bodyPr bIns="10160" lIns="10160" rIns="10160" tIns="10160"/>
              <a:p>
                <a:pPr algn="just" indent="-171450" marL="171450">
                  <a:lnSpc>
                    <a:spcPct val="90000"/>
                  </a:lnSpc>
                </a:pPr>
                <a:r>
                  <a:rPr>
                    <a:solidFill>
                      <a:schemeClr val="tx1">
                        <a:lumMod val="50000"/>
                      </a:schemeClr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 algn="just" indent="-171450" marL="171450">
                  <a:lnSpc>
                    <a:spcPct val="90000"/>
                  </a:lnSpc>
                </a:pPr>
                <a:r>
                  <a:rPr>
                    <a:solidFill>
                      <a:schemeClr val="tx1">
                        <a:lumMod val="50000"/>
                      </a:schemeClr>
                    </a:solidFill>
                    <a:latin typeface="Liberation Serif"/>
                    <a:ea typeface="Liberation Serif"/>
                    <a:cs typeface="Liberation Serif"/>
                  </a:rPr>
                  <a:t>Содержание муниципального жилого фонда (коммунальные услуги) </a:t>
                </a:r>
                <a:endParaRPr>
                  <a:solidFill>
                    <a:schemeClr val="tx1">
                      <a:lumMod val="50000"/>
                    </a:schemeClr>
                  </a:solidFill>
                  <a:latin typeface="Liberation Serif"/>
                  <a:ea typeface="Liberation Serif"/>
                  <a:cs typeface="Liberation Serif"/>
                </a:endParaRPr>
              </a:p>
              <a:p>
                <a:pPr algn="l" indent="-171450" marL="171450">
                  <a:lnSpc>
                    <a:spcPct val="90000"/>
                  </a:lnSpc>
                </a:pPr>
                <a:endParaRPr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 algn="l" indent="-171450" marL="171450">
                  <a:lnSpc>
                    <a:spcPct val="90000"/>
                  </a:lnSpc>
                </a:pPr>
                <a:endParaRPr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 algn="l" indent="-171450" marL="171450">
                  <a:lnSpc>
                    <a:spcPct val="90000"/>
                  </a:lnSpc>
                </a:pPr>
                <a:endParaRPr sz="1600">
                  <a:solidFill>
                    <a:schemeClr val="tx1">
                      <a:lumMod val="50000"/>
                    </a:schemeClr>
                  </a:solidFill>
                  <a:latin typeface="Bookman Old Style"/>
                  <a:ea typeface="Bookman Old Style"/>
                  <a:cs typeface="Bookman Old Style"/>
                </a:endParaRPr>
              </a:p>
              <a:p>
                <a:pPr algn="l" indent="-171450" marL="171450">
                  <a:lnSpc>
                    <a:spcPct val="90000"/>
                  </a:lnSpc>
                </a:pPr>
                <a:endParaRPr>
                  <a:solidFill>
                    <a:schemeClr val="tx1">
                      <a:lumMod val="50000"/>
                    </a:schemeClr>
                  </a:solidFill>
                  <a:latin typeface="Bookman Old Style"/>
                  <a:ea typeface="Bookman Old Style"/>
                  <a:cs typeface="Bookman Old Style"/>
                </a:endParaRPr>
              </a:p>
            </p:txBody>
          </p:sp>
        </p:grpSp>
        <p:sp>
          <p:nvSpPr>
            <p:cNvPr hidden="false" id="374" name="Shape 374"/>
            <p:cNvSpPr txBox="true"/>
            <p:nvPr isPhoto="false"/>
          </p:nvSpPr>
          <p:spPr>
            <a:xfrm flipH="false" flipV="false" rot="0">
              <a:off x="228599" y="304801"/>
              <a:ext cx="1372507" cy="1077217"/>
            </a:xfrm>
            <a:prstGeom prst="rect">
              <a:avLst/>
            </a:prstGeom>
            <a:noFill/>
            <a:ln w="9525">
              <a:noFill/>
              <a:headEnd len="med" type="none" w="med"/>
              <a:tailEnd len="med" type="none" w="med"/>
            </a:ln>
          </p:spPr>
          <p:txBody>
            <a:bodyPr bIns="45720" lIns="91440" rIns="91440" tIns="45720">
              <a:spAutoFit/>
            </a:bodyPr>
            <a:p>
              <a:pPr algn="l"/>
              <a:endParaRPr b="true">
                <a:solidFill>
                  <a:srgbClr val="4C4B25"/>
                </a:solidFill>
                <a:latin typeface="Liberation Serif"/>
                <a:ea typeface="Liberation Serif"/>
                <a:cs typeface="Liberation Serif"/>
              </a:endParaRPr>
            </a:p>
            <a:p>
              <a:pPr algn="l"/>
              <a:r>
                <a:rPr b="true">
                  <a:solidFill>
                    <a:srgbClr val="4C4B25"/>
                  </a:solidFill>
                  <a:latin typeface="Liberation Serif"/>
                  <a:ea typeface="Liberation Serif"/>
                  <a:cs typeface="Liberation Serif"/>
                </a:rPr>
                <a:t>300,0 т.р.</a:t>
              </a:r>
              <a:endParaRPr b="true">
                <a:solidFill>
                  <a:srgbClr val="4C4B25"/>
                </a:solidFill>
                <a:latin typeface="Liberation Serif"/>
                <a:ea typeface="Liberation Serif"/>
                <a:cs typeface="Liberation Serif"/>
              </a:endParaRPr>
            </a:p>
            <a:p>
              <a:pPr algn="l">
                <a:spcBef>
                  <a:spcPts val="1200"/>
                </a:spcBef>
              </a:pPr>
              <a:r>
                <a:rPr b="true">
                  <a:solidFill>
                    <a:srgbClr val="4C4B25"/>
                  </a:solidFill>
                  <a:latin typeface="Liberation Serif"/>
                  <a:ea typeface="Liberation Serif"/>
                  <a:cs typeface="Liberation Serif"/>
                </a:rPr>
                <a:t>  </a:t>
              </a:r>
              <a:endParaRPr b="true">
                <a:solidFill>
                  <a:srgbClr val="4C4B25"/>
                </a:solidFill>
                <a:latin typeface="Arial"/>
                <a:ea typeface="Arial"/>
                <a:cs typeface="Arial"/>
              </a:endParaRPr>
            </a:p>
          </p:txBody>
        </p:sp>
      </p:grpSp>
      <p:grpSp>
        <p:nvGrpSpPr>
          <p:cNvPr hidden="false" id="375" name="Shape 375"/>
          <p:cNvGrpSpPr/>
          <p:nvPr isPhoto="false"/>
        </p:nvGrpSpPr>
        <p:grpSpPr>
          <a:xfrm flipH="false" flipV="false" rot="0">
            <a:off x="1981200" y="3365500"/>
            <a:ext cx="6781800" cy="1447800"/>
            <a:chOff x="0" y="0"/>
            <a:chExt cx="6781800" cy="1447800"/>
          </a:xfrm>
        </p:grpSpPr>
        <p:grpSp>
          <p:nvGrpSpPr>
            <p:cNvPr hidden="false" id="376" name="Shape 376"/>
            <p:cNvGrpSpPr/>
            <p:nvPr isPhoto="false"/>
          </p:nvGrpSpPr>
          <p:grpSpPr>
            <a:xfrm flipH="false" flipV="false" rot="10800000">
              <a:off x="0" y="0"/>
              <a:ext cx="6781800" cy="1447800"/>
              <a:chOff x="0" y="0"/>
              <a:chExt cx="6781800" cy="1447800"/>
            </a:xfrm>
          </p:grpSpPr>
          <p:sp>
            <p:nvSpPr>
              <p:cNvPr hidden="false" id="377" name="Shape 377"/>
              <p:cNvSpPr txBox="false"/>
              <p:nvPr isPhoto="false"/>
            </p:nvSpPr>
            <p:spPr>
              <a:xfrm flipH="false" flipV="false" rot="0">
                <a:off x="0" y="0"/>
                <a:ext cx="6781800" cy="1447800"/>
              </a:xfrm>
              <a:prstGeom prst="rightArrow">
                <a:avLst>
                  <a:gd fmla="val 75000" name="adj1"/>
                  <a:gd fmla="val 50000" name="adj2"/>
                </a:avLst>
              </a:prstGeom>
              <a:solidFill>
                <a:srgbClr val="FFFF99">
                  <a:alpha val="90000"/>
                </a:srgbClr>
              </a:solidFill>
              <a:ln>
                <a:noFill/>
              </a:ln>
            </p:spPr>
          </p:sp>
          <p:sp>
            <p:nvSpPr>
              <p:cNvPr hidden="false" id="378" name="Shape 378"/>
              <p:cNvSpPr txBox="false"/>
              <p:nvPr isPhoto="false"/>
            </p:nvSpPr>
            <p:spPr>
              <a:xfrm flipH="false" flipV="false" rot="10800000">
                <a:off x="457200" y="622301"/>
                <a:ext cx="5410199" cy="685800"/>
              </a:xfrm>
              <a:prstGeom prst="rect">
                <a:avLst/>
              </a:prstGeom>
            </p:spPr>
            <p:style>
              <a:lnRef idx="0">
                <a:srgbClr val="000000"/>
              </a:lnRef>
              <a:fillRef idx="0">
                <a:srgbClr val="000000"/>
              </a:fillRef>
              <a:effectRef idx="0"/>
              <a:fontRef idx="none"/>
            </p:style>
            <p:txBody>
              <a:bodyPr bIns="10160" lIns="10160" rIns="10160" tIns="10160"/>
              <a:p>
                <a:pPr algn="l" indent="-171450" marL="171450">
                  <a:lnSpc>
                    <a:spcPct val="90000"/>
                  </a:lnSpc>
                </a:pPr>
                <a:r>
                  <a:rPr sz="1600">
                    <a:solidFill>
                      <a:schemeClr val="tx1">
                        <a:lumMod val="50000"/>
                      </a:schemeClr>
                    </a:solidFill>
                    <a:latin typeface="Times New Roman"/>
                    <a:ea typeface="Times New Roman"/>
                    <a:cs typeface="Times New Roman"/>
                  </a:rPr>
                  <a:t>Формирование фонда капитального ремонта общего (муниципального) имущества в многоквартирных домах</a:t>
                </a:r>
                <a:r>
                  <a:rPr sz="1600">
                    <a:solidFill>
                      <a:schemeClr val="tx1">
                        <a:lumMod val="50000"/>
                      </a:schemeClr>
                    </a:solidFill>
                    <a:latin typeface="Times New Roman"/>
                    <a:ea typeface="Times New Roman"/>
                    <a:cs typeface="Times New Roman"/>
                  </a:rPr>
                  <a:t>;</a:t>
                </a:r>
                <a:r>
                  <a:rPr sz="1600">
                    <a:solidFill>
                      <a:schemeClr val="tx1">
                        <a:lumMod val="50000"/>
                      </a:schemeClr>
                    </a:solidFill>
                    <a:latin typeface="Liberation Serif"/>
                    <a:ea typeface="Liberation Serif"/>
                    <a:cs typeface="Liberation Serif"/>
                  </a:rPr>
                  <a:t> </a:t>
                </a:r>
                <a:endParaRPr sz="1600">
                  <a:solidFill>
                    <a:schemeClr val="tx1">
                      <a:lumMod val="50000"/>
                    </a:schemeClr>
                  </a:solidFill>
                  <a:latin typeface="Liberation Serif"/>
                  <a:ea typeface="Liberation Serif"/>
                  <a:cs typeface="Liberation Serif"/>
                </a:endParaRPr>
              </a:p>
              <a:p>
                <a:pPr algn="l" indent="-171450" marL="171450">
                  <a:lnSpc>
                    <a:spcPct val="90000"/>
                  </a:lnSpc>
                </a:pPr>
                <a:r>
                  <a:rPr sz="1600">
                    <a:solidFill>
                      <a:schemeClr val="tx1">
                        <a:lumMod val="50000"/>
                      </a:schemeClr>
                    </a:solidFill>
                    <a:latin typeface="Liberation Serif"/>
                    <a:ea typeface="Liberation Serif"/>
                    <a:cs typeface="Liberation Serif"/>
                  </a:rPr>
                  <a:t>Агентское вознаграждение по договору за расчёт платы за наём помещений муниципального жилищного фонда</a:t>
                </a:r>
                <a:endParaRPr sz="1600">
                  <a:solidFill>
                    <a:schemeClr val="tx1">
                      <a:lumMod val="50000"/>
                    </a:schemeClr>
                  </a:solidFill>
                  <a:latin typeface="Liberation Serif"/>
                  <a:ea typeface="Liberation Serif"/>
                  <a:cs typeface="Liberation Serif"/>
                </a:endParaRPr>
              </a:p>
              <a:p>
                <a:pPr algn="l" indent="-171450" marL="171450">
                  <a:lnSpc>
                    <a:spcPct val="90000"/>
                  </a:lnSpc>
                </a:pPr>
                <a:r>
                  <a:rPr>
                    <a:solidFill>
                      <a:schemeClr val="tx1">
                        <a:lumMod val="50000"/>
                      </a:schemeClr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 algn="l" indent="-171450" marL="171450">
                  <a:lnSpc>
                    <a:spcPct val="90000"/>
                  </a:lnSpc>
                </a:pPr>
                <a:endParaRPr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endParaRPr>
              </a:p>
            </p:txBody>
          </p:sp>
        </p:grpSp>
        <p:sp>
          <p:nvSpPr>
            <p:cNvPr hidden="false" id="379" name="Shape 379"/>
            <p:cNvSpPr txBox="true"/>
            <p:nvPr isPhoto="false"/>
          </p:nvSpPr>
          <p:spPr>
            <a:xfrm flipH="false" flipV="false" rot="0">
              <a:off x="0" y="139700"/>
              <a:ext cx="1219200" cy="1200328"/>
            </a:xfrm>
            <a:prstGeom prst="rect">
              <a:avLst/>
            </a:prstGeom>
            <a:noFill/>
            <a:ln w="9525">
              <a:noFill/>
              <a:headEnd len="med" type="none" w="med"/>
              <a:tailEnd len="med" type="none" w="med"/>
            </a:ln>
          </p:spPr>
          <p:txBody>
            <a:bodyPr bIns="45720" lIns="91440" rIns="91440" tIns="45720">
              <a:spAutoFit/>
            </a:bodyPr>
            <a:p>
              <a:pPr algn="l"/>
              <a:r>
                <a:rPr b="true">
                  <a:solidFill>
                    <a:srgbClr val="4C4B25"/>
                  </a:solidFill>
                  <a:latin typeface="Liberation Serif"/>
                  <a:ea typeface="Liberation Serif"/>
                  <a:cs typeface="Liberation Serif"/>
                </a:rPr>
                <a:t>957,0т.р</a:t>
              </a:r>
              <a:r>
                <a:rPr b="true">
                  <a:solidFill>
                    <a:srgbClr val="4C4B25"/>
                  </a:solidFill>
                  <a:latin typeface="Arial"/>
                  <a:ea typeface="Arial"/>
                  <a:cs typeface="Arial"/>
                </a:rPr>
                <a:t>.</a:t>
              </a:r>
              <a:endParaRPr b="true">
                <a:solidFill>
                  <a:srgbClr val="4C4B25"/>
                </a:solidFill>
                <a:latin typeface="Arial"/>
                <a:ea typeface="Arial"/>
                <a:cs typeface="Arial"/>
              </a:endParaRPr>
            </a:p>
            <a:p>
              <a:pPr algn="l"/>
              <a:endParaRPr b="true">
                <a:solidFill>
                  <a:srgbClr val="4C4B25"/>
                </a:solidFill>
                <a:latin typeface="Arial"/>
                <a:ea typeface="Arial"/>
                <a:cs typeface="Arial"/>
              </a:endParaRPr>
            </a:p>
            <a:p>
              <a:pPr algn="l"/>
              <a:r>
                <a:rPr b="true">
                  <a:solidFill>
                    <a:srgbClr val="4C4B25"/>
                  </a:solidFill>
                  <a:latin typeface="Arial"/>
                  <a:ea typeface="Arial"/>
                  <a:cs typeface="Arial"/>
                </a:rPr>
                <a:t>62,4 т.р.</a:t>
              </a:r>
              <a:endParaRPr b="true">
                <a:solidFill>
                  <a:srgbClr val="4C4B25"/>
                </a:solidFill>
                <a:latin typeface="Arial"/>
                <a:ea typeface="Arial"/>
                <a:cs typeface="Arial"/>
              </a:endParaRPr>
            </a:p>
            <a:p>
              <a:pPr algn="l"/>
              <a:endParaRPr b="true">
                <a:solidFill>
                  <a:srgbClr val="4C4B25"/>
                </a:solidFill>
                <a:latin typeface="Arial"/>
                <a:ea typeface="Arial"/>
                <a:cs typeface="Arial"/>
              </a:endParaRPr>
            </a:p>
          </p:txBody>
        </p:sp>
      </p:grpSp>
      <p:pic>
        <p:nvPicPr>
          <p:cNvPr hidden="false" id="381" name="Picture 381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152400" y="5334000"/>
            <a:ext cx="1752600" cy="128980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grpSp>
        <p:nvGrpSpPr>
          <p:cNvPr hidden="false" id="382" name="Shape 382"/>
          <p:cNvGrpSpPr/>
          <p:nvPr isPhoto="false"/>
        </p:nvGrpSpPr>
        <p:grpSpPr>
          <a:xfrm flipH="false" flipV="false" rot="0">
            <a:off x="1981200" y="5029200"/>
            <a:ext cx="6858000" cy="1524000"/>
            <a:chOff x="0" y="0"/>
            <a:chExt cx="6858000" cy="1524000"/>
          </a:xfrm>
        </p:grpSpPr>
        <p:grpSp>
          <p:nvGrpSpPr>
            <p:cNvPr hidden="false" id="383" name="Shape 383"/>
            <p:cNvGrpSpPr/>
            <p:nvPr isPhoto="false"/>
          </p:nvGrpSpPr>
          <p:grpSpPr>
            <a:xfrm flipH="false" flipV="false" rot="10800000">
              <a:off x="0" y="0"/>
              <a:ext cx="6858000" cy="1524000"/>
              <a:chOff x="0" y="0"/>
              <a:chExt cx="6858000" cy="1524000"/>
            </a:xfrm>
          </p:grpSpPr>
          <p:sp>
            <p:nvSpPr>
              <p:cNvPr hidden="false" id="384" name="Shape 384"/>
              <p:cNvSpPr txBox="false"/>
              <p:nvPr isPhoto="false"/>
            </p:nvSpPr>
            <p:spPr>
              <a:xfrm flipH="false" flipV="false" rot="0">
                <a:off x="0" y="0"/>
                <a:ext cx="6858000" cy="1524000"/>
              </a:xfrm>
              <a:prstGeom prst="rightArrow">
                <a:avLst>
                  <a:gd fmla="val 75000" name="adj1"/>
                  <a:gd fmla="val 50000" name="adj2"/>
                </a:avLst>
              </a:prstGeom>
              <a:solidFill>
                <a:srgbClr val="FFFF99">
                  <a:alpha val="90000"/>
                </a:srgbClr>
              </a:solidFill>
              <a:ln>
                <a:noFill/>
              </a:ln>
            </p:spPr>
          </p:sp>
          <p:sp>
            <p:nvSpPr>
              <p:cNvPr hidden="false" id="385" name="Shape 385"/>
              <p:cNvSpPr txBox="false"/>
              <p:nvPr isPhoto="false"/>
            </p:nvSpPr>
            <p:spPr>
              <a:xfrm flipH="false" flipV="false" rot="10800000">
                <a:off x="0" y="274250"/>
                <a:ext cx="5486400" cy="1066744"/>
              </a:xfrm>
              <a:prstGeom prst="rect">
                <a:avLst/>
              </a:prstGeom>
              <a:ln>
                <a:noFill/>
              </a:ln>
            </p:spPr>
            <p:style>
              <a:lnRef idx="0"/>
              <a:fillRef idx="0">
                <a:srgbClr val="000000"/>
              </a:fillRef>
              <a:effectRef idx="0"/>
              <a:fontRef idx="none"/>
            </p:style>
            <p:txBody>
              <a:bodyPr bIns="10160" lIns="10160" rIns="10160" tIns="10160"/>
              <a:p>
                <a:pPr algn="l"/>
                <a:endParaRPr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 algn="l"/>
                <a:r>
                  <a:rPr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rPr>
                  <a:t>Переселение </a:t>
                </a:r>
                <a:r>
                  <a:rPr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rPr>
                  <a:t>граждан из аварийного жилья в рамках национального проекта «Жилье и городская среда</a:t>
                </a:r>
                <a:r>
                  <a:rPr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rPr>
                  <a:t>»</a:t>
                </a:r>
                <a:endParaRPr>
                  <a:solidFill>
                    <a:schemeClr val="tx2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endParaRPr>
              </a:p>
            </p:txBody>
          </p:sp>
        </p:grpSp>
        <p:sp>
          <p:nvSpPr>
            <p:cNvPr hidden="false" id="386" name="Shape 386"/>
            <p:cNvSpPr txBox="true"/>
            <p:nvPr isPhoto="false"/>
          </p:nvSpPr>
          <p:spPr>
            <a:xfrm flipH="false" flipV="false" rot="0">
              <a:off x="244928" y="381000"/>
              <a:ext cx="1469571" cy="369332"/>
            </a:xfrm>
            <a:prstGeom prst="rect">
              <a:avLst/>
            </a:prstGeom>
            <a:noFill/>
            <a:ln w="9525">
              <a:noFill/>
              <a:headEnd len="med" type="none" w="med"/>
              <a:tailEnd len="med" type="none" w="med"/>
            </a:ln>
          </p:spPr>
          <p:txBody>
            <a:bodyPr bIns="45720" lIns="91440" rIns="91440" tIns="45720">
              <a:spAutoFit/>
            </a:bodyPr>
            <a:p>
              <a:pPr algn="l"/>
              <a:r>
                <a:rPr b="true" sz="1400">
                  <a:solidFill>
                    <a:srgbClr val="4C4B25"/>
                  </a:solidFill>
                  <a:latin typeface="Liberation Serif"/>
                  <a:ea typeface="Liberation Serif"/>
                  <a:cs typeface="Liberation Serif"/>
                </a:rPr>
                <a:t>465,0т.р</a:t>
              </a:r>
              <a:r>
                <a:rPr b="true">
                  <a:solidFill>
                    <a:srgbClr val="4C4B25"/>
                  </a:solidFill>
                  <a:latin typeface="Liberation Serif"/>
                  <a:ea typeface="Liberation Serif"/>
                  <a:cs typeface="Liberation Serif"/>
                </a:rPr>
                <a:t>.</a:t>
              </a:r>
              <a:endParaRPr b="true">
                <a:solidFill>
                  <a:srgbClr val="4C4B25"/>
                </a:solidFill>
                <a:latin typeface="Liberation Serif"/>
                <a:ea typeface="Liberation Serif"/>
                <a:cs typeface="Liberation Serif"/>
              </a:endParaRPr>
            </a:p>
          </p:txBody>
        </p:sp>
      </p:grpSp>
      <p:pic>
        <p:nvPicPr>
          <p:cNvPr hidden="false" id="388" name="Picture 388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pic>
        <p:nvPicPr>
          <p:cNvPr hidden="false" id="390" name="Picture 390"/>
          <p:cNvPicPr preferRelativeResize="true"/>
          <p:nvPr isPhoto="false"/>
        </p:nvPicPr>
        <p:blipFill>
          <a:blip r:embed="rId4"/>
          <a:stretch/>
        </p:blipFill>
        <p:spPr>
          <a:xfrm flipH="false" flipV="false" rot="0">
            <a:off x="228600" y="1676400"/>
            <a:ext cx="1676400" cy="13716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391" name="Shape 391"/>
          <p:cNvSpPr txBox="true"/>
          <p:nvPr isPhoto="false"/>
        </p:nvSpPr>
        <p:spPr>
          <a:xfrm flipH="false" flipV="false" rot="0">
            <a:off x="914400" y="130175"/>
            <a:ext cx="7924800" cy="708025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Раздел 0500 «Жилищно-коммунальное хозяйство» - </a:t>
            </a:r>
            <a:b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</a:br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131 618,2</a:t>
            </a:r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тыс</a:t>
            </a:r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. руб.</a:t>
            </a:r>
            <a:endParaRPr b="true" sz="2000"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28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392" name="GroupShape 39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393" name="Shape 393"/>
          <p:cNvSpPr txBox="false"/>
          <p:nvPr isPhoto="false"/>
        </p:nvSpPr>
        <p:spPr>
          <a:xfrm flipH="false" flipV="false" rot="0">
            <a:off x="457200" y="381000"/>
            <a:ext cx="8686800" cy="369888"/>
          </a:xfrm>
          <a:prstGeom prst="rect">
            <a:avLst/>
          </a:prstGeom>
        </p:spPr>
        <p:txBody>
          <a:bodyPr bIns="45720" lIns="91440" rIns="91440" tIns="45720">
            <a:spAutoFit/>
          </a:bodyPr>
          <a:p>
            <a:pPr algn="ctr"/>
            <a:r>
              <a:rPr b="true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Подраздел 0501 «Жилищное хозяйство</a:t>
            </a:r>
            <a:r>
              <a:rPr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» </a:t>
            </a:r>
            <a:r>
              <a:rPr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(продолжение)</a:t>
            </a:r>
            <a:endParaRPr b="true">
              <a:solidFill>
                <a:schemeClr val="tx1">
                  <a:lumMod val="50000"/>
                </a:schemeClr>
              </a:solidFill>
              <a:latin typeface="Liberation Serif"/>
              <a:ea typeface="Liberation Serif"/>
              <a:cs typeface="Liberation Serif"/>
            </a:endParaRPr>
          </a:p>
        </p:txBody>
      </p:sp>
      <p:grpSp>
        <p:nvGrpSpPr>
          <p:cNvPr hidden="false" id="394" name="Shape 394"/>
          <p:cNvGrpSpPr/>
          <p:nvPr isPhoto="false"/>
        </p:nvGrpSpPr>
        <p:grpSpPr>
          <a:xfrm flipH="false" flipV="false" rot="0">
            <a:off x="2514600" y="1981200"/>
            <a:ext cx="5943600" cy="1447800"/>
            <a:chOff x="0" y="0"/>
            <a:chExt cx="5943600" cy="1447800"/>
          </a:xfrm>
        </p:grpSpPr>
        <p:grpSp>
          <p:nvGrpSpPr>
            <p:cNvPr hidden="false" id="395" name="Shape 395"/>
            <p:cNvGrpSpPr/>
            <p:nvPr isPhoto="false"/>
          </p:nvGrpSpPr>
          <p:grpSpPr>
            <a:xfrm flipH="false" flipV="false" rot="10800000">
              <a:off x="0" y="0"/>
              <a:ext cx="5943600" cy="1447800"/>
              <a:chOff x="0" y="0"/>
              <a:chExt cx="5943600" cy="1447800"/>
            </a:xfrm>
          </p:grpSpPr>
          <p:sp>
            <p:nvSpPr>
              <p:cNvPr hidden="false" id="396" name="Shape 396"/>
              <p:cNvSpPr txBox="false"/>
              <p:nvPr isPhoto="false"/>
            </p:nvSpPr>
            <p:spPr>
              <a:xfrm flipH="false" flipV="false" rot="0">
                <a:off x="0" y="0"/>
                <a:ext cx="5943600" cy="1447800"/>
              </a:xfrm>
              <a:prstGeom prst="rightArrow">
                <a:avLst>
                  <a:gd fmla="val 75000" name="adj1"/>
                  <a:gd fmla="val 50000" name="adj2"/>
                </a:avLst>
              </a:prstGeom>
              <a:solidFill>
                <a:srgbClr val="FFFF99">
                  <a:alpha val="90000"/>
                </a:srgbClr>
              </a:solidFill>
              <a:ln>
                <a:noFill/>
              </a:ln>
            </p:spPr>
          </p:sp>
          <p:sp>
            <p:nvSpPr>
              <p:cNvPr hidden="false" id="397" name="Shape 397"/>
              <p:cNvSpPr txBox="false"/>
              <p:nvPr isPhoto="false"/>
            </p:nvSpPr>
            <p:spPr>
              <a:xfrm flipH="false" flipV="false" rot="10800000">
                <a:off x="400692" y="317500"/>
                <a:ext cx="4140483" cy="685800"/>
              </a:xfrm>
              <a:prstGeom prst="rect">
                <a:avLst/>
              </a:prstGeom>
            </p:spPr>
            <p:style>
              <a:lnRef idx="0">
                <a:srgbClr val="000000"/>
              </a:lnRef>
              <a:fillRef idx="0">
                <a:srgbClr val="000000"/>
              </a:fillRef>
              <a:effectRef idx="0"/>
              <a:fontRef idx="none"/>
            </p:style>
            <p:txBody>
              <a:bodyPr bIns="10160" lIns="10160" rIns="10160" tIns="10160"/>
              <a:p>
                <a:pPr algn="l" indent="-171450" marL="171450">
                  <a:lnSpc>
                    <a:spcPct val="90000"/>
                  </a:lnSpc>
                </a:pPr>
                <a:r>
                  <a:rPr>
                    <a:solidFill>
                      <a:schemeClr val="tx1">
                        <a:lumMod val="50000"/>
                      </a:schemeClr>
                    </a:solidFill>
                    <a:latin typeface="Times New Roman"/>
                    <a:ea typeface="Times New Roman"/>
                    <a:cs typeface="Times New Roman"/>
                  </a:rPr>
                  <a:t>Снос аварийных домов</a:t>
                </a:r>
                <a:endParaRPr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 algn="l" indent="-171450" marL="171450">
                  <a:lnSpc>
                    <a:spcPct val="90000"/>
                  </a:lnSpc>
                </a:pPr>
                <a:endParaRPr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endParaRPr>
              </a:p>
            </p:txBody>
          </p:sp>
        </p:grpSp>
        <p:sp>
          <p:nvSpPr>
            <p:cNvPr hidden="false" id="398" name="Shape 398"/>
            <p:cNvSpPr txBox="true"/>
            <p:nvPr isPhoto="false"/>
          </p:nvSpPr>
          <p:spPr>
            <a:xfrm flipH="false" flipV="false" rot="0">
              <a:off x="66781" y="533399"/>
              <a:ext cx="1402421" cy="646331"/>
            </a:xfrm>
            <a:prstGeom prst="rect">
              <a:avLst/>
            </a:prstGeom>
            <a:noFill/>
            <a:ln w="9525">
              <a:noFill/>
              <a:headEnd len="med" type="none" w="med"/>
              <a:tailEnd len="med" type="none" w="med"/>
            </a:ln>
          </p:spPr>
          <p:txBody>
            <a:bodyPr bIns="45720" lIns="91440" rIns="91440" tIns="45720" wrap="square">
              <a:spAutoFit/>
            </a:bodyPr>
            <a:p>
              <a:pPr algn="l"/>
              <a:r>
                <a:rPr b="true">
                  <a:solidFill>
                    <a:srgbClr val="4C4B25"/>
                  </a:solidFill>
                  <a:latin typeface="Liberation Serif"/>
                  <a:ea typeface="Liberation Serif"/>
                  <a:cs typeface="Liberation Serif"/>
                </a:rPr>
                <a:t>25 472,0т.р</a:t>
              </a:r>
              <a:r>
                <a:rPr b="true">
                  <a:solidFill>
                    <a:srgbClr val="4C4B25"/>
                  </a:solidFill>
                  <a:latin typeface="Arial"/>
                  <a:ea typeface="Arial"/>
                  <a:cs typeface="Arial"/>
                </a:rPr>
                <a:t>.</a:t>
              </a:r>
              <a:endParaRPr b="true">
                <a:solidFill>
                  <a:srgbClr val="4C4B25"/>
                </a:solidFill>
                <a:latin typeface="Arial"/>
                <a:ea typeface="Arial"/>
                <a:cs typeface="Arial"/>
              </a:endParaRPr>
            </a:p>
            <a:p>
              <a:pPr algn="l"/>
              <a:endParaRPr b="true">
                <a:solidFill>
                  <a:srgbClr val="4C4B25"/>
                </a:solidFill>
                <a:latin typeface="Arial"/>
                <a:ea typeface="Arial"/>
                <a:cs typeface="Arial"/>
              </a:endParaRPr>
            </a:p>
          </p:txBody>
        </p:sp>
      </p:grpSp>
      <p:pic>
        <p:nvPicPr>
          <p:cNvPr hidden="false" id="400" name="Picture 400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228600" y="1904999"/>
            <a:ext cx="2133600" cy="1570198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grpSp>
        <p:nvGrpSpPr>
          <p:cNvPr hidden="false" id="401" name="Shape 401"/>
          <p:cNvGrpSpPr/>
          <p:nvPr isPhoto="false"/>
        </p:nvGrpSpPr>
        <p:grpSpPr>
          <a:xfrm flipH="false" flipV="false" rot="0">
            <a:off x="2590800" y="3810000"/>
            <a:ext cx="6019800" cy="1524000"/>
            <a:chOff x="0" y="0"/>
            <a:chExt cx="6019800" cy="1524000"/>
          </a:xfrm>
        </p:grpSpPr>
        <p:grpSp>
          <p:nvGrpSpPr>
            <p:cNvPr hidden="false" id="402" name="Shape 402"/>
            <p:cNvGrpSpPr/>
            <p:nvPr isPhoto="false"/>
          </p:nvGrpSpPr>
          <p:grpSpPr>
            <a:xfrm flipH="false" flipV="false" rot="10800000">
              <a:off x="0" y="0"/>
              <a:ext cx="6019800" cy="1524000"/>
              <a:chOff x="0" y="0"/>
              <a:chExt cx="6019800" cy="1524000"/>
            </a:xfrm>
          </p:grpSpPr>
          <p:sp>
            <p:nvSpPr>
              <p:cNvPr hidden="false" id="403" name="Shape 403"/>
              <p:cNvSpPr txBox="false"/>
              <p:nvPr isPhoto="false"/>
            </p:nvSpPr>
            <p:spPr>
              <a:xfrm flipH="false" flipV="false" rot="0">
                <a:off x="0" y="0"/>
                <a:ext cx="6019800" cy="1524000"/>
              </a:xfrm>
              <a:prstGeom prst="rightArrow">
                <a:avLst>
                  <a:gd fmla="val 75000" name="adj1"/>
                  <a:gd fmla="val 50000" name="adj2"/>
                </a:avLst>
              </a:prstGeom>
              <a:solidFill>
                <a:srgbClr val="FFFF99">
                  <a:alpha val="90000"/>
                </a:srgbClr>
              </a:solidFill>
              <a:ln>
                <a:noFill/>
              </a:ln>
            </p:spPr>
          </p:sp>
          <p:sp>
            <p:nvSpPr>
              <p:cNvPr hidden="false" id="404" name="Shape 404"/>
              <p:cNvSpPr txBox="false"/>
              <p:nvPr isPhoto="false"/>
            </p:nvSpPr>
            <p:spPr>
              <a:xfrm flipH="false" flipV="false" rot="10800000">
                <a:off x="0" y="274250"/>
                <a:ext cx="4815840" cy="1066744"/>
              </a:xfrm>
              <a:prstGeom prst="rect">
                <a:avLst/>
              </a:prstGeom>
              <a:ln>
                <a:noFill/>
              </a:ln>
            </p:spPr>
            <p:style>
              <a:lnRef idx="0"/>
              <a:fillRef idx="0">
                <a:srgbClr val="000000"/>
              </a:fillRef>
              <a:effectRef idx="0"/>
              <a:fontRef idx="none"/>
            </p:style>
            <p:txBody>
              <a:bodyPr bIns="10160" lIns="10160" rIns="10160" tIns="10160"/>
              <a:p>
                <a:pPr algn="l"/>
                <a:endParaRPr>
                  <a:solidFill>
                    <a:schemeClr val="tx1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 algn="l"/>
                <a:r>
                  <a:rPr>
                    <a:solidFill>
                      <a:schemeClr val="tx1">
                        <a:lumMod val="50000"/>
                      </a:schemeClr>
                    </a:solidFill>
                    <a:latin typeface="Times New Roman"/>
                    <a:ea typeface="Times New Roman"/>
                    <a:cs typeface="Times New Roman"/>
                  </a:rPr>
                  <a:t>Определение </a:t>
                </a:r>
                <a:r>
                  <a:rPr>
                    <a:solidFill>
                      <a:schemeClr val="tx1">
                        <a:lumMod val="50000"/>
                      </a:schemeClr>
                    </a:solidFill>
                    <a:latin typeface="Times New Roman"/>
                    <a:ea typeface="Times New Roman"/>
                    <a:cs typeface="Times New Roman"/>
                  </a:rPr>
                  <a:t>рыночной стоимости недвижимого имущества</a:t>
                </a:r>
                <a:endParaRPr>
                  <a:solidFill>
                    <a:schemeClr val="tx2">
                      <a:lumMod val="50000"/>
                    </a:schemeClr>
                  </a:solidFill>
                  <a:latin typeface="Times New Roman"/>
                  <a:ea typeface="Times New Roman"/>
                  <a:cs typeface="Times New Roman"/>
                </a:endParaRPr>
              </a:p>
            </p:txBody>
          </p:sp>
        </p:grpSp>
        <p:sp>
          <p:nvSpPr>
            <p:cNvPr hidden="false" id="405" name="Shape 405"/>
            <p:cNvSpPr txBox="true"/>
            <p:nvPr isPhoto="false"/>
          </p:nvSpPr>
          <p:spPr>
            <a:xfrm flipH="false" flipV="false" rot="0">
              <a:off x="214992" y="381000"/>
              <a:ext cx="1289957" cy="369332"/>
            </a:xfrm>
            <a:prstGeom prst="rect">
              <a:avLst/>
            </a:prstGeom>
            <a:noFill/>
            <a:ln w="9525">
              <a:noFill/>
              <a:headEnd len="med" type="none" w="med"/>
              <a:tailEnd len="med" type="none" w="med"/>
            </a:ln>
          </p:spPr>
          <p:txBody>
            <a:bodyPr bIns="45720" lIns="91440" rIns="91440" tIns="45720">
              <a:spAutoFit/>
            </a:bodyPr>
            <a:p>
              <a:pPr algn="l"/>
              <a:r>
                <a:rPr b="true">
                  <a:solidFill>
                    <a:srgbClr val="4C4B25"/>
                  </a:solidFill>
                  <a:latin typeface="Liberation Serif"/>
                  <a:ea typeface="Liberation Serif"/>
                  <a:cs typeface="Liberation Serif"/>
                </a:rPr>
                <a:t>20,0т.р</a:t>
              </a:r>
              <a:r>
                <a:rPr b="true">
                  <a:solidFill>
                    <a:srgbClr val="4C4B25"/>
                  </a:solidFill>
                  <a:latin typeface="Arial"/>
                  <a:ea typeface="Arial"/>
                  <a:cs typeface="Arial"/>
                </a:rPr>
                <a:t>.</a:t>
              </a:r>
              <a:endParaRPr b="true">
                <a:solidFill>
                  <a:srgbClr val="4C4B25"/>
                </a:solidFill>
                <a:latin typeface="Arial"/>
                <a:ea typeface="Arial"/>
                <a:cs typeface="Arial"/>
              </a:endParaRPr>
            </a:p>
          </p:txBody>
        </p:sp>
      </p:grpSp>
      <p:pic>
        <p:nvPicPr>
          <p:cNvPr hidden="false" id="407" name="Picture 407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pic>
        <p:nvPicPr>
          <p:cNvPr hidden="false" id="409" name="Picture 409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152400" y="3733800"/>
            <a:ext cx="2209800" cy="1574800"/>
          </a:xfrm>
          <a:prstGeom prst="rect">
            <a:avLst/>
          </a:prstGeom>
        </p:spPr>
      </p:pic>
    </p:spTree>
  </p:cSld>
</p:sld>
</file>

<file path=ppt/slides/slide29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410" name="GroupShape 41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411" name="Shape 411"/>
          <p:cNvSpPr txBox="false"/>
          <p:nvPr isPhoto="false"/>
        </p:nvSpPr>
        <p:spPr>
          <a:xfrm flipH="false" flipV="false" rot="0">
            <a:off x="762000" y="-1447800"/>
            <a:ext cx="8686800" cy="400050"/>
          </a:xfrm>
          <a:prstGeom prst="rect">
            <a:avLst/>
          </a:prstGeom>
        </p:spPr>
        <p:txBody>
          <a:bodyPr bIns="45720" lIns="91440" rIns="91440" tIns="45720">
            <a:spAutoFit/>
          </a:bodyPr>
          <a:p>
            <a:pPr algn="ctr"/>
            <a:r>
              <a:rPr b="true" sz="2000">
                <a:solidFill>
                  <a:schemeClr val="tx1">
                    <a:lumMod val="50000"/>
                  </a:schemeClr>
                </a:solidFill>
                <a:latin typeface="Bookman Old Style"/>
                <a:ea typeface="Bookman Old Style"/>
                <a:cs typeface="Bookman Old Style"/>
              </a:rPr>
              <a:t>.</a:t>
            </a:r>
            <a:endParaRPr b="true" sz="2000">
              <a:solidFill>
                <a:schemeClr val="tx1">
                  <a:lumMod val="50000"/>
                </a:schemeClr>
              </a:solidFill>
              <a:latin typeface="Bookman Old Style"/>
              <a:ea typeface="Bookman Old Style"/>
              <a:cs typeface="Bookman Old Style"/>
            </a:endParaRPr>
          </a:p>
        </p:txBody>
      </p:sp>
      <p:pic>
        <p:nvPicPr>
          <p:cNvPr hidden="false" id="413" name="Picture 413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414" name="Shape 414"/>
          <p:cNvSpPr txBox="true"/>
          <p:nvPr isPhoto="false"/>
        </p:nvSpPr>
        <p:spPr>
          <a:xfrm flipH="false" flipV="false" rot="0">
            <a:off x="914400" y="130175"/>
            <a:ext cx="7924800" cy="708025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Подраздел 0502 «Коммунальное хозяйство» - </a:t>
            </a:r>
            <a:endParaRPr b="true" sz="2000">
              <a:solidFill>
                <a:schemeClr val="tx1">
                  <a:lumMod val="50000"/>
                </a:schemeClr>
              </a:solidFill>
              <a:latin typeface="Liberation Serif"/>
              <a:ea typeface="Liberation Serif"/>
              <a:cs typeface="Liberation Serif"/>
            </a:endParaRPr>
          </a:p>
          <a:p>
            <a:pPr algn="ctr"/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55 640,0тыс</a:t>
            </a:r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. руб.</a:t>
            </a:r>
            <a:endParaRPr b="true" sz="2000"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416" name="Picture 416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6705600" y="1295400"/>
            <a:ext cx="2149813" cy="1652871"/>
          </a:xfrm>
          <a:prstGeom prst="rect">
            <a:avLst/>
          </a:prstGeom>
          <a:ln>
            <a:noFill/>
          </a:ln>
        </p:spPr>
      </p:pic>
      <p:pic>
        <p:nvPicPr>
          <p:cNvPr hidden="false" id="418" name="Picture 418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6553200" y="3124200"/>
            <a:ext cx="2407512" cy="1315773"/>
          </a:xfrm>
          <a:prstGeom prst="rect">
            <a:avLst/>
          </a:prstGeom>
        </p:spPr>
      </p:pic>
      <p:pic>
        <p:nvPicPr>
          <p:cNvPr hidden="false" id="420" name="Picture 420"/>
          <p:cNvPicPr preferRelativeResize="true"/>
          <p:nvPr isPhoto="false"/>
        </p:nvPicPr>
        <p:blipFill>
          <a:blip r:embed="rId4"/>
          <a:stretch/>
        </p:blipFill>
        <p:spPr>
          <a:xfrm flipH="false" flipV="false" rot="0">
            <a:off x="6324600" y="4648200"/>
            <a:ext cx="2441575" cy="1831181"/>
          </a:xfrm>
          <a:prstGeom prst="rect">
            <a:avLst/>
          </a:prstGeom>
        </p:spPr>
      </p:pic>
    </p:spTree>
  </p:cSld>
</p:sld>
</file>

<file path=ppt/slides/slide30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421" name="GroupShape 42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423" name="Picture 423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grpSp>
        <p:nvGrpSpPr>
          <p:cNvPr hidden="false" id="424" name="Shape 424"/>
          <p:cNvGrpSpPr/>
          <p:nvPr isPhoto="false"/>
        </p:nvGrpSpPr>
        <p:grpSpPr>
          <a:xfrm flipH="false" flipV="false" rot="10800000">
            <a:off x="685800" y="787400"/>
            <a:ext cx="6172200" cy="890735"/>
            <a:chOff x="0" y="0"/>
            <a:chExt cx="6172200" cy="890735"/>
          </a:xfrm>
        </p:grpSpPr>
        <p:sp>
          <p:nvSpPr>
            <p:cNvPr hidden="false" id="425" name="Shape 425"/>
            <p:cNvSpPr txBox="false"/>
            <p:nvPr isPhoto="false"/>
          </p:nvSpPr>
          <p:spPr>
            <a:xfrm flipH="false" flipV="false" rot="10800000">
              <a:off x="0" y="0"/>
              <a:ext cx="6172200" cy="890735"/>
            </a:xfrm>
            <a:prstGeom prst="rightArrow">
              <a:avLst>
                <a:gd fmla="val 75000" name="adj1"/>
                <a:gd fmla="val 50000" name="adj2"/>
              </a:avLst>
            </a:prstGeom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/>
            <a:fontRef idx="none"/>
          </p:style>
          <p:txBody>
            <a:bodyPr bIns="45720" lIns="91440" rIns="91440" tIns="45720"/>
            <a:p>
              <a:pPr algn="r"/>
              <a:r>
                <a:rPr>
                  <a:solidFill>
                    <a:srgbClr val="36351A"/>
                  </a:solidFill>
                  <a:latin typeface="Liberation Serif"/>
                  <a:ea typeface="Liberation Serif"/>
                  <a:cs typeface="Liberation Serif"/>
                </a:rPr>
                <a:t>Обустройство </a:t>
              </a:r>
              <a:r>
                <a:rPr>
                  <a:solidFill>
                    <a:srgbClr val="36351A"/>
                  </a:solidFill>
                  <a:latin typeface="Liberation Serif"/>
                  <a:ea typeface="Liberation Serif"/>
                  <a:cs typeface="Liberation Serif"/>
                </a:rPr>
                <a:t>тропиночной</a:t>
              </a:r>
              <a:r>
                <a:rPr>
                  <a:solidFill>
                    <a:srgbClr val="36351A"/>
                  </a:solidFill>
                  <a:latin typeface="Liberation Serif"/>
                  <a:ea typeface="Liberation Serif"/>
                  <a:cs typeface="Liberation Serif"/>
                </a:rPr>
                <a:t> сети, тротуаров </a:t>
              </a:r>
              <a:r>
                <a:rPr b="true">
                  <a:solidFill>
                    <a:srgbClr val="36351A"/>
                  </a:solidFill>
                  <a:latin typeface="Liberation Serif"/>
                  <a:ea typeface="Liberation Serif"/>
                  <a:cs typeface="Liberation Serif"/>
                </a:rPr>
                <a:t>-  </a:t>
              </a:r>
              <a:r>
                <a:rPr b="true">
                  <a:solidFill>
                    <a:srgbClr val="36351A"/>
                  </a:solidFill>
                  <a:latin typeface="Liberation Serif"/>
                  <a:ea typeface="Liberation Serif"/>
                  <a:cs typeface="Liberation Serif"/>
                </a:rPr>
                <a:t>1 000,0</a:t>
              </a:r>
              <a:r>
                <a:rPr>
                  <a:solidFill>
                    <a:srgbClr val="36351A"/>
                  </a:solidFill>
                  <a:latin typeface="Liberation Serif"/>
                  <a:ea typeface="Liberation Serif"/>
                  <a:cs typeface="Liberation Serif"/>
                </a:rPr>
                <a:t>тыс</a:t>
              </a:r>
              <a:r>
                <a:rPr>
                  <a:solidFill>
                    <a:srgbClr val="36351A"/>
                  </a:solidFill>
                  <a:latin typeface="Liberation Serif"/>
                  <a:ea typeface="Liberation Serif"/>
                  <a:cs typeface="Liberation Serif"/>
                </a:rPr>
                <a:t>. руб.</a:t>
              </a:r>
              <a:endParaRPr>
                <a:solidFill>
                  <a:srgbClr val="36351A"/>
                </a:solidFill>
                <a:latin typeface="Liberation Serif"/>
                <a:ea typeface="Liberation Serif"/>
                <a:cs typeface="Liberation Serif"/>
              </a:endParaRPr>
            </a:p>
          </p:txBody>
        </p:sp>
        <p:sp>
          <p:nvSpPr>
            <p:cNvPr hidden="false" id="426" name="Shape 426"/>
            <p:cNvSpPr txBox="false"/>
            <p:nvPr isPhoto="false"/>
          </p:nvSpPr>
          <p:spPr>
            <a:xfrm flipH="false" flipV="false" rot="0">
              <a:off x="0" y="111341"/>
              <a:ext cx="5773143" cy="668051"/>
            </a:xfrm>
            <a:prstGeom prst="rect">
              <a:avLst/>
            </a:prstGeom>
          </p:spPr>
          <p:style>
            <a:lnRef idx="0">
              <a:srgbClr val="000000"/>
            </a:lnRef>
            <a:fillRef idx="0">
              <a:srgbClr val="000000"/>
            </a:fillRef>
            <a:effectRef idx="0"/>
            <a:fontRef idx="none"/>
          </p:style>
          <p:txBody>
            <a:bodyPr bIns="12700" lIns="12700" rIns="12700" tIns="12700"/>
            <a:p>
              <a:pPr algn="l" indent="-228600" marL="228600">
                <a:lnSpc>
                  <a:spcPct val="90000"/>
                </a:lnSpc>
              </a:pPr>
              <a:endParaRPr b="true" sz="200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</p:grpSp>
      <p:sp>
        <p:nvSpPr>
          <p:cNvPr hidden="false" id="427" name="Shape 427"/>
          <p:cNvSpPr txBox="false"/>
          <p:nvPr isPhoto="false"/>
        </p:nvSpPr>
        <p:spPr>
          <a:xfrm flipH="false" flipV="false" rot="0">
            <a:off x="2057400" y="2057400"/>
            <a:ext cx="6934200" cy="1143000"/>
          </a:xfrm>
          <a:prstGeom prst="leftArrow">
            <a:avLst/>
          </a:prstGeom>
          <a:gradFill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</a:gradFill>
          <a:ln w="9525">
            <a:solidFill>
              <a:schemeClr val="accent6">
                <a:lumMod val="75000"/>
              </a:schemeClr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l"/>
            <a:r>
              <a: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Содержание мест общего </a:t>
            </a:r>
            <a:r>
              <a: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пользования и контейнерной </a:t>
            </a:r>
            <a:endParaRPr sz="20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l"/>
            <a:r>
              <a: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площадки в парке им. Хохлова– 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6 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553,2 </a:t>
            </a:r>
            <a:r>
              <a: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тыс. руб.</a:t>
            </a:r>
            <a:endParaRPr sz="20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hidden="false" id="429" name="Picture 429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6705600" y="3276600"/>
            <a:ext cx="2133600" cy="1543112"/>
          </a:xfrm>
          <a:prstGeom prst="rect">
            <a:avLst/>
          </a:prstGeom>
          <a:ln>
            <a:noFill/>
          </a:ln>
        </p:spPr>
      </p:pic>
      <p:grpSp>
        <p:nvGrpSpPr>
          <p:cNvPr hidden="false" id="430" name="Shape 430"/>
          <p:cNvGrpSpPr/>
          <p:nvPr isPhoto="false"/>
        </p:nvGrpSpPr>
        <p:grpSpPr>
          <a:xfrm flipH="false" flipV="false" rot="10800000">
            <a:off x="304800" y="3352800"/>
            <a:ext cx="6650755" cy="966935"/>
            <a:chOff x="0" y="0"/>
            <a:chExt cx="6650755" cy="966935"/>
          </a:xfrm>
        </p:grpSpPr>
        <p:sp>
          <p:nvSpPr>
            <p:cNvPr hidden="false" id="431" name="Shape 431"/>
            <p:cNvSpPr txBox="false"/>
            <p:nvPr isPhoto="false"/>
          </p:nvSpPr>
          <p:spPr>
            <a:xfrm flipH="false" flipV="false" rot="10800000">
              <a:off x="326154" y="0"/>
              <a:ext cx="6324600" cy="738336"/>
            </a:xfrm>
            <a:prstGeom prst="rightArrow">
              <a:avLst>
                <a:gd fmla="val 75000" name="adj1"/>
                <a:gd fmla="val 50000" name="adj2"/>
              </a:avLst>
            </a:prstGeom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/>
            <a:fontRef idx="none"/>
          </p:style>
          <p:txBody>
            <a:bodyPr bIns="45720" lIns="91440" rIns="91440" tIns="45720"/>
            <a:p>
              <a:pPr algn="l"/>
              <a:r>
                <a:rPr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Комплексное благоустройство парка – </a:t>
              </a:r>
              <a:r>
                <a:rPr b="true"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37 673,0</a:t>
              </a:r>
              <a:r>
                <a:rPr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тыс</a:t>
              </a:r>
              <a:r>
                <a:rPr>
                  <a:solidFill>
                    <a:srgbClr val="36351A"/>
                  </a:solidFill>
                  <a:latin typeface="Times New Roman"/>
                  <a:ea typeface="Times New Roman"/>
                  <a:cs typeface="Times New Roman"/>
                </a:rPr>
                <a:t>. руб</a:t>
              </a:r>
              <a:r>
                <a:rPr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Times New Roman"/>
                  <a:ea typeface="Times New Roman"/>
                  <a:cs typeface="Times New Roman"/>
                </a:rPr>
                <a:t>.</a:t>
              </a:r>
              <a:endPara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hidden="false" id="432" name="Shape 432"/>
            <p:cNvSpPr txBox="false"/>
            <p:nvPr isPhoto="false"/>
          </p:nvSpPr>
          <p:spPr>
            <a:xfrm flipH="false" flipV="false" rot="0">
              <a:off x="0" y="298883"/>
              <a:ext cx="5202956" cy="668051"/>
            </a:xfrm>
            <a:prstGeom prst="rect">
              <a:avLst/>
            </a:prstGeom>
          </p:spPr>
          <p:style>
            <a:lnRef idx="0">
              <a:srgbClr val="000000"/>
            </a:lnRef>
            <a:fillRef idx="0">
              <a:srgbClr val="000000"/>
            </a:fillRef>
            <a:effectRef idx="0"/>
            <a:fontRef idx="none"/>
          </p:style>
          <p:txBody>
            <a:bodyPr bIns="12700" lIns="12700" rIns="12700" tIns="12700"/>
            <a:p>
              <a:pPr algn="l" indent="-228600" marL="228600">
                <a:lnSpc>
                  <a:spcPct val="90000"/>
                </a:lnSpc>
              </a:pPr>
              <a:endParaRPr b="true" sz="200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</p:grpSp>
      <p:sp>
        <p:nvSpPr>
          <p:cNvPr hidden="false" id="433" name="Shape 433"/>
          <p:cNvSpPr txBox="false"/>
          <p:nvPr isPhoto="false"/>
        </p:nvSpPr>
        <p:spPr>
          <a:xfrm flipH="false" flipV="false" rot="0">
            <a:off x="2133600" y="4953000"/>
            <a:ext cx="6705600" cy="1143000"/>
          </a:xfrm>
          <a:prstGeom prst="leftArrow">
            <a:avLst/>
          </a:prstGeom>
          <a:gradFill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</a:gradFill>
          <a:ln w="9525">
            <a:solidFill>
              <a:schemeClr val="accent6">
                <a:lumMod val="75000"/>
              </a:schemeClr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l"/>
            <a:r>
              <a: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Инвентаризация </a:t>
            </a:r>
            <a:r>
              <a: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кладбища,</a:t>
            </a:r>
            <a:endParaRPr sz="20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содержание контейнерной площадки 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– 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675,0</a:t>
            </a:r>
            <a:r>
              <a: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тыс</a:t>
            </a:r>
            <a:r>
              <a: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. руб.</a:t>
            </a:r>
            <a:endParaRPr sz="20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434" name="Shape 434"/>
          <p:cNvSpPr txBox="true"/>
          <p:nvPr isPhoto="false"/>
        </p:nvSpPr>
        <p:spPr>
          <a:xfrm flipH="false" flipV="false" rot="0">
            <a:off x="838200" y="101600"/>
            <a:ext cx="7924800" cy="400050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Подраздел 0503 «Благоустройство» </a:t>
            </a:r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-48 219,0тыс</a:t>
            </a:r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. руб.</a:t>
            </a:r>
            <a:endParaRPr b="true" sz="2000"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436" name="Picture 436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6959600" y="609600"/>
            <a:ext cx="1803400" cy="135255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pic>
        <p:nvPicPr>
          <p:cNvPr hidden="false" id="438" name="Picture 438"/>
          <p:cNvPicPr preferRelativeResize="true"/>
          <p:nvPr isPhoto="false"/>
        </p:nvPicPr>
        <p:blipFill>
          <a:blip r:embed="rId4"/>
          <a:stretch/>
        </p:blipFill>
        <p:spPr>
          <a:xfrm flipH="false" flipV="false" rot="0">
            <a:off x="152400" y="1828800"/>
            <a:ext cx="1878013" cy="1408112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pic>
        <p:nvPicPr>
          <p:cNvPr hidden="false" id="440" name="Picture 440"/>
          <p:cNvPicPr preferRelativeResize="true"/>
          <p:nvPr isPhoto="false"/>
        </p:nvPicPr>
        <p:blipFill>
          <a:blip r:embed="rId5"/>
          <a:stretch/>
        </p:blipFill>
        <p:spPr>
          <a:xfrm flipH="false" flipV="false" rot="0">
            <a:off x="152400" y="4648200"/>
            <a:ext cx="1526178" cy="1529541"/>
          </a:xfrm>
          <a:prstGeom prst="rect">
            <a:avLst/>
          </a:prstGeom>
        </p:spPr>
      </p:pic>
    </p:spTree>
  </p:cSld>
</p:sld>
</file>

<file path=ppt/slides/slide31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441" name="GroupShape 44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443" name="Picture 443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grpSp>
        <p:nvGrpSpPr>
          <p:cNvPr hidden="false" id="444" name="Shape 444"/>
          <p:cNvGrpSpPr/>
          <p:nvPr isPhoto="false"/>
        </p:nvGrpSpPr>
        <p:grpSpPr>
          <a:xfrm flipH="false" flipV="false" rot="10800000">
            <a:off x="685801" y="609600"/>
            <a:ext cx="6172199" cy="957194"/>
            <a:chOff x="0" y="0"/>
            <a:chExt cx="6172199" cy="957194"/>
          </a:xfrm>
        </p:grpSpPr>
        <p:sp>
          <p:nvSpPr>
            <p:cNvPr hidden="false" id="445" name="Shape 445"/>
            <p:cNvSpPr txBox="false"/>
            <p:nvPr isPhoto="false"/>
          </p:nvSpPr>
          <p:spPr>
            <a:xfrm flipH="false" flipV="false" rot="10800000">
              <a:off x="1676399" y="66457"/>
              <a:ext cx="4495799" cy="890736"/>
            </a:xfrm>
            <a:prstGeom prst="rightArrow">
              <a:avLst>
                <a:gd fmla="val 75000" name="adj1"/>
                <a:gd fmla="val 50000" name="adj2"/>
              </a:avLst>
            </a:prstGeom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/>
            <a:fontRef idx="none"/>
          </p:style>
          <p:txBody>
            <a:bodyPr bIns="45720" lIns="91440" rIns="91440" tIns="45720"/>
            <a:p>
              <a:pPr algn="r"/>
              <a:r>
                <a:rPr>
                  <a:solidFill>
                    <a:srgbClr val="36351A"/>
                  </a:solidFill>
                  <a:latin typeface="Liberation Serif"/>
                  <a:ea typeface="Liberation Serif"/>
                  <a:cs typeface="Liberation Serif"/>
                </a:rPr>
                <a:t>Приобретение и установка урн</a:t>
              </a:r>
              <a:r>
                <a:rPr b="true">
                  <a:solidFill>
                    <a:srgbClr val="36351A"/>
                  </a:solidFill>
                  <a:latin typeface="Liberation Serif"/>
                  <a:ea typeface="Liberation Serif"/>
                  <a:cs typeface="Liberation Serif"/>
                </a:rPr>
                <a:t>-  400,0</a:t>
              </a:r>
              <a:r>
                <a:rPr>
                  <a:solidFill>
                    <a:srgbClr val="36351A"/>
                  </a:solidFill>
                  <a:latin typeface="Liberation Serif"/>
                  <a:ea typeface="Liberation Serif"/>
                  <a:cs typeface="Liberation Serif"/>
                </a:rPr>
                <a:t>тыс</a:t>
              </a:r>
              <a:r>
                <a:rPr>
                  <a:solidFill>
                    <a:srgbClr val="36351A"/>
                  </a:solidFill>
                  <a:latin typeface="Liberation Serif"/>
                  <a:ea typeface="Liberation Serif"/>
                  <a:cs typeface="Liberation Serif"/>
                </a:rPr>
                <a:t>. руб.</a:t>
              </a:r>
              <a:endParaRPr>
                <a:solidFill>
                  <a:srgbClr val="36351A"/>
                </a:solidFill>
                <a:latin typeface="Liberation Serif"/>
                <a:ea typeface="Liberation Serif"/>
                <a:cs typeface="Liberation Serif"/>
              </a:endParaRPr>
            </a:p>
          </p:txBody>
        </p:sp>
        <p:sp>
          <p:nvSpPr>
            <p:cNvPr hidden="false" id="446" name="Shape 446"/>
            <p:cNvSpPr txBox="false"/>
            <p:nvPr isPhoto="false"/>
          </p:nvSpPr>
          <p:spPr>
            <a:xfrm flipH="false" flipV="false" rot="0">
              <a:off x="0" y="0"/>
              <a:ext cx="5773140" cy="668052"/>
            </a:xfrm>
            <a:prstGeom prst="rect">
              <a:avLst/>
            </a:prstGeom>
          </p:spPr>
          <p:style>
            <a:lnRef idx="0">
              <a:srgbClr val="000000"/>
            </a:lnRef>
            <a:fillRef idx="0">
              <a:srgbClr val="000000"/>
            </a:fillRef>
            <a:effectRef idx="0"/>
            <a:fontRef idx="none"/>
          </p:style>
          <p:txBody>
            <a:bodyPr bIns="12700" lIns="12700" rIns="12700" tIns="12700"/>
            <a:p>
              <a:pPr algn="l" indent="-228600" marL="228600">
                <a:lnSpc>
                  <a:spcPct val="90000"/>
                </a:lnSpc>
              </a:pPr>
              <a:endParaRPr b="true" sz="200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</p:grpSp>
      <p:sp>
        <p:nvSpPr>
          <p:cNvPr hidden="false" id="447" name="Shape 447"/>
          <p:cNvSpPr txBox="false"/>
          <p:nvPr isPhoto="false"/>
        </p:nvSpPr>
        <p:spPr>
          <a:xfrm flipH="false" flipV="false" rot="0">
            <a:off x="2514600" y="1524000"/>
            <a:ext cx="3886200" cy="1905000"/>
          </a:xfrm>
          <a:prstGeom prst="leftArrow">
            <a:avLst/>
          </a:prstGeom>
          <a:gradFill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</a:gradFill>
          <a:ln w="9525">
            <a:solidFill>
              <a:schemeClr val="accent6">
                <a:lumMod val="75000"/>
              </a:schemeClr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l"/>
            <a:r>
              <a: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Баскетбольная площадка </a:t>
            </a:r>
            <a:endParaRPr sz="20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l"/>
            <a:r>
              <a: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«Азарт» в рамках проекта </a:t>
            </a:r>
            <a:endParaRPr sz="20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l"/>
            <a:r>
              <a: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«Инициативное </a:t>
            </a:r>
            <a:r>
              <a: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бюджетирование</a:t>
            </a:r>
            <a:endParaRPr sz="20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  <a:p>
            <a:pPr algn="l"/>
            <a:r>
              <a: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822,6тыс</a:t>
            </a:r>
            <a:r>
              <a:rPr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. руб.</a:t>
            </a:r>
            <a:endParaRPr sz="2000">
              <a:solidFill>
                <a:srgbClr val="36351A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448" name="Shape 448"/>
          <p:cNvSpPr txBox="true"/>
          <p:nvPr isPhoto="false"/>
        </p:nvSpPr>
        <p:spPr>
          <a:xfrm flipH="false" flipV="false" rot="0">
            <a:off x="838200" y="101600"/>
            <a:ext cx="7924800" cy="400050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Подраздел 0503 «Благоустройство» </a:t>
            </a:r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(продолжение)</a:t>
            </a:r>
            <a:endParaRPr b="true" sz="2000"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450" name="Picture 450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6781800" y="533400"/>
            <a:ext cx="2057399" cy="2057400"/>
          </a:xfrm>
          <a:prstGeom prst="rect">
            <a:avLst/>
          </a:prstGeom>
        </p:spPr>
      </p:pic>
      <p:pic>
        <p:nvPicPr>
          <p:cNvPr hidden="false" id="452" name="Picture 452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0" y="1676400"/>
            <a:ext cx="2590799" cy="1722880"/>
          </a:xfrm>
          <a:prstGeom prst="rect">
            <a:avLst/>
          </a:prstGeom>
        </p:spPr>
      </p:pic>
      <p:grpSp>
        <p:nvGrpSpPr>
          <p:cNvPr hidden="false" id="453" name="Shape 453"/>
          <p:cNvGrpSpPr/>
          <p:nvPr isPhoto="false"/>
        </p:nvGrpSpPr>
        <p:grpSpPr>
          <a:xfrm flipH="false" flipV="false" rot="10800000">
            <a:off x="0" y="3352800"/>
            <a:ext cx="6395012" cy="2725452"/>
            <a:chOff x="0" y="0"/>
            <a:chExt cx="6395012" cy="2725452"/>
          </a:xfrm>
        </p:grpSpPr>
        <p:sp>
          <p:nvSpPr>
            <p:cNvPr hidden="false" id="454" name="Shape 454"/>
            <p:cNvSpPr txBox="false"/>
            <p:nvPr isPhoto="false"/>
          </p:nvSpPr>
          <p:spPr>
            <a:xfrm flipH="false" flipV="false" rot="10800000">
              <a:off x="146611" y="1987115"/>
              <a:ext cx="6248400" cy="738335"/>
            </a:xfrm>
            <a:prstGeom prst="rightArrow">
              <a:avLst>
                <a:gd fmla="val 75000" name="adj1"/>
                <a:gd fmla="val 50000" name="adj2"/>
              </a:avLst>
            </a:prstGeom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/>
            <a:fontRef idx="none"/>
          </p:style>
          <p:txBody>
            <a:bodyPr bIns="45720" lIns="91440" rIns="91440" tIns="45720"/>
            <a:p>
              <a:pPr algn="r"/>
              <a:r>
                <a:rPr>
                  <a:solidFill>
                    <a:srgbClr val="36351A"/>
                  </a:solidFill>
                  <a:latin typeface="Liberation Serif"/>
                  <a:ea typeface="Liberation Serif"/>
                  <a:cs typeface="Liberation Serif"/>
                </a:rPr>
                <a:t>Формирование кроны деревьев  – </a:t>
              </a:r>
              <a:r>
                <a:rPr b="true">
                  <a:solidFill>
                    <a:srgbClr val="36351A"/>
                  </a:solidFill>
                  <a:latin typeface="Liberation Serif"/>
                  <a:ea typeface="Liberation Serif"/>
                  <a:cs typeface="Liberation Serif"/>
                </a:rPr>
                <a:t>1 095,2</a:t>
              </a:r>
              <a:r>
                <a:rPr>
                  <a:solidFill>
                    <a:srgbClr val="36351A"/>
                  </a:solidFill>
                  <a:latin typeface="Liberation Serif"/>
                  <a:ea typeface="Liberation Serif"/>
                  <a:cs typeface="Liberation Serif"/>
                </a:rPr>
                <a:t> </a:t>
              </a:r>
              <a:r>
                <a:rPr>
                  <a:solidFill>
                    <a:srgbClr val="36351A"/>
                  </a:solidFill>
                  <a:latin typeface="Liberation Serif"/>
                  <a:ea typeface="Liberation Serif"/>
                  <a:cs typeface="Liberation Serif"/>
                </a:rPr>
                <a:t>тыс. руб</a:t>
              </a:r>
              <a:r>
                <a:rPr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rPr>
                <a:t>.</a:t>
              </a:r>
              <a:endParaRPr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hidden="false" id="455" name="Shape 455"/>
            <p:cNvSpPr txBox="false"/>
            <p:nvPr isPhoto="false"/>
          </p:nvSpPr>
          <p:spPr>
            <a:xfrm flipH="false" flipV="false" rot="0">
              <a:off x="0" y="0"/>
              <a:ext cx="5205336" cy="668052"/>
            </a:xfrm>
            <a:prstGeom prst="rect">
              <a:avLst/>
            </a:prstGeom>
          </p:spPr>
          <p:style>
            <a:lnRef idx="0">
              <a:srgbClr val="000000"/>
            </a:lnRef>
            <a:fillRef idx="0">
              <a:srgbClr val="000000"/>
            </a:fillRef>
            <a:effectRef idx="0"/>
            <a:fontRef idx="none"/>
          </p:style>
          <p:txBody>
            <a:bodyPr bIns="12700" lIns="12700" rIns="12700" tIns="12700"/>
            <a:p>
              <a:pPr algn="l" indent="-228600" marL="228600">
                <a:lnSpc>
                  <a:spcPct val="90000"/>
                </a:lnSpc>
              </a:pPr>
              <a:endParaRPr b="true" sz="200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</p:grpSp>
      <p:pic>
        <p:nvPicPr>
          <p:cNvPr hidden="false" id="457" name="Picture 457"/>
          <p:cNvPicPr preferRelativeResize="true"/>
          <p:nvPr isPhoto="false"/>
        </p:nvPicPr>
        <p:blipFill>
          <a:blip r:embed="rId4"/>
          <a:stretch/>
        </p:blipFill>
        <p:spPr>
          <a:xfrm flipH="false" flipV="false" rot="0">
            <a:off x="6781800" y="2667000"/>
            <a:ext cx="2210959" cy="1658221"/>
          </a:xfrm>
          <a:prstGeom prst="rect">
            <a:avLst/>
          </a:prstGeom>
        </p:spPr>
      </p:pic>
      <p:sp>
        <p:nvSpPr>
          <p:cNvPr hidden="false" id="458" name="Shape 458"/>
          <p:cNvSpPr txBox="true"/>
          <p:nvPr isPhoto="false"/>
        </p:nvSpPr>
        <p:spPr>
          <a:xfrm flipH="false" flipV="false" rot="0">
            <a:off x="533400" y="4267200"/>
            <a:ext cx="7924800" cy="708025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Подраздел 0505 «Другие вопросы в области жилищно-коммунального </a:t>
            </a:r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хозяйства» </a:t>
            </a:r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– </a:t>
            </a:r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481,8тыс</a:t>
            </a:r>
            <a:r>
              <a:rPr b="true" sz="2000">
                <a:solidFill>
                  <a:schemeClr val="tx1">
                    <a:lumMod val="50000"/>
                  </a:schemeClr>
                </a:solidFill>
                <a:latin typeface="Liberation Serif"/>
                <a:ea typeface="Liberation Serif"/>
                <a:cs typeface="Liberation Serif"/>
              </a:rPr>
              <a:t>. рублей</a:t>
            </a:r>
            <a:endParaRPr b="true" sz="2000"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460" name="Picture 460"/>
          <p:cNvPicPr preferRelativeResize="true"/>
          <p:nvPr isPhoto="false"/>
        </p:nvPicPr>
        <p:blipFill>
          <a:blip r:embed="rId5"/>
          <a:stretch/>
        </p:blipFill>
        <p:spPr>
          <a:xfrm flipH="false" flipV="false" rot="0">
            <a:off x="228600" y="5256610"/>
            <a:ext cx="2411505" cy="1601389"/>
          </a:xfrm>
          <a:prstGeom prst="rect">
            <a:avLst/>
          </a:prstGeom>
        </p:spPr>
      </p:pic>
      <p:sp>
        <p:nvSpPr>
          <p:cNvPr hidden="false" id="461" name="Shape 461"/>
          <p:cNvSpPr txBox="false"/>
          <p:nvPr isPhoto="false"/>
        </p:nvSpPr>
        <p:spPr>
          <a:xfrm flipH="false" flipV="false" rot="0">
            <a:off x="3048000" y="5105400"/>
            <a:ext cx="5791200" cy="1905000"/>
          </a:xfrm>
          <a:prstGeom prst="leftArrow">
            <a:avLst/>
          </a:prstGeom>
          <a:gradFill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</a:gradFill>
          <a:ln w="9525">
            <a:solidFill>
              <a:schemeClr val="accent6">
                <a:lumMod val="75000"/>
              </a:schemeClr>
            </a:solidFill>
            <a:prstDash val="solid"/>
            <a:headEnd len="med" type="none" w="med"/>
            <a:tailEnd len="med" type="none" w="med"/>
          </a:ln>
        </p:spPr>
        <p:txBody>
          <a:bodyPr anchor="ctr" bIns="45720" lIns="91440" rIns="91440" tIns="45720" wrap="none"/>
          <a:p>
            <a:pPr algn="l"/>
            <a:r>
              <a:rPr sz="2000">
                <a:solidFill>
                  <a:schemeClr val="tx1"/>
                </a:solidFill>
                <a:latin typeface="Arial"/>
                <a:ea typeface="Arial"/>
                <a:cs typeface="Arial"/>
              </a:rPr>
              <a:t>Услуги по врезке, пуску газа, техническому </a:t>
            </a:r>
            <a:endParaRPr sz="2000">
              <a:solidFill>
                <a:schemeClr val="tx1"/>
              </a:solidFill>
              <a:latin typeface="Arial"/>
              <a:ea typeface="Arial"/>
              <a:cs typeface="Arial"/>
            </a:endParaRPr>
          </a:p>
          <a:p>
            <a:pPr algn="l"/>
            <a:r>
              <a:rPr sz="2000">
                <a:solidFill>
                  <a:schemeClr val="tx1"/>
                </a:solidFill>
                <a:latin typeface="Arial"/>
                <a:ea typeface="Arial"/>
                <a:cs typeface="Arial"/>
              </a:rPr>
              <a:t>Обслуживанию газопровода – 481,8 тыс.руб.</a:t>
            </a:r>
            <a:endParaRPr sz="20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</p:spTree>
  </p:cSld>
</p:sld>
</file>

<file path=ppt/slides/slide32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462" name="GroupShape 46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464" name="Picture 464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465" name="Shape 465"/>
          <p:cNvSpPr txBox="true"/>
          <p:nvPr isPhoto="false"/>
        </p:nvSpPr>
        <p:spPr>
          <a:xfrm flipH="false" flipV="false" rot="0">
            <a:off x="762000" y="152400"/>
            <a:ext cx="7924800" cy="1016000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Раздел 0</a:t>
            </a:r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6</a:t>
            </a:r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00 «Охрана окружающей среды»</a:t>
            </a:r>
            <a:b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</a:br>
            <a:r>
              <a:rPr b="true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Подраздел 0605 «Другие вопросы в области жилищно-коммунального  хозяйства» </a:t>
            </a:r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- </a:t>
            </a:r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900,4 </a:t>
            </a:r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тыс.руб</a:t>
            </a:r>
            <a:r>
              <a:rPr b="true" sz="20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b="true" sz="20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33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466" name="GroupShape 46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468" name="Picture 468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469" name="Shape 469"/>
          <p:cNvSpPr txBox="true"/>
          <p:nvPr isPhoto="false"/>
        </p:nvSpPr>
        <p:spPr>
          <a:xfrm flipH="false" flipV="false" rot="0">
            <a:off x="762000" y="152400"/>
            <a:ext cx="7924800" cy="400050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Раздел 0700 «Образование» - 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297 297,8тыс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. руб.</a:t>
            </a:r>
            <a:endParaRPr b="true" sz="2000"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34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470" name="GroupShape 47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graphicFrame>
        <p:nvGraphicFramePr>
          <p:cNvPr hidden="false" id="471" name="Table 471"/>
          <p:cNvGraphicFramePr/>
          <p:nvPr isPhoto="false">
            <p:ph idx="1" type="body"/>
          </p:nvPr>
        </p:nvGraphicFramePr>
        <p:xfrm flipH="false" flipV="false" rot="0">
          <a:off x="228600" y="914401"/>
          <a:ext cx="8686800" cy="5433093"/>
        </p:xfrm>
        <a:graphic>
          <a:graphicData uri="http://schemas.openxmlformats.org/drawingml/2006/table">
            <a:tbl>
              <a:tblPr bandCol="false" bandRow="true" firstCol="false" firstRow="true" lastCol="false" lastRow="false">
                <a:tableStyleId>{5C22544A-7EE6-4342-B048-85BDC9FD1C3A}</a:tableStyleId>
              </a:tblPr>
              <a:tblGrid>
                <a:gridCol w="7010400"/>
                <a:gridCol w="1676400"/>
              </a:tblGrid>
              <a:tr h="530478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endParaRPr sz="1600">
                        <a:solidFill>
                          <a:srgbClr val="36351A"/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  <a:p>
                      <a:pPr algn="ctr"/>
                      <a:r>
                        <a:rPr sz="1600">
                          <a:solidFill>
                            <a:srgbClr val="36351A"/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Направление расходов</a:t>
                      </a:r>
                      <a:endParaRPr sz="1600">
                        <a:solidFill>
                          <a:srgbClr val="36351A"/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0" marL="91440" marR="91440" marT="45720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endParaRPr sz="1600">
                        <a:solidFill>
                          <a:srgbClr val="36351A"/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  <a:p>
                      <a:pPr algn="ctr"/>
                      <a:r>
                        <a:rPr sz="1600">
                          <a:solidFill>
                            <a:srgbClr val="36351A"/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тыс.руб.</a:t>
                      </a:r>
                      <a:endParaRPr sz="1600">
                        <a:solidFill>
                          <a:srgbClr val="36351A"/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0" marL="91440" marR="91440" marT="45720" vert="horz">
                    <a:solidFill>
                      <a:srgbClr val="FCC4C9"/>
                    </a:solidFill>
                  </a:tcPr>
                </a:tc>
              </a:tr>
              <a:tr h="642158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 обеспечение деятельности дошкольных учреждений за счет средств местного бюджета</a:t>
                      </a:r>
                      <a:endParaRPr sz="20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45 883,6</a:t>
                      </a:r>
                      <a:endParaRPr b="true" sz="20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solidFill>
                      <a:srgbClr val="FCC4C9"/>
                    </a:solidFill>
                  </a:tcPr>
                </a:tc>
              </a:tr>
              <a:tr h="1200556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субвенции из областного бюджета на финансовое обеспечение государственных гарантий в части финансирования расходов на приобретение учебников и учебных пособий, средств обучения, игр, игрушек</a:t>
                      </a:r>
                      <a:endParaRPr sz="20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648,0</a:t>
                      </a:r>
                      <a:endParaRPr b="true" sz="20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solidFill>
                      <a:srgbClr val="FCC4C9"/>
                    </a:solidFill>
                  </a:tcPr>
                </a:tc>
              </a:tr>
              <a:tr h="1200556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субвенции из областного бюджета на финансовое обеспечение государственных гарантий в части финансирования расходов на оплату труда работников дошкольных образовательных организаций</a:t>
                      </a:r>
                      <a:endParaRPr sz="20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90 993,9</a:t>
                      </a:r>
                      <a:endParaRPr b="true" sz="20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solidFill>
                      <a:srgbClr val="FCC4C9"/>
                    </a:solidFill>
                  </a:tcPr>
                </a:tc>
              </a:tr>
              <a:tr h="408416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внедрение</a:t>
                      </a:r>
                      <a:r>
                        <a:rPr baseline="0"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механизмов инициативного бюджетирования</a:t>
                      </a:r>
                      <a:endParaRPr sz="20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36,9</a:t>
                      </a:r>
                      <a:endParaRPr b="true" sz="20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solidFill>
                      <a:srgbClr val="FCC4C9"/>
                    </a:solidFill>
                  </a:tcPr>
                </a:tc>
              </a:tr>
              <a:tr h="1123237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 мероприятия по антитеррористической</a:t>
                      </a:r>
                      <a:r>
                        <a:rPr baseline="0"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защищенности</a:t>
                      </a:r>
                      <a:endParaRPr sz="20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1</a:t>
                      </a:r>
                      <a:r>
                        <a:rPr b="true" baseline="0"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201,4</a:t>
                      </a:r>
                      <a:endParaRPr b="true" sz="20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solidFill>
                      <a:srgbClr val="FCC4C9"/>
                    </a:solidFill>
                  </a:tcPr>
                </a:tc>
              </a:tr>
            </a:tbl>
          </a:graphicData>
        </a:graphic>
      </p:graphicFrame>
      <p:pic>
        <p:nvPicPr>
          <p:cNvPr hidden="false" id="473" name="Picture 473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474" name="Shape 474"/>
          <p:cNvSpPr txBox="true"/>
          <p:nvPr isPhoto="false"/>
        </p:nvSpPr>
        <p:spPr>
          <a:xfrm flipH="false" flipV="false" rot="0">
            <a:off x="762000" y="152400"/>
            <a:ext cx="7924800" cy="400050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Подраздел 0701 «Дошкольное образование» 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- 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138 763,8тыс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. руб.</a:t>
            </a:r>
            <a:endParaRPr b="true" sz="2000"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35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475" name="GroupShape 475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477" name="Picture 477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478" name="Shape 478"/>
          <p:cNvSpPr txBox="false"/>
          <p:nvPr isPhoto="false"/>
        </p:nvSpPr>
        <p:spPr>
          <a:xfrm flipH="false" flipV="false" rot="0"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/>
          <a:p>
            <a:pPr algn="l"/>
            <a:endParaRPr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hidden="false" id="479" name="Shape 479"/>
          <p:cNvSpPr txBox="false"/>
          <p:nvPr isPhoto="false"/>
        </p:nvSpPr>
        <p:spPr>
          <a:xfrm flipH="false" flipV="false" rot="0"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/>
          <a:p>
            <a:pPr algn="l"/>
            <a:endParaRPr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hidden="false" id="480" name="Shape 480"/>
          <p:cNvSpPr txBox="true"/>
          <p:nvPr isPhoto="false"/>
        </p:nvSpPr>
        <p:spPr>
          <a:xfrm flipH="false" flipV="false" rot="0">
            <a:off x="914400" y="228600"/>
            <a:ext cx="7924800" cy="400050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Подраздел 0701 «Дошкольное образование» </a:t>
            </a:r>
            <a:endParaRPr b="true" sz="2000"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  <p:sp>
        <p:nvSpPr>
          <p:cNvPr hidden="false" id="481" name="Shape 481"/>
          <p:cNvSpPr txBox="false"/>
          <p:nvPr isPhoto="false"/>
        </p:nvSpPr>
        <p:spPr>
          <a:xfrm flipH="false" flipV="false" rot="0">
            <a:off x="0" y="1066800"/>
            <a:ext cx="2859157" cy="338553"/>
          </a:xfrm>
          <a:prstGeom prst="rect">
            <a:avLst/>
          </a:prstGeom>
          <a:noFill/>
        </p:spPr>
        <p:txBody>
          <a:bodyPr bIns="45720" lIns="91440" rIns="91440" tIns="45720">
            <a:spAutoFit/>
          </a:bodyPr>
          <a:p>
            <a:pPr algn="ctr"/>
            <a:r>
              <a:rPr b="true" cap="all" sz="1600">
                <a:solidFill>
                  <a:srgbClr val="356199"/>
                </a:solidFill>
                <a:latin typeface="Liberation Serif"/>
                <a:ea typeface="Liberation Serif"/>
                <a:cs typeface="Liberation Serif"/>
              </a:rPr>
              <a:t>МАОУ </a:t>
            </a:r>
            <a:r>
              <a:rPr b="true" cap="all" sz="1600">
                <a:solidFill>
                  <a:srgbClr val="356199"/>
                </a:solidFill>
                <a:latin typeface="Liberation Serif"/>
                <a:ea typeface="Liberation Serif"/>
                <a:cs typeface="Liberation Serif"/>
              </a:rPr>
              <a:t>ДС №51</a:t>
            </a:r>
            <a:endParaRPr b="true" cap="all" sz="1600">
              <a:solidFill>
                <a:srgbClr val="356199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hidden="false" id="483" name="Picture 483"/>
          <p:cNvPicPr preferRelativeResize="true"/>
          <p:nvPr isPhoto="false"/>
        </p:nvPicPr>
        <p:blipFill>
          <a:blip r:embed="rId2"/>
          <a:srcRect b="6639" l="0" r="0" t="0"/>
          <a:stretch/>
        </p:blipFill>
        <p:spPr>
          <a:xfrm flipH="false" flipV="false" rot="0">
            <a:off x="152400" y="3276600"/>
            <a:ext cx="2438400" cy="12954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484" name="Shape 484"/>
          <p:cNvSpPr txBox="false"/>
          <p:nvPr isPhoto="false"/>
        </p:nvSpPr>
        <p:spPr>
          <a:xfrm flipH="false" flipV="false" rot="0">
            <a:off x="0" y="2895600"/>
            <a:ext cx="2590800" cy="338553"/>
          </a:xfrm>
          <a:prstGeom prst="rect">
            <a:avLst/>
          </a:prstGeom>
          <a:noFill/>
        </p:spPr>
        <p:txBody>
          <a:bodyPr bIns="45720" lIns="91440" rIns="91440" tIns="45720">
            <a:spAutoFit/>
          </a:bodyPr>
          <a:p>
            <a:pPr algn="ctr"/>
            <a:r>
              <a:rPr b="true" cap="all" sz="1600">
                <a:solidFill>
                  <a:srgbClr val="356199"/>
                </a:solidFill>
                <a:latin typeface="Liberation Serif"/>
                <a:ea typeface="Liberation Serif"/>
                <a:cs typeface="Liberation Serif"/>
              </a:rPr>
              <a:t>МАДОУ ДС № 48</a:t>
            </a:r>
            <a:endParaRPr b="true" cap="all" sz="1600">
              <a:solidFill>
                <a:srgbClr val="356199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hidden="false" id="485" name="Shape 485"/>
          <p:cNvSpPr txBox="false"/>
          <p:nvPr isPhoto="false"/>
        </p:nvSpPr>
        <p:spPr>
          <a:xfrm flipH="false" flipV="false" rot="0">
            <a:off x="2743200" y="1447800"/>
            <a:ext cx="3810000" cy="152400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 anchor="ctr" bIns="45720" lIns="91440" rIns="91440" tIns="45720"/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Ремонт групп – 1 299,0 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тыс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. руб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., уличное освещение – 206,7тыс.руб. 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487" name="Picture 487"/>
          <p:cNvPicPr preferRelativeResize="true"/>
          <p:nvPr isPhoto="false"/>
        </p:nvPicPr>
        <p:blipFill>
          <a:blip r:embed="rId3"/>
          <a:srcRect b="6923" l="14903" r="14903" t="16924"/>
          <a:stretch/>
        </p:blipFill>
        <p:spPr>
          <a:xfrm flipH="false" flipV="false" rot="0">
            <a:off x="228600" y="5105400"/>
            <a:ext cx="2286000" cy="1550988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488" name="Shape 488"/>
          <p:cNvSpPr txBox="false"/>
          <p:nvPr isPhoto="false"/>
        </p:nvSpPr>
        <p:spPr>
          <a:xfrm flipH="false" flipV="false" rot="0">
            <a:off x="228600" y="4724400"/>
            <a:ext cx="2305878" cy="338554"/>
          </a:xfrm>
          <a:prstGeom prst="rect">
            <a:avLst/>
          </a:prstGeom>
          <a:noFill/>
        </p:spPr>
        <p:txBody>
          <a:bodyPr bIns="45720" lIns="91440" rIns="91440" tIns="45720">
            <a:spAutoFit/>
          </a:bodyPr>
          <a:p>
            <a:pPr algn="ctr"/>
            <a:r>
              <a:rPr b="true" cap="all" sz="1600">
                <a:solidFill>
                  <a:srgbClr val="356199"/>
                </a:solidFill>
                <a:latin typeface="Liberation Serif"/>
                <a:ea typeface="Liberation Serif"/>
                <a:cs typeface="Liberation Serif"/>
              </a:rPr>
              <a:t>МАДОУ МДС № 49</a:t>
            </a:r>
            <a:endParaRPr b="true" cap="all" sz="1600">
              <a:solidFill>
                <a:srgbClr val="356199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hidden="false" id="489" name="Shape 489"/>
          <p:cNvSpPr txBox="false"/>
          <p:nvPr isPhoto="false"/>
        </p:nvSpPr>
        <p:spPr>
          <a:xfrm flipH="false" flipV="false" rot="0">
            <a:off x="2743200" y="4876800"/>
            <a:ext cx="3810000" cy="152400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 anchor="ctr" bIns="45720" lIns="91440" rIns="91440" tIns="45720"/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Ремонт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пищеблока – 815,9 тыс.руб., замена окон и дверей – 416,1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тыс. руб.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, антитеррористические мероприятия – 1 040,0тыс.руб.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491" name="Picture 491"/>
          <p:cNvPicPr preferRelativeResize="true"/>
          <p:nvPr isPhoto="false"/>
        </p:nvPicPr>
        <p:blipFill>
          <a:blip r:embed="rId4"/>
          <a:stretch/>
        </p:blipFill>
        <p:spPr>
          <a:xfrm flipH="false" flipV="false" rot="0">
            <a:off x="6477000" y="2971800"/>
            <a:ext cx="2438400" cy="1625600"/>
          </a:xfrm>
          <a:prstGeom prst="rect">
            <a:avLst/>
          </a:prstGeom>
        </p:spPr>
      </p:pic>
      <p:sp>
        <p:nvSpPr>
          <p:cNvPr hidden="false" id="492" name="Shape 492"/>
          <p:cNvSpPr txBox="false"/>
          <p:nvPr isPhoto="false"/>
        </p:nvSpPr>
        <p:spPr>
          <a:xfrm flipH="false" flipV="false" rot="0">
            <a:off x="155575" y="-144463"/>
            <a:ext cx="304800" cy="304801"/>
          </a:xfrm>
          <a:prstGeom prst="rect">
            <a:avLst/>
          </a:prstGeom>
          <a:noFill/>
        </p:spPr>
        <p:txBody>
          <a:bodyPr anchor="t" bIns="45720" lIns="91440" rIns="91440" tIns="45720" vert="horz" wrap="square"/>
          <a:p>
            <a:pPr algn="l"/>
            <a:endParaRPr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hidden="false" id="493" name="Shape 493"/>
          <p:cNvSpPr txBox="false"/>
          <p:nvPr isPhoto="false"/>
        </p:nvSpPr>
        <p:spPr>
          <a:xfrm flipH="false" flipV="false" rot="0">
            <a:off x="155575" y="-144463"/>
            <a:ext cx="304800" cy="304801"/>
          </a:xfrm>
          <a:prstGeom prst="rect">
            <a:avLst/>
          </a:prstGeom>
          <a:noFill/>
        </p:spPr>
        <p:txBody>
          <a:bodyPr anchor="t" bIns="45720" lIns="91440" rIns="91440" tIns="45720" vert="horz" wrap="square"/>
          <a:p>
            <a:pPr algn="l"/>
            <a:endParaRPr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hidden="false" id="495" name="Picture 495"/>
          <p:cNvPicPr preferRelativeResize="true"/>
          <p:nvPr isPhoto="false"/>
        </p:nvPicPr>
        <p:blipFill>
          <a:blip r:embed="rId5"/>
          <a:stretch/>
        </p:blipFill>
        <p:spPr>
          <a:xfrm flipH="false" flipV="false" rot="0">
            <a:off x="6629400" y="4953000"/>
            <a:ext cx="2283716" cy="1524000"/>
          </a:xfrm>
          <a:prstGeom prst="rect">
            <a:avLst/>
          </a:prstGeom>
        </p:spPr>
      </p:pic>
      <p:pic>
        <p:nvPicPr>
          <p:cNvPr hidden="false" id="497" name="Picture 497"/>
          <p:cNvPicPr preferRelativeResize="true"/>
          <p:nvPr isPhoto="false"/>
        </p:nvPicPr>
        <p:blipFill>
          <a:blip r:embed="rId6"/>
          <a:stretch/>
        </p:blipFill>
        <p:spPr>
          <a:xfrm flipH="false" flipV="false" rot="0">
            <a:off x="152400" y="1447800"/>
            <a:ext cx="2526241" cy="1421011"/>
          </a:xfrm>
          <a:prstGeom prst="rect">
            <a:avLst/>
          </a:prstGeom>
        </p:spPr>
      </p:pic>
      <p:sp>
        <p:nvSpPr>
          <p:cNvPr hidden="false" id="498" name="Shape 498"/>
          <p:cNvSpPr txBox="false"/>
          <p:nvPr isPhoto="false"/>
        </p:nvSpPr>
        <p:spPr>
          <a:xfrm flipH="false" flipV="false" rot="0">
            <a:off x="2895600" y="3200400"/>
            <a:ext cx="3810000" cy="152400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 anchor="ctr" bIns="45720" lIns="91440" rIns="91440" tIns="45720"/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Ремонт пищеблока – 1 100,0 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тыс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. руб. 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500" name="Picture 500"/>
          <p:cNvPicPr preferRelativeResize="true"/>
          <p:nvPr isPhoto="false"/>
        </p:nvPicPr>
        <p:blipFill>
          <a:blip r:embed="rId7"/>
          <a:stretch/>
        </p:blipFill>
        <p:spPr>
          <a:xfrm flipH="false" flipV="false" rot="0">
            <a:off x="6553200" y="1066800"/>
            <a:ext cx="2193924" cy="1585591"/>
          </a:xfrm>
          <a:prstGeom prst="rect">
            <a:avLst/>
          </a:prstGeom>
        </p:spPr>
      </p:pic>
    </p:spTree>
  </p:cSld>
</p:sld>
</file>

<file path=ppt/slides/slide36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501" name="GroupShape 50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graphicFrame>
        <p:nvGraphicFramePr>
          <p:cNvPr hidden="false" id="502" name="Table 502"/>
          <p:cNvGraphicFramePr/>
          <p:nvPr isPhoto="false">
            <p:ph idx="1" type="body"/>
          </p:nvPr>
        </p:nvGraphicFramePr>
        <p:xfrm flipH="false" flipV="false" rot="0">
          <a:off x="165100" y="914400"/>
          <a:ext cx="8674100" cy="5608319"/>
        </p:xfrm>
        <a:graphic>
          <a:graphicData uri="http://schemas.openxmlformats.org/drawingml/2006/table">
            <a:tbl>
              <a:tblPr bandCol="false" bandRow="true" firstCol="false" firstRow="true" lastCol="false" lastRow="false">
                <a:tableStyleId>{5C22544A-7EE6-4342-B048-85BDC9FD1C3A}</a:tableStyleId>
              </a:tblPr>
              <a:tblGrid>
                <a:gridCol w="6639435"/>
                <a:gridCol w="2034665"/>
              </a:tblGrid>
              <a:tr h="925774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sz="1800">
                          <a:solidFill>
                            <a:schemeClr val="tx1"/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Направление расходов</a:t>
                      </a:r>
                      <a:endParaRPr sz="1800">
                        <a:solidFill>
                          <a:schemeClr val="tx1"/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ctr" anchorCtr="false" marB="45720" marL="91440" marR="91440" marT="45720" vert="horz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sz="1600">
                          <a:solidFill>
                            <a:schemeClr val="tx1"/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сумма</a:t>
                      </a:r>
                      <a:r>
                        <a:rPr baseline="0" sz="1600">
                          <a:solidFill>
                            <a:schemeClr val="tx1"/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,</a:t>
                      </a:r>
                      <a:endParaRPr baseline="0" sz="1600">
                        <a:solidFill>
                          <a:schemeClr val="tx1"/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  <a:p>
                      <a:pPr algn="ctr"/>
                      <a:r>
                        <a:rPr sz="1600">
                          <a:solidFill>
                            <a:schemeClr val="tx1"/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 тыс.руб.</a:t>
                      </a:r>
                      <a:endParaRPr sz="1600">
                        <a:solidFill>
                          <a:schemeClr val="tx1"/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674426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sz="2000">
                          <a:solidFill>
                            <a:srgbClr val="36351A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 обеспечение деятельности общеобразовательных школ за счет средств местного бюджета </a:t>
                      </a:r>
                      <a:endParaRPr sz="2000">
                        <a:solidFill>
                          <a:srgbClr val="36351A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37 049,0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040186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sz="2000">
                          <a:solidFill>
                            <a:srgbClr val="36351A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субвенции из областного бюджета на финансирования расходов на приобретение учебников и учебных пособий, средств обучения, игр, игрушек</a:t>
                      </a:r>
                      <a:endParaRPr sz="2000">
                        <a:solidFill>
                          <a:srgbClr val="36351A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3 552,0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85800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2000">
                          <a:solidFill>
                            <a:srgbClr val="36351A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субвенции из областного бюджета на расходов на оплату труда работников общеобразовательных организаций</a:t>
                      </a:r>
                      <a:endParaRPr sz="2000">
                        <a:solidFill>
                          <a:srgbClr val="36351A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78 520,1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746760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2000">
                          <a:solidFill>
                            <a:srgbClr val="36351A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 на организацию питания учащихся муниципальных общеобразовательных учреждений</a:t>
                      </a:r>
                      <a:endParaRPr sz="2000">
                        <a:solidFill>
                          <a:srgbClr val="36351A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/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12 417,6</a:t>
                      </a:r>
                      <a:endParaRPr b="true" sz="1600">
                        <a:solidFill>
                          <a:schemeClr val="tx1"/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746760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внедрение</a:t>
                      </a:r>
                      <a:r>
                        <a:rPr baseline="0"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механизмов инициативного бюджетирования</a:t>
                      </a:r>
                      <a:endParaRPr sz="20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/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44,0</a:t>
                      </a:r>
                      <a:endParaRPr b="true" sz="1600">
                        <a:solidFill>
                          <a:schemeClr val="tx1"/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746760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 мероприятия по антитеррористической</a:t>
                      </a:r>
                      <a:r>
                        <a:rPr baseline="0" sz="20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защищенности</a:t>
                      </a:r>
                      <a:endParaRPr sz="20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/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1 008,8</a:t>
                      </a:r>
                      <a:endParaRPr b="true" sz="1600">
                        <a:solidFill>
                          <a:schemeClr val="tx1"/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hidden="false" id="504" name="Picture 504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505" name="Shape 505"/>
          <p:cNvSpPr txBox="true"/>
          <p:nvPr isPhoto="false"/>
        </p:nvSpPr>
        <p:spPr>
          <a:xfrm flipH="false" flipV="false" rot="0">
            <a:off x="914400" y="228600"/>
            <a:ext cx="7924800" cy="400050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Подраздел 0702 «Общее образование» - 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132 591,5тыс</a:t>
            </a:r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. руб. </a:t>
            </a:r>
            <a:endParaRPr b="true" sz="2000"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37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506" name="GroupShape 50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508" name="Picture 508"/>
          <p:cNvPicPr preferRelativeResize="true"/>
          <p:nvPr isPhoto="false"/>
        </p:nvPicPr>
        <p:blipFill>
          <a:blip r:embed="rId1"/>
          <a:srcRect b="0" l="13039" r="13040" t="0"/>
          <a:stretch/>
        </p:blipFill>
        <p:spPr>
          <a:xfrm flipH="false" flipV="false" rot="0">
            <a:off x="0" y="0"/>
            <a:ext cx="785813" cy="893763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pic>
        <p:nvPicPr>
          <p:cNvPr hidden="false" id="510" name="Picture 510"/>
          <p:cNvPicPr preferRelativeResize="true"/>
          <p:nvPr isPhoto="false"/>
        </p:nvPicPr>
        <p:blipFill>
          <a:blip r:embed="rId2"/>
          <a:srcRect b="0" l="13039" r="13040" t="0"/>
          <a:stretch/>
        </p:blipFill>
        <p:spPr>
          <a:xfrm flipH="false" flipV="false" rot="0">
            <a:off x="0" y="0"/>
            <a:ext cx="785813" cy="893763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511" name="Shape 511"/>
          <p:cNvSpPr txBox="true"/>
          <p:nvPr isPhoto="false"/>
        </p:nvSpPr>
        <p:spPr>
          <a:xfrm flipH="false" flipV="false" rot="0">
            <a:off x="914400" y="228600"/>
            <a:ext cx="7924800" cy="400050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rgbClr val="36351A"/>
                </a:solidFill>
                <a:latin typeface="Times New Roman"/>
                <a:ea typeface="Times New Roman"/>
                <a:cs typeface="Times New Roman"/>
              </a:rPr>
              <a:t>Подраздел 0702 «Общее образование» </a:t>
            </a:r>
            <a:endParaRPr b="true" sz="2000">
              <a:solidFill>
                <a:srgbClr val="36351A"/>
              </a:solidFill>
              <a:latin typeface="Liberation Serif"/>
              <a:ea typeface="Liberation Serif"/>
              <a:cs typeface="Liberation Serif"/>
            </a:endParaRPr>
          </a:p>
        </p:txBody>
      </p:sp>
      <p:sp>
        <p:nvSpPr>
          <p:cNvPr hidden="false" id="512" name="Shape 512"/>
          <p:cNvSpPr txBox="false"/>
          <p:nvPr isPhoto="false"/>
        </p:nvSpPr>
        <p:spPr>
          <a:xfrm flipH="false" flipV="false" rot="0">
            <a:off x="304800" y="1066800"/>
            <a:ext cx="2859157" cy="338553"/>
          </a:xfrm>
          <a:prstGeom prst="rect">
            <a:avLst/>
          </a:prstGeom>
          <a:noFill/>
        </p:spPr>
        <p:txBody>
          <a:bodyPr bIns="45720" lIns="91440" rIns="91440" tIns="45720">
            <a:spAutoFit/>
          </a:bodyPr>
          <a:p>
            <a:pPr algn="ctr"/>
            <a:r>
              <a:rPr b="true" cap="all" sz="1600">
                <a:solidFill>
                  <a:srgbClr val="356199"/>
                </a:solidFill>
                <a:latin typeface="Liberation Serif"/>
                <a:ea typeface="Liberation Serif"/>
                <a:cs typeface="Liberation Serif"/>
              </a:rPr>
              <a:t>МАОУ Школа-сад №42</a:t>
            </a:r>
            <a:endParaRPr b="true" cap="all" sz="1600">
              <a:solidFill>
                <a:srgbClr val="356199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hidden="false" id="514" name="Picture 514"/>
          <p:cNvPicPr preferRelativeResize="true"/>
          <p:nvPr isPhoto="false"/>
        </p:nvPicPr>
        <p:blipFill>
          <a:blip r:embed="rId3"/>
          <a:srcRect b="21988" l="8186" r="2946" t="0"/>
          <a:stretch/>
        </p:blipFill>
        <p:spPr>
          <a:xfrm flipH="false" flipV="false" rot="0">
            <a:off x="304800" y="1371600"/>
            <a:ext cx="2439988" cy="1204912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515" name="Shape 515"/>
          <p:cNvSpPr txBox="false"/>
          <p:nvPr isPhoto="false"/>
        </p:nvSpPr>
        <p:spPr>
          <a:xfrm flipH="false" flipV="false" rot="0">
            <a:off x="2895600" y="1143000"/>
            <a:ext cx="3810000" cy="152400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 anchor="ctr" bIns="45720" lIns="91440" rIns="91440" tIns="45720"/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Ремонт крыши – 1 406,7 тыс. руб.,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Ремонт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туалетов-492,7тыс.руб., оснащение пищеблока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– 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1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033,4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тыс. руб. 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517" name="Picture 517"/>
          <p:cNvPicPr preferRelativeResize="true"/>
          <p:nvPr isPhoto="false"/>
        </p:nvPicPr>
        <p:blipFill>
          <a:blip r:embed="rId4"/>
          <a:stretch/>
        </p:blipFill>
        <p:spPr>
          <a:xfrm flipH="false" flipV="false" rot="0">
            <a:off x="6629400" y="1295400"/>
            <a:ext cx="2373313" cy="1039812"/>
          </a:xfrm>
          <a:prstGeom prst="rect">
            <a:avLst/>
          </a:prstGeom>
          <a:ln>
            <a:noFill/>
          </a:ln>
        </p:spPr>
      </p:pic>
      <p:pic>
        <p:nvPicPr>
          <p:cNvPr hidden="false" id="519" name="Picture 519"/>
          <p:cNvPicPr preferRelativeResize="true"/>
          <p:nvPr isPhoto="false"/>
        </p:nvPicPr>
        <p:blipFill>
          <a:blip r:embed="rId5"/>
          <a:stretch/>
        </p:blipFill>
        <p:spPr>
          <a:xfrm flipH="true" flipV="false" rot="0">
            <a:off x="457200" y="2971800"/>
            <a:ext cx="1981200" cy="1584959"/>
          </a:xfrm>
          <a:prstGeom prst="rect">
            <a:avLst/>
          </a:prstGeom>
        </p:spPr>
      </p:pic>
      <p:pic>
        <p:nvPicPr>
          <p:cNvPr hidden="false" id="521" name="Picture 521"/>
          <p:cNvPicPr preferRelativeResize="true"/>
          <p:nvPr isPhoto="false"/>
        </p:nvPicPr>
        <p:blipFill>
          <a:blip r:embed="rId6"/>
          <a:stretch/>
        </p:blipFill>
        <p:spPr>
          <a:xfrm flipH="false" flipV="false" rot="0">
            <a:off x="533400" y="4953000"/>
            <a:ext cx="1930400" cy="1447800"/>
          </a:xfrm>
          <a:prstGeom prst="rect">
            <a:avLst/>
          </a:prstGeom>
        </p:spPr>
      </p:pic>
      <p:sp>
        <p:nvSpPr>
          <p:cNvPr hidden="false" id="522" name="Shape 522"/>
          <p:cNvSpPr txBox="false"/>
          <p:nvPr isPhoto="false"/>
        </p:nvSpPr>
        <p:spPr>
          <a:xfrm flipH="false" flipV="false" rot="0">
            <a:off x="152400" y="2667000"/>
            <a:ext cx="2859157" cy="338553"/>
          </a:xfrm>
          <a:prstGeom prst="rect">
            <a:avLst/>
          </a:prstGeom>
          <a:noFill/>
        </p:spPr>
        <p:txBody>
          <a:bodyPr bIns="45720" lIns="91440" rIns="91440" tIns="45720">
            <a:spAutoFit/>
          </a:bodyPr>
          <a:p>
            <a:pPr algn="ctr"/>
            <a:r>
              <a:rPr b="true" cap="all" sz="1600">
                <a:solidFill>
                  <a:srgbClr val="356199"/>
                </a:solidFill>
                <a:latin typeface="Liberation Serif"/>
                <a:ea typeface="Liberation Serif"/>
                <a:cs typeface="Liberation Serif"/>
              </a:rPr>
              <a:t>МАОУ </a:t>
            </a:r>
            <a:r>
              <a:rPr b="true" cap="all" sz="1600">
                <a:solidFill>
                  <a:srgbClr val="356199"/>
                </a:solidFill>
                <a:latin typeface="Liberation Serif"/>
                <a:ea typeface="Liberation Serif"/>
                <a:cs typeface="Liberation Serif"/>
              </a:rPr>
              <a:t>СОШ №19</a:t>
            </a:r>
            <a:endParaRPr b="true" cap="all" sz="1600">
              <a:solidFill>
                <a:srgbClr val="356199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hidden="false" id="523" name="Shape 523"/>
          <p:cNvSpPr txBox="false"/>
          <p:nvPr isPhoto="false"/>
        </p:nvSpPr>
        <p:spPr>
          <a:xfrm flipH="false" flipV="false" rot="0">
            <a:off x="228600" y="4648200"/>
            <a:ext cx="2859157" cy="338554"/>
          </a:xfrm>
          <a:prstGeom prst="rect">
            <a:avLst/>
          </a:prstGeom>
          <a:noFill/>
        </p:spPr>
        <p:txBody>
          <a:bodyPr bIns="45720" lIns="91440" rIns="91440" tIns="45720">
            <a:spAutoFit/>
          </a:bodyPr>
          <a:p>
            <a:pPr algn="ctr"/>
            <a:r>
              <a:rPr b="true" cap="all" sz="1600">
                <a:solidFill>
                  <a:srgbClr val="356199"/>
                </a:solidFill>
                <a:latin typeface="Liberation Serif"/>
                <a:ea typeface="Liberation Serif"/>
                <a:cs typeface="Liberation Serif"/>
              </a:rPr>
              <a:t>МАОУ </a:t>
            </a:r>
            <a:r>
              <a:rPr b="true" cap="all" sz="1600">
                <a:solidFill>
                  <a:srgbClr val="356199"/>
                </a:solidFill>
                <a:latin typeface="Liberation Serif"/>
                <a:ea typeface="Liberation Serif"/>
                <a:cs typeface="Liberation Serif"/>
              </a:rPr>
              <a:t>СОШ №3</a:t>
            </a:r>
            <a:endParaRPr b="true" cap="all" sz="1600">
              <a:solidFill>
                <a:srgbClr val="356199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hidden="false" id="524" name="Shape 524"/>
          <p:cNvSpPr txBox="false"/>
          <p:nvPr isPhoto="false"/>
        </p:nvSpPr>
        <p:spPr>
          <a:xfrm flipH="false" flipV="false" rot="0">
            <a:off x="2819400" y="3048000"/>
            <a:ext cx="3810000" cy="152400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 anchor="ctr" bIns="45720" lIns="91440" rIns="91440" tIns="45720"/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Ремонт крыши – 1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047,0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тыс. руб.,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ремонт крыльца-2721,2тыс.руб., 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ремонт актового зала – 1 378,2 тыс.руб., оборудование пищеблока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– 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1 750,0тыс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. руб. 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sp>
        <p:nvSpPr>
          <p:cNvPr hidden="false" id="525" name="Shape 525"/>
          <p:cNvSpPr txBox="false"/>
          <p:nvPr isPhoto="false"/>
        </p:nvSpPr>
        <p:spPr>
          <a:xfrm flipH="false" flipV="false" rot="0">
            <a:off x="2667000" y="4953000"/>
            <a:ext cx="3810000" cy="152400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 anchor="ctr" bIns="45720" lIns="91440" rIns="91440" tIns="45720"/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Ремонт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коридоров 2,3эт.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– 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2 806,7тыс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. руб.,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р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емонт спортзала -2 556,1тыс.руб.,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ремонт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кабинета – 703,4тыс.руб., оборудование пищеблока 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– 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  <a:p>
            <a:pPr algn="ctr"/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1 776,2тыс</a:t>
            </a:r>
            <a:r>
              <a:rPr sz="16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. руб. </a:t>
            </a:r>
            <a:endParaRPr sz="16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527" name="Picture 527"/>
          <p:cNvPicPr preferRelativeResize="true"/>
          <p:nvPr isPhoto="false"/>
        </p:nvPicPr>
        <p:blipFill>
          <a:blip r:embed="rId7"/>
          <a:stretch/>
        </p:blipFill>
        <p:spPr>
          <a:xfrm flipH="false" flipV="false" rot="0">
            <a:off x="6553200" y="2895600"/>
            <a:ext cx="2403475" cy="1802606"/>
          </a:xfrm>
          <a:prstGeom prst="rect">
            <a:avLst/>
          </a:prstGeom>
        </p:spPr>
      </p:pic>
      <p:pic>
        <p:nvPicPr>
          <p:cNvPr hidden="false" id="529" name="Picture 529"/>
          <p:cNvPicPr preferRelativeResize="true"/>
          <p:nvPr isPhoto="false"/>
        </p:nvPicPr>
        <p:blipFill>
          <a:blip r:embed="rId8"/>
          <a:stretch/>
        </p:blipFill>
        <p:spPr>
          <a:xfrm flipH="false" flipV="false" rot="0">
            <a:off x="6434667" y="5029200"/>
            <a:ext cx="2709333" cy="1524000"/>
          </a:xfrm>
          <a:prstGeom prst="rect">
            <a:avLst/>
          </a:prstGeom>
        </p:spPr>
      </p:pic>
    </p:spTree>
  </p:cSld>
</p:sld>
</file>

<file path=ppt/slides/slide38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530" name="GroupShape 53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graphicFrame>
        <p:nvGraphicFramePr>
          <p:cNvPr hidden="false" id="531" name="Table 531"/>
          <p:cNvGraphicFramePr/>
          <p:nvPr isPhoto="false">
            <p:ph idx="1" type="body"/>
          </p:nvPr>
        </p:nvGraphicFramePr>
        <p:xfrm flipH="false" flipV="false" rot="0">
          <a:off x="228600" y="1066800"/>
          <a:ext cx="8534400" cy="4572000"/>
        </p:xfrm>
        <a:graphic>
          <a:graphicData uri="http://schemas.openxmlformats.org/drawingml/2006/table">
            <a:tbl>
              <a:tblPr bandCol="false" bandRow="true" firstCol="false" firstRow="true" lastCol="false" lastRow="false">
                <a:tableStyleId>{D7AC3CCA-C797-4891-BE02-D94E43425B78}</a:tableStyleId>
              </a:tblPr>
              <a:tblGrid>
                <a:gridCol w="3152677"/>
                <a:gridCol w="2581461"/>
                <a:gridCol w="2800262"/>
              </a:tblGrid>
              <a:tr h="1009311">
                <a:tc gridSpan="2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Учреждение дополнительного образования</a:t>
                      </a:r>
                      <a:endParaRPr b="true" sz="18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ctr" anchorCtr="false" marB="45725" marL="91440" marR="91440" marT="45725" vert="horz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Объем</a:t>
                      </a:r>
                      <a:r>
                        <a:rPr baseline="0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 в 2024 году,</a:t>
                      </a:r>
                      <a:r>
                        <a:rPr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 тыс.руб.</a:t>
                      </a:r>
                      <a:endParaRPr sz="16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ctr" anchorCtr="false" marB="45725" marL="91440" marR="91440" marT="45725" vert="horz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62689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endParaRPr b="true" sz="18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5" marL="91440" marR="91440" marT="45725" vert="horz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Обеспечение</a:t>
                      </a:r>
                      <a:r>
                        <a:rPr b="true" baseline="0"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 деятельности</a:t>
                      </a:r>
                      <a:endParaRPr b="true" baseline="0" sz="18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  <a:p>
                      <a:pPr algn="ctr"/>
                      <a:r>
                        <a:rPr b="true"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Дома детского творчества</a:t>
                      </a:r>
                      <a:endParaRPr b="true" sz="18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5" marL="91440" marR="91440" marT="45725" vert="horz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18 293,7тыс. рублей, в том числе замена окон 3 725,9тыс.руб.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5" marL="91440" marR="91440" marT="45725" vert="horz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hidden="false" id="533" name="Picture 533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152400" y="2057400"/>
            <a:ext cx="3359022" cy="2438400"/>
          </a:xfrm>
          <a:prstGeom prst="rect">
            <a:avLst/>
          </a:prstGeom>
          <a:ln>
            <a:noFill/>
          </a:ln>
        </p:spPr>
      </p:pic>
      <p:sp>
        <p:nvSpPr>
          <p:cNvPr hidden="false" id="534" name="Shape 534"/>
          <p:cNvSpPr txBox="true"/>
          <p:nvPr isPhoto="false"/>
        </p:nvSpPr>
        <p:spPr>
          <a:xfrm flipH="false" flipV="false" rot="0">
            <a:off x="914400" y="228600"/>
            <a:ext cx="7924800" cy="400050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Раздел 0703 «Дополнительное образование»</a:t>
            </a:r>
            <a:endParaRPr b="true" sz="20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536" name="Picture 536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</p:spTree>
  </p:cSld>
</p:sld>
</file>

<file path=ppt/slides/slide39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537" name="GroupShape 53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graphicFrame>
        <p:nvGraphicFramePr>
          <p:cNvPr hidden="false" id="538" name="Table 538"/>
          <p:cNvGraphicFramePr/>
          <p:nvPr isPhoto="false">
            <p:ph idx="1" type="body"/>
          </p:nvPr>
        </p:nvGraphicFramePr>
        <p:xfrm flipH="false" flipV="false" rot="0">
          <a:off x="228600" y="1066800"/>
          <a:ext cx="8534400" cy="5632489"/>
        </p:xfrm>
        <a:graphic>
          <a:graphicData uri="http://schemas.openxmlformats.org/drawingml/2006/table">
            <a:tbl>
              <a:tblPr bandCol="false" bandRow="true" firstCol="false" firstRow="true" lastCol="false" lastRow="false">
                <a:tableStyleId>{5C22544A-7EE6-4342-B048-85BDC9FD1C3A}</a:tableStyleId>
              </a:tblPr>
              <a:tblGrid>
                <a:gridCol w="6611153"/>
                <a:gridCol w="1923247"/>
              </a:tblGrid>
              <a:tr h="1020878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sz="1800">
                          <a:solidFill>
                            <a:schemeClr val="tx1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Направление расходов</a:t>
                      </a:r>
                      <a:endParaRPr sz="1800">
                        <a:solidFill>
                          <a:schemeClr val="tx1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ctr" anchorCtr="false" marB="45720" marL="91440" marR="91440" marT="45720" vert="horz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sz="1600">
                          <a:solidFill>
                            <a:schemeClr val="tx1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Объем средств</a:t>
                      </a:r>
                      <a:r>
                        <a:rPr baseline="0" sz="1600">
                          <a:solidFill>
                            <a:schemeClr val="tx1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,</a:t>
                      </a:r>
                      <a:r>
                        <a:rPr sz="1600">
                          <a:solidFill>
                            <a:schemeClr val="tx1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 тыс.руб.</a:t>
                      </a:r>
                      <a:endParaRPr sz="1600">
                        <a:solidFill>
                          <a:schemeClr val="tx1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ctr" anchorCtr="false" marB="45720" marL="91440" marR="91440" marT="45720" vert="horz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807360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расходы на подпрограмму «Реализация молодежной политики в Малышевском городском округе до 2025 года» </a:t>
                      </a:r>
                      <a:endParaRPr b="false" sz="1800">
                        <a:solidFill>
                          <a:schemeClr val="tx1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  <a:p>
                      <a:endParaRPr b="true" sz="1800">
                        <a:solidFill>
                          <a:schemeClr val="tx1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800">
                          <a:solidFill>
                            <a:schemeClr val="tx1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59,0</a:t>
                      </a:r>
                      <a:endParaRPr b="true" sz="1800">
                        <a:solidFill>
                          <a:schemeClr val="tx1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23261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sz="1800">
                          <a:solidFill>
                            <a:schemeClr val="tx1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расходы за счет средств местного бюджета на мероприятия по организации отдыха и оздоровления  детей и подростков</a:t>
                      </a:r>
                      <a:endParaRPr b="false" sz="1800">
                        <a:solidFill>
                          <a:schemeClr val="tx1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800">
                          <a:solidFill>
                            <a:schemeClr val="tx1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2 182,8</a:t>
                      </a:r>
                      <a:endParaRPr b="true" sz="1600">
                        <a:solidFill>
                          <a:schemeClr val="tx1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918653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sz="1800">
                          <a:solidFill>
                            <a:schemeClr val="tx1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субвенции из областного бюджета на организацию отдыха и оздоровления детей в учебное время</a:t>
                      </a:r>
                      <a:endParaRPr b="false" sz="1800">
                        <a:solidFill>
                          <a:schemeClr val="tx1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800">
                          <a:solidFill>
                            <a:schemeClr val="tx1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368,2 </a:t>
                      </a:r>
                      <a:endParaRPr b="true" sz="1600">
                        <a:solidFill>
                          <a:schemeClr val="tx1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74375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sz="1800">
                          <a:solidFill>
                            <a:schemeClr val="tx1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субсидии из областного бюджета на организацию отдыха детей в каникулярное время</a:t>
                      </a:r>
                      <a:endParaRPr b="false" sz="1800">
                        <a:solidFill>
                          <a:schemeClr val="tx1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true" sz="1800">
                          <a:solidFill>
                            <a:schemeClr val="tx1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3</a:t>
                      </a:r>
                      <a:r>
                        <a:rPr b="true" baseline="0" sz="1800">
                          <a:solidFill>
                            <a:schemeClr val="tx1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 128,3</a:t>
                      </a:r>
                      <a:endParaRPr b="true" sz="1600">
                        <a:solidFill>
                          <a:schemeClr val="tx1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  <a:p>
                      <a:pPr algn="r"/>
                      <a:endParaRPr b="true" sz="1800">
                        <a:solidFill>
                          <a:schemeClr val="tx1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080925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800">
                          <a:solidFill>
                            <a:schemeClr val="tx1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обеспечение деятельности Отдела образования администрации МГО</a:t>
                      </a:r>
                      <a:endParaRPr b="true" sz="1800">
                        <a:solidFill>
                          <a:schemeClr val="tx1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  <a:p>
                      <a:endParaRPr b="false" sz="1800">
                        <a:solidFill>
                          <a:schemeClr val="tx1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800">
                          <a:solidFill>
                            <a:schemeClr val="tx1"/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1 910,4</a:t>
                      </a:r>
                      <a:endParaRPr b="true" sz="1600">
                        <a:solidFill>
                          <a:schemeClr val="tx1"/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18" marL="91440" marR="91440" marT="45718" vert="horz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hidden="false" id="539" name="Shape 539"/>
          <p:cNvSpPr txBox="true"/>
          <p:nvPr isPhoto="false"/>
        </p:nvSpPr>
        <p:spPr>
          <a:xfrm flipH="false" flipV="false" rot="0">
            <a:off x="838200" y="228600"/>
            <a:ext cx="7924800" cy="708025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>
            <a:spAutoFit/>
          </a:bodyPr>
          <a:p>
            <a:pPr algn="ctr"/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Разделы 0707 «Молодежная политика</a:t>
            </a:r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»-59,0тыс.руб.</a:t>
            </a:r>
            <a:endParaRPr b="true" sz="20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  <a:p>
            <a:pPr algn="ctr"/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 </a:t>
            </a:r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и 0709 «Другие вопросы в области образования» - </a:t>
            </a:r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7 589,7тыс</a:t>
            </a:r>
            <a:r>
              <a:rPr b="true" sz="2000">
                <a:solidFill>
                  <a:schemeClr val="tx1"/>
                </a:solidFill>
                <a:latin typeface="Liberation Serif"/>
                <a:ea typeface="Liberation Serif"/>
                <a:cs typeface="Liberation Serif"/>
              </a:rPr>
              <a:t>. руб.</a:t>
            </a:r>
            <a:endParaRPr b="true" sz="20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541" name="Picture 541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</p:spTree>
  </p:cSld>
</p:sld>
</file>

<file path=ppt/slides/slide40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542" name="GroupShape 54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43" name="Shape 543"/>
          <p:cNvSpPr txBox="false"/>
          <p:nvPr isPhoto="false"/>
        </p:nvSpPr>
        <p:spPr>
          <a:xfrm flipH="false" flipV="false" rot="0">
            <a:off x="152400" y="5029200"/>
            <a:ext cx="8763000" cy="12001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bIns="45720" lIns="91440" rIns="91440" tIns="45720">
            <a:spAutoFit/>
          </a:bodyPr>
          <a:p>
            <a:pPr algn="ctr"/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Подраздел 0804 «Другие вопросы в области</a:t>
            </a:r>
            <a:endParaRPr b="true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  <a:p>
            <a:pPr algn="ctr"/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культуры, кинематографии» - </a:t>
            </a: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1 656,5тыс</a:t>
            </a: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. руб. - </a:t>
            </a:r>
            <a:endParaRPr b="true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  <a:p>
            <a:pPr algn="ctr"/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 </a:t>
            </a:r>
            <a:r>
              <a:rPr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обеспечение деятельности отдела по культуре, молодежной политике и спорту АМГО</a:t>
            </a:r>
            <a:endParaRPr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  <p:sp>
        <p:nvSpPr>
          <p:cNvPr hidden="false" id="544" name="Shape 544"/>
          <p:cNvSpPr txBox="true"/>
          <p:nvPr isPhoto="false"/>
        </p:nvSpPr>
        <p:spPr>
          <a:xfrm flipH="false" flipV="false" rot="0">
            <a:off x="838200" y="228600"/>
            <a:ext cx="7924800" cy="708025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bIns="45720" lIns="91440" rIns="91440" tIns="45720">
            <a:spAutoFit/>
          </a:bodyPr>
          <a:p>
            <a:pPr algn="ctr"/>
            <a:r>
              <a:rPr b="true" sz="20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Раздел 0800</a:t>
            </a:r>
            <a:r>
              <a:rPr b="true" sz="20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 </a:t>
            </a:r>
            <a:r>
              <a:rPr b="true" sz="20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«Культура,</a:t>
            </a:r>
            <a:r>
              <a:rPr b="true" sz="20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 </a:t>
            </a:r>
            <a:r>
              <a:rPr b="true" sz="20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кинематография»</a:t>
            </a:r>
            <a:br>
              <a:rPr b="true" sz="20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</a:br>
            <a:r>
              <a:rPr b="true" sz="20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- </a:t>
            </a:r>
            <a:r>
              <a:rPr b="true" sz="20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34 638,3тыс.руб</a:t>
            </a:r>
            <a:r>
              <a:rPr sz="20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. </a:t>
            </a:r>
            <a:endParaRPr b="true" sz="2000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  <p:pic>
        <p:nvPicPr>
          <p:cNvPr hidden="false" id="546" name="Picture 546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547" name="Shape 547"/>
          <p:cNvSpPr txBox="false"/>
          <p:nvPr isPhoto="false"/>
        </p:nvSpPr>
        <p:spPr>
          <a:xfrm flipH="false" flipV="false" rot="0">
            <a:off x="838200" y="1154113"/>
            <a:ext cx="7924800" cy="369887"/>
          </a:xfrm>
          <a:prstGeom prst="rect">
            <a:avLst/>
          </a:prstGeom>
          <a:noFill/>
          <a:ln w="9525">
            <a:noFill/>
            <a:headEnd len="med" type="none" w="med"/>
            <a:tailEnd len="med" type="none" w="med"/>
          </a:ln>
        </p:spPr>
        <p:txBody>
          <a:bodyPr bIns="45720" lIns="91440" rIns="91440" tIns="45720">
            <a:spAutoFit/>
          </a:bodyPr>
          <a:p>
            <a:pPr algn="ctr"/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Подраздел 0801</a:t>
            </a: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 </a:t>
            </a: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«Культура» - </a:t>
            </a: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32 981,8тыс</a:t>
            </a: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. руб.</a:t>
            </a:r>
            <a:endParaRPr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</p:spTree>
  </p:cSld>
</p:sld>
</file>

<file path=ppt/slides/slide41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548" name="GroupShape 54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550" name="Picture 550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4582160" y="1752600"/>
            <a:ext cx="4409440" cy="3200400"/>
          </a:xfrm>
          <a:prstGeom prst="rect">
            <a:avLst/>
          </a:prstGeom>
          <a:ln>
            <a:noFill/>
          </a:ln>
        </p:spPr>
      </p:pic>
      <p:sp>
        <p:nvSpPr>
          <p:cNvPr hidden="false" id="551" name="Shape 551"/>
          <p:cNvSpPr txBox="true"/>
          <p:nvPr isPhoto="false">
            <p:ph idx="1" type="body"/>
          </p:nvPr>
        </p:nvSpPr>
        <p:spPr>
          <a:xfrm flipH="false" flipV="false" rot="0">
            <a:off x="457200" y="1752600"/>
            <a:ext cx="3962400" cy="34290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</a:gradFill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indent="0" marL="0">
              <a:spcAft>
                <a:spcPts val="0"/>
              </a:spcAft>
              <a:buNone/>
            </a:pPr>
            <a:r>
              <a:rPr b="true" sz="1900">
                <a:solidFill>
                  <a:schemeClr val="tx1">
                    <a:lumMod val="50000"/>
                  </a:schemeClr>
                </a:solidFill>
                <a:latin typeface="Bookman Old Style"/>
                <a:ea typeface="Bookman Old Style"/>
                <a:cs typeface="Bookman Old Style"/>
              </a:rPr>
              <a:t>Предусмотрено</a:t>
            </a:r>
            <a:endParaRPr b="true" sz="1900">
              <a:solidFill>
                <a:schemeClr val="tx1">
                  <a:lumMod val="50000"/>
                </a:schemeClr>
              </a:solidFill>
              <a:latin typeface="Bookman Old Style"/>
              <a:ea typeface="Bookman Old Style"/>
              <a:cs typeface="Bookman Old Style"/>
            </a:endParaRPr>
          </a:p>
          <a:p>
            <a:pPr indent="0" marL="0">
              <a:spcAft>
                <a:spcPts val="0"/>
              </a:spcAft>
              <a:buNone/>
            </a:pPr>
            <a:r>
              <a:rPr b="true" sz="1900">
                <a:solidFill>
                  <a:schemeClr val="tx1">
                    <a:lumMod val="50000"/>
                  </a:schemeClr>
                </a:solidFill>
                <a:latin typeface="Bookman Old Style"/>
                <a:ea typeface="Bookman Old Style"/>
                <a:cs typeface="Bookman Old Style"/>
              </a:rPr>
              <a:t>2 844,2тыс. руб. </a:t>
            </a:r>
            <a:endParaRPr b="true" sz="1900">
              <a:solidFill>
                <a:schemeClr val="tx1">
                  <a:lumMod val="50000"/>
                </a:schemeClr>
              </a:solidFill>
              <a:latin typeface="Bookman Old Style"/>
              <a:ea typeface="Bookman Old Style"/>
              <a:cs typeface="Bookman Old Style"/>
            </a:endParaRPr>
          </a:p>
          <a:p>
            <a:pPr indent="0" marL="0">
              <a:spcAft>
                <a:spcPts val="0"/>
              </a:spcAft>
              <a:buNone/>
            </a:pPr>
            <a:r>
              <a:rPr b="true" sz="1900">
                <a:solidFill>
                  <a:schemeClr val="tx1">
                    <a:lumMod val="50000"/>
                  </a:schemeClr>
                </a:solidFill>
                <a:latin typeface="Bookman Old Style"/>
                <a:ea typeface="Bookman Old Style"/>
                <a:cs typeface="Bookman Old Style"/>
              </a:rPr>
              <a:t>- </a:t>
            </a:r>
            <a:r>
              <a:rPr sz="1900">
                <a:solidFill>
                  <a:schemeClr val="tx1">
                    <a:lumMod val="50000"/>
                  </a:schemeClr>
                </a:solidFill>
                <a:latin typeface="Bookman Old Style"/>
                <a:ea typeface="Bookman Old Style"/>
                <a:cs typeface="Bookman Old Style"/>
              </a:rPr>
              <a:t>на выплату пенсий за выслугу лет лицам, замещавшим выборные муниципальные должности и муниципальные должности муниципальной службы </a:t>
            </a:r>
            <a:endParaRPr b="true" sz="1900">
              <a:solidFill>
                <a:schemeClr val="tx1">
                  <a:lumMod val="50000"/>
                </a:schemeClr>
              </a:solidFill>
              <a:latin typeface="Bookman Old Style"/>
              <a:ea typeface="Bookman Old Style"/>
              <a:cs typeface="Bookman Old Style"/>
            </a:endParaRPr>
          </a:p>
        </p:txBody>
      </p:sp>
      <p:pic>
        <p:nvPicPr>
          <p:cNvPr hidden="false" id="553" name="Picture 553"/>
          <p:cNvPicPr preferRelativeResize="true"/>
          <p:nvPr isPhoto="false"/>
        </p:nvPicPr>
        <p:blipFill>
          <a:blip r:embed="rId2"/>
          <a:srcRect b="0" l="13039" r="13040" t="0"/>
          <a:stretch/>
        </p:blipFill>
        <p:spPr>
          <a:xfrm flipH="false" flipV="false" rot="0">
            <a:off x="0" y="0"/>
            <a:ext cx="785813" cy="893763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554" name="Shape 554"/>
          <p:cNvSpPr txBox="true"/>
          <p:nvPr isPhoto="false"/>
        </p:nvSpPr>
        <p:spPr>
          <a:xfrm flipH="false" flipV="false" rot="0">
            <a:off x="838200" y="228600"/>
            <a:ext cx="8153400" cy="984250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bIns="45720" lIns="91440" rIns="91440" tIns="45720">
            <a:spAutoFit/>
          </a:bodyPr>
          <a:p>
            <a:pPr algn="ctr"/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Раздел 1000 «Социальная политика»</a:t>
            </a:r>
            <a:b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</a:b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- </a:t>
            </a:r>
            <a:r>
              <a:rPr b="true" sz="20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78 423,2тыс</a:t>
            </a:r>
            <a:r>
              <a:rPr b="true" sz="20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. руб. </a:t>
            </a:r>
            <a:br>
              <a:rPr sz="16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</a:b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Подраздел 1001 «Пенсионное обеспечение</a:t>
            </a:r>
            <a:r>
              <a:rPr b="true" sz="2000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»</a:t>
            </a:r>
            <a:endParaRPr b="true">
              <a:solidFill>
                <a:schemeClr val="tx1"/>
              </a:solidFill>
              <a:latin typeface="Liberation Serif"/>
              <a:ea typeface="Liberation Serif"/>
              <a:cs typeface="Liberation Serif"/>
            </a:endParaRPr>
          </a:p>
        </p:txBody>
      </p:sp>
    </p:spTree>
  </p:cSld>
</p:sld>
</file>

<file path=ppt/slides/slide42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555" name="GroupShape 555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56" name="Shape 556"/>
          <p:cNvSpPr txBox="true"/>
          <p:nvPr isPhoto="false">
            <p:ph idx="1" type="body"/>
          </p:nvPr>
        </p:nvSpPr>
        <p:spPr>
          <a:xfrm flipH="false" flipV="false" rot="0">
            <a:off x="5753100" y="-1752600"/>
            <a:ext cx="6781800" cy="838200"/>
          </a:xfrm>
          <a:prstGeom prst="rect">
            <a:avLst/>
          </a:prstGeom>
        </p:spPr>
        <p:txBody>
          <a:bodyPr anchor="ctr">
            <a:normAutofit fontScale="100%" lnSpcReduction="0%"/>
          </a:bodyPr>
          <a:lstStyle>
            <a:defPPr/>
            <a:lvl1pPr lvl="0"/>
          </a:lstStyle>
          <a:p>
            <a:pPr algn="ctr" indent="0" marL="0">
              <a:spcBef>
                <a:spcPts val="0"/>
              </a:spcBef>
              <a:buNone/>
            </a:pPr>
            <a:r>
              <a:rPr b="true" sz="3100">
                <a:solidFill>
                  <a:schemeClr val="accent2">
                    <a:lumMod val="50000"/>
                  </a:schemeClr>
                </a:solidFill>
                <a:latin typeface="Bookman Old Style"/>
                <a:ea typeface="Bookman Old Style"/>
                <a:cs typeface="Bookman Old Style"/>
              </a:rPr>
              <a:t> </a:t>
            </a:r>
            <a:endParaRPr b="true" sz="3100">
              <a:solidFill>
                <a:schemeClr val="accent2">
                  <a:lumMod val="50000"/>
                </a:schemeClr>
              </a:solidFill>
              <a:latin typeface="Bookman Old Style"/>
              <a:ea typeface="Bookman Old Style"/>
              <a:cs typeface="Bookman Old Style"/>
            </a:endParaRPr>
          </a:p>
        </p:txBody>
      </p:sp>
      <p:graphicFrame>
        <p:nvGraphicFramePr>
          <p:cNvPr hidden="false" id="557" name="Table 557"/>
          <p:cNvGraphicFramePr/>
          <p:nvPr isPhoto="false"/>
        </p:nvGraphicFramePr>
        <p:xfrm flipH="false" flipV="false" rot="0">
          <a:off x="152400" y="1219200"/>
          <a:ext cx="8762999" cy="4683849"/>
        </p:xfrm>
        <a:graphic>
          <a:graphicData uri="http://schemas.openxmlformats.org/drawingml/2006/table">
            <a:tbl>
              <a:tblPr bandCol="false" bandRow="true" firstCol="false" firstRow="true" lastCol="false" lastRow="false">
                <a:tableStyleId>{073A0DAA-6AF3-43AB-8588-CEC1D06C72B9}</a:tableStyleId>
              </a:tblPr>
              <a:tblGrid>
                <a:gridCol w="6476999"/>
                <a:gridCol w="2286000"/>
              </a:tblGrid>
              <a:tr h="441984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sz="18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Направление расходов</a:t>
                      </a:r>
                      <a:endParaRPr sz="1800">
                        <a:solidFill>
                          <a:srgbClr val="4C4B25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sz="18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тыс.руб.</a:t>
                      </a:r>
                      <a:endParaRPr sz="1800">
                        <a:solidFill>
                          <a:srgbClr val="4C4B25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950007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 предоставление гражданам субсидий  на оплату жилого помещения и коммунальных услуг в рамках осуществления государственного полномочия Свердловской области</a:t>
                      </a:r>
                      <a:endParaRPr sz="18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3 027,8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960138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 предоставление отдельным категориям граждан компенсаций расходов на оплату жилого помещения и коммунальных услуг в рамках осуществления государственного полномочия Свердловской области</a:t>
                      </a:r>
                      <a:endParaRPr sz="18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60 429,8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899154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 предоставление мер социальной поддержки на оплату жилого помещения и коммунальных услуг в рамках осуществления государственного полномочия Российской Федерации</a:t>
                      </a:r>
                      <a:endParaRPr sz="18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6 032,1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711141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 </a:t>
                      </a:r>
                      <a:r>
                        <a:rPr sz="180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оплату жилого помещения и коммунальных услуг в части компенсации оплаты взноса на капитальный ремонт общего имущества в многоквартирном доме</a:t>
                      </a:r>
                      <a:endParaRPr sz="18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6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47,5</a:t>
                      </a:r>
                      <a:endParaRPr b="true" sz="16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</a:tbl>
          </a:graphicData>
        </a:graphic>
      </p:graphicFrame>
      <p:sp>
        <p:nvSpPr>
          <p:cNvPr hidden="false" id="558" name="Shape 558"/>
          <p:cNvSpPr txBox="true"/>
          <p:nvPr isPhoto="false"/>
        </p:nvSpPr>
        <p:spPr>
          <a:xfrm flipH="false" flipV="false" rot="0">
            <a:off x="990600" y="152400"/>
            <a:ext cx="7620000" cy="646113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bIns="45720" lIns="91440" rIns="91440" tIns="45720">
            <a:spAutoFit/>
          </a:bodyPr>
          <a:p>
            <a:pPr algn="ctr">
              <a:spcBef>
                <a:spcPts val="0"/>
              </a:spcBef>
            </a:pP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Подраздел 1003</a:t>
            </a:r>
            <a:endParaRPr b="true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  <a:p>
            <a:pPr algn="ctr">
              <a:spcBef>
                <a:spcPts val="0"/>
              </a:spcBef>
            </a:pP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«Социальное обеспечение населения» - </a:t>
            </a: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69 537,2тыс</a:t>
            </a: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. руб.</a:t>
            </a:r>
            <a:endParaRPr b="true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  <p:pic>
        <p:nvPicPr>
          <p:cNvPr hidden="false" id="560" name="Picture 560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</p:spTree>
  </p:cSld>
</p:sld>
</file>

<file path=ppt/slides/slide43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561" name="GroupShape 56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62" name="Shape 562"/>
          <p:cNvSpPr txBox="true"/>
          <p:nvPr isPhoto="false">
            <p:ph idx="1" type="body"/>
          </p:nvPr>
        </p:nvSpPr>
        <p:spPr>
          <a:xfrm flipH="false" flipV="false" rot="0">
            <a:off x="5753100" y="-1752600"/>
            <a:ext cx="6781800" cy="838200"/>
          </a:xfrm>
          <a:prstGeom prst="rect">
            <a:avLst/>
          </a:prstGeom>
        </p:spPr>
        <p:txBody>
          <a:bodyPr anchor="ctr">
            <a:normAutofit fontScale="100%" lnSpcReduction="0%"/>
          </a:bodyPr>
          <a:lstStyle>
            <a:defPPr/>
            <a:lvl1pPr lvl="0"/>
          </a:lstStyle>
          <a:p>
            <a:pPr algn="ctr" indent="0" marL="0">
              <a:spcBef>
                <a:spcPts val="0"/>
              </a:spcBef>
              <a:buNone/>
            </a:pPr>
            <a:r>
              <a:rPr b="true" sz="3100">
                <a:solidFill>
                  <a:schemeClr val="accent2">
                    <a:lumMod val="50000"/>
                  </a:schemeClr>
                </a:solidFill>
                <a:latin typeface="Bookman Old Style"/>
                <a:ea typeface="Bookman Old Style"/>
                <a:cs typeface="Bookman Old Style"/>
              </a:rPr>
              <a:t> </a:t>
            </a:r>
            <a:endParaRPr b="true" sz="3100">
              <a:solidFill>
                <a:schemeClr val="accent2">
                  <a:lumMod val="50000"/>
                </a:schemeClr>
              </a:solidFill>
              <a:latin typeface="Bookman Old Style"/>
              <a:ea typeface="Bookman Old Style"/>
              <a:cs typeface="Bookman Old Style"/>
            </a:endParaRPr>
          </a:p>
        </p:txBody>
      </p:sp>
      <p:graphicFrame>
        <p:nvGraphicFramePr>
          <p:cNvPr hidden="false" id="563" name="Table 563"/>
          <p:cNvGraphicFramePr/>
          <p:nvPr isPhoto="false"/>
        </p:nvGraphicFramePr>
        <p:xfrm flipH="false" flipV="false" rot="0">
          <a:off x="152400" y="1219200"/>
          <a:ext cx="8762999" cy="5512100"/>
        </p:xfrm>
        <a:graphic>
          <a:graphicData uri="http://schemas.openxmlformats.org/drawingml/2006/table">
            <a:tbl>
              <a:tblPr bandCol="false" bandRow="true" firstCol="false" firstRow="true" lastCol="false" lastRow="false">
                <a:tableStyleId>{073A0DAA-6AF3-43AB-8588-CEC1D06C72B9}</a:tableStyleId>
              </a:tblPr>
              <a:tblGrid>
                <a:gridCol w="6476999"/>
                <a:gridCol w="2286000"/>
              </a:tblGrid>
              <a:tr h="533075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sz="18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Направление расходов</a:t>
                      </a:r>
                      <a:endParaRPr sz="1800">
                        <a:solidFill>
                          <a:srgbClr val="4C4B25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sz="18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тыс.руб.</a:t>
                      </a:r>
                      <a:endParaRPr sz="1800">
                        <a:solidFill>
                          <a:srgbClr val="4C4B25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914725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just"/>
                      <a:r>
                        <a:rPr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Социальные выплаты молодым</a:t>
                      </a:r>
                      <a:r>
                        <a:rPr baseline="0"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 семьям на улучшение жилищных условий и региональные социальные выплаты молодым семьям на улучшение жилищных условий</a:t>
                      </a:r>
                      <a:endParaRPr sz="18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1 170,6</a:t>
                      </a:r>
                      <a:endParaRPr b="true" sz="18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ctr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1981200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just" lvl="0"/>
                      <a:endParaRPr sz="1800">
                        <a:latin typeface="Liberation Serif"/>
                        <a:ea typeface="Liberation Serif"/>
                        <a:cs typeface="Liberation Serif"/>
                      </a:endParaRPr>
                    </a:p>
                    <a:p>
                      <a:pPr algn="just" lvl="0"/>
                      <a:endParaRPr sz="1800">
                        <a:latin typeface="Liberation Serif"/>
                        <a:ea typeface="Liberation Serif"/>
                        <a:cs typeface="Liberation Serif"/>
                      </a:endParaRPr>
                    </a:p>
                    <a:p>
                      <a:pPr algn="just" lvl="0"/>
                      <a:endParaRPr sz="1800">
                        <a:latin typeface="Liberation Serif"/>
                        <a:ea typeface="Liberation Serif"/>
                        <a:cs typeface="Liberation Serif"/>
                      </a:endParaRPr>
                    </a:p>
                    <a:p>
                      <a:pPr algn="just" lvl="0"/>
                      <a:r>
                        <a:rPr sz="1800">
                          <a:latin typeface="Liberation Serif"/>
                          <a:ea typeface="Liberation Serif"/>
                          <a:cs typeface="Liberation Serif"/>
                        </a:rPr>
                        <a:t>на обеспечение деятельности по осуществлению государственного полномочия Свердловской области по предоставлению гражданам субсидий на оплату жилого помещения и коммунальных услуг</a:t>
                      </a:r>
                      <a:endParaRPr sz="1800"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endParaRPr b="true" sz="18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  <a:p>
                      <a:pPr algn="r"/>
                      <a:r>
                        <a:rPr b="true"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210,4</a:t>
                      </a:r>
                      <a:endParaRPr b="true" sz="18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ctr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1188714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lvl="0"/>
                      <a:r>
                        <a:rPr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на обеспечение деятельности по осуществлению государственного полномочия Свердловской области по предоставлению отдельным категориям граждан компенсаций расходов на оплату жилого помещения и коммунальных услуг</a:t>
                      </a:r>
                      <a:endParaRPr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4 580,8</a:t>
                      </a:r>
                      <a:endParaRPr b="true" sz="18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ctr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  <a:tr h="863887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lvl="0"/>
                      <a:r>
                        <a:rPr>
                          <a:latin typeface="Liberation Serif"/>
                          <a:ea typeface="Liberation Serif"/>
                          <a:cs typeface="Liberation Serif"/>
                        </a:rPr>
                        <a:t>на поддержку деятельности социально-ориентированных некоммерческих организаций </a:t>
                      </a:r>
                      <a:endParaRPr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Liberation Serif"/>
                          <a:ea typeface="Liberation Serif"/>
                          <a:cs typeface="Liberation Serif"/>
                        </a:rPr>
                        <a:t>80,0</a:t>
                      </a:r>
                      <a:endParaRPr b="true" sz="1800">
                        <a:solidFill>
                          <a:schemeClr val="tx1">
                            <a:lumMod val="50000"/>
                          </a:schemeClr>
                        </a:solidFill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ctr" anchorCtr="false" marB="45723" marL="91440" marR="91440" marT="45723" vert="horz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</a:gradFill>
                  </a:tcPr>
                </a:tc>
              </a:tr>
            </a:tbl>
          </a:graphicData>
        </a:graphic>
      </p:graphicFrame>
      <p:sp>
        <p:nvSpPr>
          <p:cNvPr hidden="false" id="564" name="Shape 564"/>
          <p:cNvSpPr txBox="true"/>
          <p:nvPr isPhoto="false"/>
        </p:nvSpPr>
        <p:spPr>
          <a:xfrm flipH="false" flipV="false" rot="0">
            <a:off x="990600" y="152400"/>
            <a:ext cx="7620000" cy="369332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bIns="45720" lIns="91440" rIns="91440" tIns="45720">
            <a:spAutoFit/>
          </a:bodyPr>
          <a:p>
            <a:pPr algn="ctr">
              <a:spcBef>
                <a:spcPts val="0"/>
              </a:spcBef>
            </a:pP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Подраздел 1004 «Охрана семьи и детства</a:t>
            </a: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»</a:t>
            </a:r>
            <a:endParaRPr b="true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  <p:pic>
        <p:nvPicPr>
          <p:cNvPr hidden="false" id="566" name="Picture 566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619125" cy="981075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567" name="Shape 567"/>
          <p:cNvSpPr txBox="true"/>
          <p:nvPr isPhoto="false"/>
        </p:nvSpPr>
        <p:spPr>
          <a:xfrm flipH="false" flipV="false" rot="0">
            <a:off x="685800" y="2819400"/>
            <a:ext cx="7620000" cy="369332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bIns="45720" lIns="91440" rIns="91440" tIns="45720">
            <a:spAutoFit/>
          </a:bodyPr>
          <a:p>
            <a:pPr algn="ctr">
              <a:spcBef>
                <a:spcPts val="0"/>
              </a:spcBef>
            </a:pP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Подраздел </a:t>
            </a: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1006 «Социальное обеспечение населения»</a:t>
            </a:r>
            <a:endParaRPr b="true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</p:spTree>
  </p:cSld>
</p:sld>
</file>

<file path=ppt/slides/slide44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568" name="GroupShape 56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graphicFrame>
        <p:nvGraphicFramePr>
          <p:cNvPr hidden="false" id="569" name="Table 569"/>
          <p:cNvGraphicFramePr/>
          <p:nvPr isPhoto="false"/>
        </p:nvGraphicFramePr>
        <p:xfrm flipH="false" flipV="false" rot="0">
          <a:off x="152400" y="1120775"/>
          <a:ext cx="8763000" cy="5572188"/>
        </p:xfrm>
        <a:graphic>
          <a:graphicData uri="http://schemas.openxmlformats.org/drawingml/2006/table">
            <a:tbl>
              <a:tblPr bandCol="false" bandRow="true" firstCol="false" firstRow="true" lastCol="false" lastRow="false">
                <a:tableStyleId>{073A0DAA-6AF3-43AB-8588-CEC1D06C72B9}</a:tableStyleId>
              </a:tblPr>
              <a:tblGrid>
                <a:gridCol w="6937375"/>
                <a:gridCol w="1825625"/>
              </a:tblGrid>
              <a:tr h="817565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endParaRPr sz="1800">
                        <a:solidFill>
                          <a:schemeClr val="tx1"/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  <a:p>
                      <a:pPr algn="ctr"/>
                      <a:r>
                        <a:rPr sz="1800">
                          <a:solidFill>
                            <a:schemeClr val="tx1"/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Направление расходов</a:t>
                      </a:r>
                      <a:endParaRPr sz="1800">
                        <a:solidFill>
                          <a:schemeClr val="tx1"/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sz="1600">
                          <a:solidFill>
                            <a:schemeClr val="tx1"/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Объем</a:t>
                      </a:r>
                      <a:r>
                        <a:rPr baseline="0" sz="1600">
                          <a:solidFill>
                            <a:schemeClr val="tx1"/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 средств</a:t>
                      </a:r>
                      <a:endParaRPr baseline="0" sz="1600">
                        <a:solidFill>
                          <a:schemeClr val="tx1"/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  <a:p>
                      <a:pPr algn="ctr"/>
                      <a:r>
                        <a:rPr sz="1600">
                          <a:solidFill>
                            <a:schemeClr val="tx1"/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тыс.руб.</a:t>
                      </a:r>
                      <a:endParaRPr sz="1600">
                        <a:solidFill>
                          <a:schemeClr val="tx1"/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35894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 на обеспечение деятельности Дворца спорта «Рубин» и плавательного бассейна «Рубин»</a:t>
                      </a:r>
                      <a:endParaRPr sz="18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5" marL="91440" marR="91440" marT="45725" vert="horz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16 176,3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5" marL="91440" marR="91440" marT="45725" vert="horz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453381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Исполнение мероприятий по муниципальной программе «Развитие физической культуры и спорта в Малышевском городском округе до 2025 года», в т.ч. для людей с ограниченными возможностями здоровья и среди старшего поколения населения</a:t>
                      </a:r>
                      <a:endParaRPr sz="18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5" marL="91440" marR="91440" marT="45725" vert="horz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111,1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5" marL="91440" marR="91440" marT="45725" vert="horz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358906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 на реализацию мероприятий по поэтапному внедрению Всероссийского физкультурно-спортивного комплекса "Готов к труду и обороне"</a:t>
                      </a:r>
                      <a:endParaRPr sz="18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5" marL="91440" marR="91440" marT="45725" vert="horz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175,3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5" marL="91440" marR="91440" marT="45725" vert="horz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296852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r>
                        <a:rPr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Внедрение механизмов инициативного бюджетирования</a:t>
                      </a:r>
                      <a:r>
                        <a:rPr baseline="0" sz="18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                </a:t>
                      </a:r>
                      <a:endParaRPr sz="180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5" marL="91440" marR="91440" marT="45725" vert="horz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r"/>
                      <a:r>
                        <a:rPr b="true" sz="1400">
                          <a:solidFill>
                            <a:schemeClr val="tx1">
                              <a:lumMod val="50000"/>
                            </a:schemeClr>
                          </a:solidFill>
                          <a:latin typeface="Bookman Old Style"/>
                          <a:ea typeface="Bookman Old Style"/>
                          <a:cs typeface="Bookman Old Style"/>
                        </a:rPr>
                        <a:t>844,9</a:t>
                      </a:r>
                      <a:endParaRPr b="true" sz="1400">
                        <a:solidFill>
                          <a:schemeClr val="tx1">
                            <a:lumMod val="50000"/>
                          </a:schemeClr>
                        </a:solidFill>
                        <a:latin typeface="Bookman Old Style"/>
                        <a:ea typeface="Bookman Old Style"/>
                        <a:cs typeface="Bookman Old Style"/>
                      </a:endParaRPr>
                    </a:p>
                  </a:txBody>
                  <a:tcPr anchor="t" anchorCtr="false" marB="45725" marL="91440" marR="91440" marT="45725" vert="horz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hidden="false" id="571" name="Picture 571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1981200" cy="1881188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572" name="Shape 572"/>
          <p:cNvSpPr txBox="true"/>
          <p:nvPr isPhoto="false"/>
        </p:nvSpPr>
        <p:spPr>
          <a:xfrm flipH="false" flipV="false" rot="0">
            <a:off x="1828800" y="228600"/>
            <a:ext cx="7086600" cy="646113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bIns="45720" lIns="91440" rIns="91440" tIns="45720">
            <a:spAutoFit/>
          </a:bodyPr>
          <a:p>
            <a:pPr algn="ctr">
              <a:spcBef>
                <a:spcPts val="0"/>
              </a:spcBef>
            </a:pPr>
            <a: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  <a:t>Раздел 1100 «Физическая культура и спорт»</a:t>
            </a:r>
            <a:br>
              <a:rPr b="true">
                <a:solidFill>
                  <a:schemeClr val="tx1"/>
                </a:solidFill>
                <a:latin typeface="Bookman Old Style"/>
                <a:ea typeface="Bookman Old Style"/>
                <a:cs typeface="Bookman Old Style"/>
              </a:rPr>
            </a:br>
            <a:r>
              <a:rPr b="tru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</a:rPr>
              <a:t> Подраздел  1102 «Массовый спорт»</a:t>
            </a:r>
            <a:endParaRPr b="true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</p:spTree>
  </p:cSld>
</p:sld>
</file>

<file path=ppt/slides/slide45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573" name="GroupShape 573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74" name="Shape 574"/>
          <p:cNvSpPr txBox="true"/>
          <p:nvPr isPhoto="false">
            <p:ph idx="1" type="body"/>
          </p:nvPr>
        </p:nvSpPr>
        <p:spPr>
          <a:xfrm flipH="false" flipV="false" rot="0">
            <a:off x="5257800" y="1828800"/>
            <a:ext cx="3581400" cy="2895600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algn="just" indent="0" marL="0">
              <a:spcBef>
                <a:spcPts val="0"/>
              </a:spcBef>
              <a:spcAft>
                <a:spcPts val="0"/>
              </a:spcAft>
              <a:buNone/>
            </a:pPr>
            <a:r>
              <a:rPr b="true" sz="180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Реконструкция спортивного ядра стадиона «Рубин» в сумме –</a:t>
            </a:r>
            <a:endParaRPr b="true" sz="1800">
              <a:solidFill>
                <a:schemeClr val="tx2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algn="ctr" indent="0" marL="0">
              <a:spcBef>
                <a:spcPts val="0"/>
              </a:spcBef>
              <a:spcAft>
                <a:spcPts val="0"/>
              </a:spcAft>
              <a:buNone/>
            </a:pPr>
            <a:r>
              <a:rPr b="true" sz="180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true" sz="200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11 443,9тыс. руб. </a:t>
            </a:r>
            <a:endParaRPr b="true" sz="2000">
              <a:solidFill>
                <a:schemeClr val="tx2">
                  <a:lumMod val="50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pPr indent="0" marL="342900">
              <a:spcAft>
                <a:spcPts val="0"/>
              </a:spcAft>
              <a:buFont typeface="Arial"/>
              <a:buChar char="•"/>
            </a:pPr>
            <a:endParaRPr b="true" sz="140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hidden="false" id="576" name="Picture 576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1524000" cy="14478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sp>
        <p:nvSpPr>
          <p:cNvPr hidden="false" id="577" name="Shape 577"/>
          <p:cNvSpPr txBox="true"/>
          <p:nvPr isPhoto="false"/>
        </p:nvSpPr>
        <p:spPr>
          <a:xfrm flipH="false" flipV="false" rot="0">
            <a:off x="1600200" y="228600"/>
            <a:ext cx="7086600" cy="646113"/>
          </a:xfrm>
          <a:prstGeom prst="rect">
            <a:avLst/>
          </a:prstGeom>
          <a:ln w="9525">
            <a:solidFill>
              <a:schemeClr val="accent5">
                <a:shade val="95000"/>
                <a:satMod val="105000"/>
              </a:schemeClr>
            </a:solidFill>
            <a:prstDash val="solid"/>
            <a:headEnd len="med" type="none" w="med"/>
            <a:tailEnd len="med" type="none" w="med"/>
          </a:ln>
        </p:spPr>
        <p:style>
          <a:lnRef idx="0"/>
          <a:fillRef idx="2">
            <a:schemeClr val="accent5"/>
          </a:fillRef>
          <a:effectRef idx="0"/>
          <a:fontRef idx="none"/>
        </p:style>
        <p:txBody>
          <a:bodyPr bIns="45720" lIns="91440" rIns="91440" tIns="45720">
            <a:spAutoFit/>
          </a:bodyPr>
          <a:p>
            <a:pPr algn="ctr">
              <a:spcBef>
                <a:spcPts val="0"/>
              </a:spcBef>
            </a:pPr>
            <a:endParaRPr b="true">
              <a:solidFill>
                <a:schemeClr val="dk1"/>
              </a:solidFill>
              <a:latin typeface="Bookman Old Style"/>
              <a:ea typeface="Bookman Old Style"/>
              <a:cs typeface="Bookman Old Style"/>
            </a:endParaRPr>
          </a:p>
          <a:p>
            <a:pPr algn="ctr">
              <a:spcBef>
                <a:spcPts val="0"/>
              </a:spcBef>
            </a:pPr>
            <a:r>
              <a:rPr b="true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</a:rPr>
              <a:t>Подраздел  1102 «Массовый спорт»</a:t>
            </a:r>
            <a:endParaRPr b="true">
              <a:solidFill>
                <a:schemeClr val="tx1"/>
              </a:solidFill>
              <a:latin typeface="Bookman Old Style"/>
              <a:ea typeface="Bookman Old Style"/>
              <a:cs typeface="Bookman Old Style"/>
            </a:endParaRPr>
          </a:p>
        </p:txBody>
      </p:sp>
      <p:pic>
        <p:nvPicPr>
          <p:cNvPr hidden="false" id="579" name="Picture 579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152400" y="1785662"/>
            <a:ext cx="4823370" cy="3776937"/>
          </a:xfrm>
          <a:prstGeom prst="rect">
            <a:avLst/>
          </a:prstGeom>
          <a:ln>
            <a:noFill/>
          </a:ln>
        </p:spPr>
      </p:pic>
    </p:spTree>
  </p:cSld>
</p:sld>
</file>

<file path=ppt/slides/slide46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580" name="GroupShape 58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81" name="Shape 581"/>
          <p:cNvSpPr txBox="true"/>
          <p:nvPr isPhoto="false"/>
        </p:nvSpPr>
        <p:spPr>
          <a:xfrm flipH="false" flipV="false" rot="0">
            <a:off x="1115616" y="332656"/>
            <a:ext cx="7643192" cy="86409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0"/>
          <a:fontRef idx="none"/>
        </p:style>
        <p:txBody>
          <a:bodyPr anchor="ctr" bIns="45720" lIns="91440" rIns="91440" tIns="45720"/>
          <a:p>
            <a:pPr algn="ctr">
              <a:spcAft>
                <a:spcPts val="0"/>
              </a:spcAft>
            </a:pPr>
            <a:r>
              <a:rPr b="true" sz="24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Подраздел 1202 «Периодическая печать и издательство» </a:t>
            </a:r>
            <a:endParaRPr b="true"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hidden="false" id="583" name="Picture 583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1905000" y="2217738"/>
            <a:ext cx="4637087" cy="44323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graphicFrame>
        <p:nvGraphicFramePr>
          <p:cNvPr hidden="false" id="584" name="Table 584"/>
          <p:cNvGraphicFramePr/>
          <p:nvPr isPhoto="false"/>
        </p:nvGraphicFramePr>
        <p:xfrm flipH="false" flipV="false" rot="0">
          <a:off x="1143000" y="1285875"/>
          <a:ext cx="7543824" cy="701039"/>
        </p:xfrm>
        <a:graphic>
          <a:graphicData uri="http://schemas.openxmlformats.org/drawingml/2006/table">
            <a:tbl>
              <a:tblPr bandCol="false" bandRow="true" firstCol="false" firstRow="true" lastCol="false" lastRow="false"/>
              <a:tblGrid>
                <a:gridCol w="5336964"/>
                <a:gridCol w="2206860"/>
              </a:tblGrid>
              <a:tr h="370840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ctr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true" sz="2000">
                          <a:latin typeface="Liberation Serif"/>
                          <a:ea typeface="Liberation Serif"/>
                          <a:cs typeface="Liberation Serif"/>
                        </a:rPr>
                        <a:t>Мероприятия в сфере средств массовой информации</a:t>
                      </a:r>
                      <a:endParaRPr b="true" sz="2000"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20" marL="91440" marR="91440" marT="45720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r>
                        <a:rPr b="true" sz="2000">
                          <a:latin typeface="Liberation Serif"/>
                          <a:ea typeface="Liberation Serif"/>
                          <a:cs typeface="Liberation Serif"/>
                        </a:rPr>
                        <a:t>269,8 тыс. руб.</a:t>
                      </a:r>
                      <a:endParaRPr b="true" sz="2000">
                        <a:latin typeface="Liberation Serif"/>
                        <a:ea typeface="Liberation Serif"/>
                        <a:cs typeface="Liberation Serif"/>
                      </a:endParaRPr>
                    </a:p>
                  </a:txBody>
                  <a:tcPr anchor="t" anchorCtr="false" marB="45720" marL="91440" marR="91440" marT="45720" vert="horz">
                    <a:lnL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L>
                    <a:lnR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R>
                    <a:lnT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T>
                    <a:lnB w="12700">
                      <a:solidFill>
                        <a:schemeClr val="tx1"/>
                      </a:solidFill>
                      <a:prstDash val="solid"/>
                      <a:headEnd len="med" type="none" w="med"/>
                      <a:tailEnd len="med" type="none" w="med"/>
                    </a:lnB>
                  </a:tcPr>
                </a:tc>
              </a:tr>
            </a:tbl>
          </a:graphicData>
        </a:graphic>
      </p:graphicFrame>
      <p:pic>
        <p:nvPicPr>
          <p:cNvPr hidden="false" id="586" name="Picture 586"/>
          <p:cNvPicPr preferRelativeResize="true"/>
          <p:nvPr isPhoto="false"/>
        </p:nvPicPr>
        <p:blipFill>
          <a:blip r:embed="rId2"/>
          <a:srcRect b="0" l="13039" r="13040" t="0"/>
          <a:stretch/>
        </p:blipFill>
        <p:spPr>
          <a:xfrm flipH="false" flipV="false" rot="0">
            <a:off x="0" y="0"/>
            <a:ext cx="785813" cy="893763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  <p:pic>
        <p:nvPicPr>
          <p:cNvPr hidden="false" id="588" name="Picture 588"/>
          <p:cNvPicPr preferRelativeResize="true"/>
          <p:nvPr isPhoto="false"/>
        </p:nvPicPr>
        <p:blipFill>
          <a:blip r:embed="rId3"/>
          <a:srcRect b="0" l="13039" r="13040" t="0"/>
          <a:stretch/>
        </p:blipFill>
        <p:spPr>
          <a:xfrm flipH="false" flipV="false" rot="0">
            <a:off x="0" y="0"/>
            <a:ext cx="785813" cy="893763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</p:spTree>
  </p:cSld>
</p:sld>
</file>

<file path=ppt/slides/slide47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589" name="GroupShape 589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graphicFrame>
        <p:nvGraphicFramePr>
          <p:cNvPr hidden="false" id="590" name="Table 590"/>
          <p:cNvGraphicFramePr/>
          <p:nvPr isPhoto="false"/>
        </p:nvGraphicFramePr>
        <p:xfrm flipH="false" flipV="false" rot="0">
          <a:off x="228600" y="1905000"/>
          <a:ext cx="8686800" cy="4343400"/>
        </p:xfrm>
        <a:graphic>
          <a:graphicData uri="http://schemas.openxmlformats.org/drawingml/2006/table">
            <a:tbl>
              <a:tblPr bandCol="false" bandRow="true" firstCol="false" firstRow="true" lastCol="false" lastRow="false">
                <a:tableStyleId>{5C22544A-7EE6-4342-B048-85BDC9FD1C3A}</a:tableStyleId>
              </a:tblPr>
              <a:tblGrid>
                <a:gridCol w="4343400"/>
                <a:gridCol w="4343400"/>
              </a:tblGrid>
              <a:tr h="1132901">
                <a:tc gridSpan="2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ctr"/>
                      <a:endParaRPr sz="2400">
                        <a:solidFill>
                          <a:srgbClr val="4C4B25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/>
                      <a:r>
                        <a:rPr sz="24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Контактная информация:</a:t>
                      </a:r>
                      <a:endParaRPr sz="2400">
                        <a:solidFill>
                          <a:srgbClr val="4C4B25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1" hMerge="true" rowSpan="1" vMerge="false">
                  <a:txBody>
                    <a:bodyPr/>
                    <a:p/>
                  </a:txBody>
                  <a:tcPr anchor="t" anchorCtr="false" marB="45720" marL="91440" marR="91440" marT="45720" vert="horz"/>
                </a:tc>
              </a:tr>
              <a:tr h="3210499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endParaRPr b="true" sz="2000">
                        <a:solidFill>
                          <a:srgbClr val="4C4B25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Администрация Малышевского городского округа </a:t>
                      </a:r>
                      <a:b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624286, Свердловская область, </a:t>
                      </a:r>
                      <a:b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пгт Малышева, </a:t>
                      </a:r>
                      <a:endParaRPr b="true" sz="2000">
                        <a:solidFill>
                          <a:srgbClr val="4C4B25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ул. Пионерская, 27</a:t>
                      </a:r>
                      <a:b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Телефон: +7 (343) 65-5-36-96</a:t>
                      </a:r>
                      <a:b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Факс: 6-75-85</a:t>
                      </a:r>
                      <a:b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E-mail: </a:t>
                      </a:r>
                      <a: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adm_malisheva@mail.ru</a:t>
                      </a:r>
                      <a:endParaRPr b="true" sz="2000">
                        <a:solidFill>
                          <a:srgbClr val="4C4B25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endParaRPr b="true" sz="2000">
                        <a:solidFill>
                          <a:srgbClr val="4C4B25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Финасовый отдел администрации Малышевского городского округа</a:t>
                      </a:r>
                      <a:b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Телефон: +7 (343) 65-5-15-45</a:t>
                      </a:r>
                      <a:b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Факс: 5-27-35</a:t>
                      </a:r>
                      <a:b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E-mail: </a:t>
                      </a:r>
                      <a:r>
                        <a:rPr b="true" sz="2000">
                          <a:solidFill>
                            <a:srgbClr val="4C4B25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FinM6203@yandex.ru</a:t>
                      </a:r>
                      <a:endParaRPr b="true" sz="2000">
                        <a:solidFill>
                          <a:srgbClr val="4C4B25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anchor="t" anchorCtr="false" marB="45720" marL="91440" marR="91440" marT="45720" vert="horz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</p:sld>
</file>

<file path=ppt/slides/slide48.xml><?xml version="1.0" encoding="utf-8"?>
<p:sld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591" name="GroupShape 59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593" name="Picture 593"/>
          <p:cNvPicPr preferRelativeResize="true"/>
          <p:nvPr isPhoto="false">
            <p:ph idx="1" type="body"/>
          </p:nvPr>
        </p:nvPicPr>
        <p:blipFill>
          <a:blip r:embed="rId1"/>
          <a:stretch/>
        </p:blipFill>
        <p:spPr>
          <a:xfrm flipH="false" flipV="false" rot="0">
            <a:off x="1828800" y="2057400"/>
            <a:ext cx="5297090" cy="3531393"/>
          </a:xfrm>
          <a:prstGeom prst="rect">
            <a:avLst/>
          </a:prstGeom>
        </p:spPr>
      </p:pic>
      <p:sp>
        <p:nvSpPr>
          <p:cNvPr hidden="false" id="594" name="Shape 594"/>
          <p:cNvSpPr txBox="true"/>
          <p:nvPr isPhoto="false">
            <p:ph idx="3" type="body"/>
          </p:nvPr>
        </p:nvSpPr>
        <p:spPr>
          <a:xfrm flipH="false" flipV="false" rot="0">
            <a:off x="4267200" y="5943600"/>
            <a:ext cx="4876800" cy="1143000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indent="0" marL="342900">
              <a:spcAft>
                <a:spcPts val="0"/>
              </a:spcAft>
              <a:buNone/>
            </a:pPr>
            <a:endParaRPr b="true" i="true" sz="2800">
              <a:latin typeface="Georgia"/>
              <a:ea typeface="Georgia"/>
              <a:cs typeface="Georgia"/>
            </a:endParaRPr>
          </a:p>
          <a:p>
            <a:pPr indent="0" marL="342900">
              <a:spcAft>
                <a:spcPts val="0"/>
              </a:spcAft>
              <a:buNone/>
            </a:pPr>
            <a:r>
              <a:rPr b="true" i="true" sz="3300">
                <a:solidFill>
                  <a:srgbClr val="000000"/>
                </a:solidFill>
                <a:latin typeface="Georgia"/>
                <a:ea typeface="Georgia"/>
                <a:cs typeface="Georgia"/>
              </a:rPr>
              <a:t>С уважением,</a:t>
            </a:r>
            <a:endParaRPr b="true" i="true" sz="3300">
              <a:solidFill>
                <a:srgbClr val="000000"/>
              </a:solidFill>
              <a:latin typeface="Georgia"/>
              <a:ea typeface="Georgia"/>
              <a:cs typeface="Georgia"/>
            </a:endParaRPr>
          </a:p>
          <a:p>
            <a:pPr indent="0" marL="0">
              <a:spcAft>
                <a:spcPts val="0"/>
              </a:spcAft>
              <a:buNone/>
            </a:pPr>
            <a:r>
              <a:rPr b="true" i="true" sz="3300">
                <a:solidFill>
                  <a:srgbClr val="000000"/>
                </a:solidFill>
                <a:latin typeface="Georgia"/>
                <a:ea typeface="Georgia"/>
                <a:cs typeface="Georgia"/>
              </a:rPr>
              <a:t>Глава Малышевского городского округа                                                М.Ю. Рубцова</a:t>
            </a:r>
            <a:r>
              <a:rPr b="true" i="true" sz="2800">
                <a:solidFill>
                  <a:srgbClr val="000000"/>
                </a:solidFill>
                <a:latin typeface="Georgia"/>
                <a:ea typeface="Georgia"/>
                <a:cs typeface="Georgia"/>
              </a:rPr>
              <a:t>	</a:t>
            </a:r>
            <a:endParaRPr b="true" i="true" sz="2800">
              <a:solidFill>
                <a:srgbClr val="000000"/>
              </a:solidFill>
              <a:latin typeface="Georgia"/>
              <a:ea typeface="Georgia"/>
              <a:cs typeface="Georgia"/>
            </a:endParaRPr>
          </a:p>
          <a:p>
            <a:pPr algn="r" indent="0" marL="342900">
              <a:spcAft>
                <a:spcPts val="0"/>
              </a:spcAft>
              <a:buNone/>
            </a:pPr>
            <a:r>
              <a:rPr b="true" i="true" sz="2800">
                <a:latin typeface="Georgia"/>
                <a:ea typeface="Georgia"/>
                <a:cs typeface="Georgia"/>
              </a:rPr>
              <a:t>        </a:t>
            </a:r>
            <a:endParaRPr b="true" i="true" sz="2800">
              <a:latin typeface="Georgia"/>
              <a:ea typeface="Georgia"/>
              <a:cs typeface="Georgia"/>
            </a:endParaRPr>
          </a:p>
          <a:p>
            <a:pPr indent="0" marL="342900">
              <a:spcAft>
                <a:spcPts val="0"/>
              </a:spcAft>
              <a:buFont typeface="Arial"/>
              <a:buChar char="•"/>
            </a:pPr>
          </a:p>
        </p:txBody>
      </p:sp>
      <p:sp>
        <p:nvSpPr>
          <p:cNvPr hidden="false" id="595" name="Shape 595"/>
          <p:cNvSpPr txBox="false"/>
          <p:nvPr isPhoto="false"/>
        </p:nvSpPr>
        <p:spPr>
          <a:xfrm flipH="false" flipV="false" rot="0">
            <a:off x="785813" y="1571625"/>
            <a:ext cx="7705725" cy="2232025"/>
          </a:xfrm>
          <a:prstGeom prst="rect">
            <a:avLst/>
          </a:prstGeom>
        </p:spPr>
        <p:txBody>
          <a:bodyPr bIns="45720" lIns="91440" rIns="91440" tIns="45720" wrap="none"/>
          <a:p>
            <a:pPr algn="ctr"/>
            <a:r>
              <a:rPr b="true">
                <a:solidFill>
                  <a:schemeClr val="tx1"/>
                </a:solidFill>
                <a:latin typeface="Georgia"/>
                <a:ea typeface="Georgia"/>
                <a:cs typeface="Georgia"/>
              </a:rPr>
              <a:t>Спасибо за внимание!</a:t>
            </a:r>
            <a:endParaRPr b="true">
              <a:solidFill>
                <a:schemeClr val="tx1"/>
              </a:solidFill>
              <a:latin typeface="Georgia"/>
              <a:ea typeface="Georgia"/>
              <a:cs typeface="Georgia"/>
            </a:endParaRPr>
          </a:p>
        </p:txBody>
      </p:sp>
      <p:pic>
        <p:nvPicPr>
          <p:cNvPr hidden="false" id="597" name="Picture 597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0" y="0"/>
            <a:ext cx="577850" cy="914400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</p:spTree>
  </p:cSld>
</p:sld>
</file>

<file path=ppt/theme/theme1.xml><?xml version="1.0" encoding="utf-8"?>
<a:theme xmlns:a="http://schemas.openxmlformats.org/drawingml/2006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</a:gradFill>
      </a:bgFillStyleLst>
    </a:fmtScheme>
  </a:themeElements>
</a:theme>
</file>

<file path=docProps/app.xml><?xml version="1.0" encoding="utf-8"?>
<Properties xmlns="http://schemas.openxmlformats.org/officeDocument/2006/extended-properties">
  <Template>Normal.dotm</Template>
  <TotalTime>0</TotalTime>
  <DocSecurity>0</DocSecurity>
  <ScaleCrop>false</ScaleCrop>
  <Application>MyOffice-CoreFramework-Android/32-1208.815.9166.836.1@e219c1f5f8b37096339e1b5349806f7128392a05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modified xsi:type="dcterms:W3CDTF">2024-05-06T06:27:49Z</dcterms:modified>
</cp:coreProperties>
</file>