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9" r:id="rId4"/>
    <p:sldId id="261" r:id="rId5"/>
    <p:sldId id="273" r:id="rId6"/>
    <p:sldId id="264" r:id="rId7"/>
    <p:sldId id="271" r:id="rId8"/>
    <p:sldId id="26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0D2D"/>
    <a:srgbClr val="000000"/>
    <a:srgbClr val="00E6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18" d="100"/>
          <a:sy n="118" d="100"/>
        </p:scale>
        <p:origin x="-143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776" y="404664"/>
            <a:ext cx="2854088" cy="4536504"/>
          </a:xfrm>
        </p:spPr>
        <p:txBody>
          <a:bodyPr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000" b="1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ОТЧЕТ</a:t>
            </a:r>
            <a:br>
              <a:rPr lang="ru-RU" sz="2000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</a:br>
            <a:r>
              <a:rPr lang="ru-RU" sz="2000" b="1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об </a:t>
            </a:r>
            <a:b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</a:br>
            <a: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исполнении </a:t>
            </a:r>
            <a:r>
              <a:rPr lang="ru-RU" sz="2000" b="1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плана мероприятий по противодействию коррупции</a:t>
            </a:r>
            <a:br>
              <a:rPr lang="ru-RU" sz="2000" b="1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</a:br>
            <a: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МО «Малышевский городской округ»</a:t>
            </a:r>
            <a:b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</a:br>
            <a: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за</a:t>
            </a:r>
            <a:r>
              <a:rPr lang="ru-RU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 </a:t>
            </a:r>
            <a: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2023 </a:t>
            </a:r>
            <a: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год</a:t>
            </a:r>
            <a:br>
              <a:rPr lang="ru-RU" b="1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</a:b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19872" y="188640"/>
            <a:ext cx="5400600" cy="1152127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 мероприятий органов местного самоуправления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Малышевского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городского округа по противодействию коррупции на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2021-2024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годы утвержден постановлением Главы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Малышевского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городского округа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16.09.2021 года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471/1-ПГ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26630" name="Picture 6" descr="https://sab-ekb.ru/wp-content/uploads/2019/09/k_malisheva.pn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1" cstate="print"/>
          <a:srcRect t="10595" b="10595"/>
          <a:stretch>
            <a:fillRect/>
          </a:stretch>
        </p:blipFill>
        <p:spPr bwMode="auto">
          <a:xfrm rot="420000">
            <a:off x="3498235" y="1175446"/>
            <a:ext cx="4617720" cy="39319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0"/>
            <a:ext cx="3629025" cy="2678559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Проведение антикоррупционной экспертизы муниципальных нормативных правовых актов </a:t>
            </a:r>
            <a:r>
              <a:rPr lang="ru-RU" sz="1800" dirty="0" smtClean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Малышевского </a:t>
            </a:r>
            <a:r>
              <a:rPr lang="ru-RU" sz="1800" dirty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городского округа, проектов муниципальных нормативных правовых актов </a:t>
            </a:r>
            <a:r>
              <a:rPr lang="ru-RU" sz="1800" dirty="0" smtClean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Малышевского </a:t>
            </a:r>
            <a:r>
              <a:rPr lang="ru-RU" sz="1800" dirty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городского округа</a:t>
            </a:r>
            <a:endParaRPr lang="ru-RU" sz="1800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611560" y="2780928"/>
            <a:ext cx="3888432" cy="2736304"/>
          </a:xfrm>
        </p:spPr>
        <p:txBody>
          <a:bodyPr>
            <a:noAutofit/>
          </a:bodyPr>
          <a:lstStyle/>
          <a:p>
            <a:pPr algn="just">
              <a:spcAft>
                <a:spcPts val="0"/>
              </a:spcAft>
            </a:pP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</a:rPr>
              <a:t>Антикоррупционная экспертиза проведена в отношении 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</a:rPr>
              <a:t>63 </a:t>
            </a:r>
            <a:r>
              <a:rPr lang="ru-RU" sz="1400" b="1" dirty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</a:rPr>
              <a:t>проектов муниципальных нормативных правовых 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</a:rPr>
              <a:t>актов (НПА).</a:t>
            </a:r>
            <a:endParaRPr lang="ru-RU" sz="1400" b="1" dirty="0" smtClean="0">
              <a:solidFill>
                <a:schemeClr val="tx2">
                  <a:lumMod val="10000"/>
                </a:schemeClr>
              </a:solidFill>
              <a:latin typeface="Liberation Serif"/>
              <a:ea typeface="Times New Roman" panose="02020603050405020304"/>
              <a:cs typeface="Times New Roman" panose="02020603050405020304"/>
            </a:endParaRPr>
          </a:p>
          <a:p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Для </a:t>
            </a:r>
            <a:r>
              <a:rPr lang="ru-RU" sz="1400" b="1" dirty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проведения антикоррупционной экспертизы п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роекты </a:t>
            </a:r>
            <a:r>
              <a:rPr lang="ru-RU" sz="1400" b="1" dirty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муниципальных 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НПА направляются </a:t>
            </a:r>
            <a:r>
              <a:rPr lang="ru-RU" sz="1400" b="1" dirty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в прокуратуру 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города Асбеста и независимым экспертам, аккредитованным Министерством </a:t>
            </a:r>
            <a:r>
              <a:rPr lang="ru-RU" sz="1400" b="1" dirty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юстиции Российской 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Федерации </a:t>
            </a:r>
            <a:endParaRPr lang="ru-RU" sz="1400" b="1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836712"/>
            <a:ext cx="3657600" cy="2439785"/>
          </a:xfr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836712"/>
            <a:ext cx="3352800" cy="1584176"/>
          </a:xfrm>
        </p:spPr>
        <p:txBody>
          <a:bodyPr/>
          <a:lstStyle/>
          <a:p>
            <a:pPr algn="ctr"/>
            <a:br>
              <a:rPr lang="ru-RU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Доходы муниципальных служащих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95300" y="2708920"/>
            <a:ext cx="3629025" cy="338437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Сведения о </a:t>
            </a:r>
            <a:r>
              <a:rPr lang="ru-RU" b="1" dirty="0">
                <a:solidFill>
                  <a:schemeClr val="tx1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доходах, расходах, об имуществе и обязательствах имущественного характера </a:t>
            </a:r>
            <a:r>
              <a:rPr lang="ru-RU" b="1" dirty="0" smtClean="0">
                <a:solidFill>
                  <a:schemeClr val="tx1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в </a:t>
            </a:r>
            <a:r>
              <a:rPr lang="ru-RU" b="1" dirty="0">
                <a:solidFill>
                  <a:schemeClr val="tx1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отношении себя, своих супруг (супругов) и несовершеннолетних детей </a:t>
            </a:r>
            <a:r>
              <a:rPr lang="ru-RU" b="1" dirty="0" smtClean="0">
                <a:solidFill>
                  <a:schemeClr val="tx1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представлены </a:t>
            </a:r>
            <a:r>
              <a:rPr lang="ru-RU" b="1" u="sng" dirty="0" smtClean="0">
                <a:solidFill>
                  <a:schemeClr val="tx1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всеми</a:t>
            </a:r>
            <a:r>
              <a:rPr lang="ru-RU" b="1" dirty="0" smtClean="0">
                <a:solidFill>
                  <a:schemeClr val="tx1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  муниципальными </a:t>
            </a:r>
            <a:r>
              <a:rPr lang="ru-RU" b="1" dirty="0">
                <a:solidFill>
                  <a:schemeClr val="tx1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служащими</a:t>
            </a:r>
            <a:r>
              <a:rPr lang="ru-RU" b="1" dirty="0" smtClean="0">
                <a:solidFill>
                  <a:schemeClr val="tx1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. В 2023 году сведения о доходах не размещались на официальном сайте администрации Малышевского городского округа</a:t>
            </a:r>
            <a:endParaRPr lang="ru-RU" b="1" dirty="0" smtClean="0">
              <a:solidFill>
                <a:schemeClr val="tx1"/>
              </a:solidFill>
              <a:latin typeface="Liberation Serif"/>
              <a:ea typeface="Times New Roman" panose="02020603050405020304"/>
              <a:cs typeface="Times New Roman" panose="02020603050405020304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75356" y="2975263"/>
            <a:ext cx="3911138" cy="1974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895" y="908687"/>
            <a:ext cx="2743200" cy="1162050"/>
          </a:xfrm>
        </p:spPr>
        <p:txBody>
          <a:bodyPr/>
          <a:p>
            <a:pPr algn="ctr"/>
            <a:r>
              <a:rPr lang="ru-RU" altLang="en-US"/>
              <a:t>Обучение муниципальных служащих</a:t>
            </a:r>
            <a:endParaRPr lang="ru-RU" altLang="en-US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2"/>
          </p:nvPr>
        </p:nvSpPr>
        <p:spPr>
          <a:xfrm>
            <a:off x="179705" y="2060575"/>
            <a:ext cx="3632200" cy="4572000"/>
          </a:xfrm>
        </p:spPr>
        <p:txBody>
          <a:bodyPr/>
          <a:p>
            <a:pPr algn="ctr"/>
            <a:r>
              <a:rPr lang="ru-RU" altLang="en-US" sz="2400">
                <a:latin typeface="+mj-lt"/>
                <a:cs typeface="+mj-lt"/>
              </a:rPr>
              <a:t>Обучение по программе в области противодействия корупции в 2023 году прошли два муниципальных служащих </a:t>
            </a:r>
            <a:endParaRPr lang="ru-RU" altLang="en-US" sz="2400">
              <a:latin typeface="+mj-lt"/>
              <a:cs typeface="+mj-lt"/>
            </a:endParaRPr>
          </a:p>
        </p:txBody>
      </p:sp>
      <p:pic>
        <p:nvPicPr>
          <p:cNvPr id="5" name="Замещающее содержимое 4" descr="обучение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3851910" y="1772920"/>
            <a:ext cx="5111750" cy="33940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6704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П</a:t>
            </a:r>
            <a:r>
              <a:rPr lang="ru-RU" sz="2000" b="1" dirty="0" smtClean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розрачность </a:t>
            </a:r>
            <a:r>
              <a:rPr lang="ru-RU" sz="2000" b="1" dirty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процедур предоставления земельных </a:t>
            </a:r>
            <a:r>
              <a:rPr lang="ru-RU" sz="2000" b="1" dirty="0" smtClean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участков на </a:t>
            </a:r>
            <a:r>
              <a:rPr lang="ru-RU" sz="2000" b="1" dirty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территории </a:t>
            </a:r>
            <a:r>
              <a:rPr lang="ru-RU" sz="2000" b="1" dirty="0" smtClean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Малышевского городского  округа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95300" y="2348880"/>
            <a:ext cx="3629025" cy="3744416"/>
          </a:xfrm>
        </p:spPr>
        <p:txBody>
          <a:bodyPr>
            <a:normAutofit lnSpcReduction="10000"/>
          </a:bodyPr>
          <a:lstStyle/>
          <a:p>
            <a:pPr lvl="0" algn="ctr"/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</a:rPr>
              <a:t>Информация о продаже земельных  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</a:rPr>
              <a:t>размещается в нескольких 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</a:rPr>
              <a:t>источниках: печатном 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</a:rPr>
              <a:t>издании – газете 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</a:rPr>
              <a:t>«</a:t>
            </a:r>
            <a:r>
              <a:rPr lang="ru-RU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</a:rPr>
              <a:t>Малышевский вестник» «Асбестовский рабочий», </a:t>
            </a:r>
            <a:endParaRPr lang="ru-RU" sz="2400" b="1" u="sng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/>
              <a:ea typeface="Times New Roman" panose="02020603050405020304"/>
            </a:endParaRPr>
          </a:p>
          <a:p>
            <a:pPr lvl="0" algn="ctr"/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</a:rPr>
              <a:t>сайте </a:t>
            </a:r>
            <a:r>
              <a:rPr lang="en-US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 panose="02020603050405020304"/>
              </a:rPr>
              <a:t>http://</a:t>
            </a:r>
            <a:r>
              <a:rPr lang="ru-RU" sz="2400" b="1" u="sng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 panose="02020603050405020304"/>
              </a:rPr>
              <a:t>адм-малышева.рф</a:t>
            </a:r>
            <a:r>
              <a:rPr lang="ru-RU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 panose="02020603050405020304"/>
              </a:rPr>
              <a:t>/</a:t>
            </a:r>
            <a:r>
              <a:rPr lang="en-US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 panose="02020603050405020304"/>
              </a:rPr>
              <a:t>index</a:t>
            </a:r>
            <a:r>
              <a:rPr lang="ru-RU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 panose="02020603050405020304"/>
              </a:rPr>
              <a:t>,</a:t>
            </a:r>
            <a:r>
              <a:rPr lang="en-US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 panose="02020603050405020304"/>
              </a:rPr>
              <a:t> 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 panose="02020603050405020304"/>
              </a:rPr>
              <a:t>сайте торгов </a:t>
            </a:r>
            <a:r>
              <a:rPr lang="en-US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 panose="02020603050405020304"/>
              </a:rPr>
              <a:t>torgi.gov.ru</a:t>
            </a:r>
            <a:endParaRPr lang="ru-RU" sz="2400" u="sng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047" y="2929543"/>
            <a:ext cx="3661756" cy="2065713"/>
          </a:xfr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6981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76519" y="550069"/>
            <a:ext cx="840048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b="1" dirty="0" smtClean="0">
              <a:solidFill>
                <a:schemeClr val="bg1"/>
              </a:solidFill>
              <a:latin typeface="Liberation Serif" panose="02020603050405020304" pitchFamily="18" charset="0"/>
            </a:endParaRPr>
          </a:p>
          <a:p>
            <a:pPr algn="ctr"/>
            <a:br>
              <a:rPr lang="ru-RU" sz="1600" b="1" dirty="0">
                <a:solidFill>
                  <a:schemeClr val="bg1"/>
                </a:solidFill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9" name="Заголовок 1"/>
          <p:cNvSpPr txBox="1"/>
          <p:nvPr/>
        </p:nvSpPr>
        <p:spPr>
          <a:xfrm>
            <a:off x="786966" y="3582031"/>
            <a:ext cx="5432466" cy="1886233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ru-RU" sz="3200" b="1" smtClean="0">
                <a:solidFill>
                  <a:schemeClr val="bg1"/>
                </a:solidFill>
                <a:latin typeface="Liberation Serif" panose="02020603050405020304" pitchFamily="18" charset="0"/>
              </a:rPr>
            </a:br>
            <a:r>
              <a:rPr lang="ru-RU" sz="3200" b="1" smtClean="0">
                <a:latin typeface="Liberation Serif" panose="02020603050405020304" pitchFamily="18" charset="0"/>
              </a:rPr>
              <a:t> </a:t>
            </a:r>
            <a:endParaRPr lang="ru-RU" sz="3200" b="1" dirty="0">
              <a:latin typeface="Liberation Serif" panose="02020603050405020304" pitchFamily="18" charset="0"/>
            </a:endParaRPr>
          </a:p>
        </p:txBody>
      </p:sp>
      <p:sp>
        <p:nvSpPr>
          <p:cNvPr id="11" name="Заголовок 1"/>
          <p:cNvSpPr txBox="1"/>
          <p:nvPr/>
        </p:nvSpPr>
        <p:spPr>
          <a:xfrm>
            <a:off x="939366" y="3764911"/>
            <a:ext cx="5432466" cy="1886233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ru-RU" sz="3200" b="1" smtClean="0">
                <a:solidFill>
                  <a:schemeClr val="bg1"/>
                </a:solidFill>
                <a:latin typeface="Liberation Serif" panose="02020603050405020304" pitchFamily="18" charset="0"/>
              </a:rPr>
            </a:br>
            <a:r>
              <a:rPr lang="ru-RU" sz="3200" b="1" smtClean="0">
                <a:latin typeface="Liberation Serif" panose="02020603050405020304" pitchFamily="18" charset="0"/>
              </a:rPr>
              <a:t> </a:t>
            </a:r>
            <a:endParaRPr lang="ru-RU" sz="3200" b="1" dirty="0">
              <a:latin typeface="Liberation Serif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60648"/>
            <a:ext cx="8921162" cy="8876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Деятельность коллегиального совещательного органа </a:t>
            </a:r>
            <a:endParaRPr lang="ru-RU" sz="2800" b="1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 вопросам противодействия коррупции</a:t>
            </a:r>
            <a:endParaRPr lang="ru-RU" sz="2800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16" name="Oval 13"/>
          <p:cNvSpPr>
            <a:spLocks noChangeArrowheads="1"/>
          </p:cNvSpPr>
          <p:nvPr/>
        </p:nvSpPr>
        <p:spPr bwMode="gray">
          <a:xfrm>
            <a:off x="4341480" y="1272476"/>
            <a:ext cx="2351315" cy="2609496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24314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7" name="Oval 28"/>
          <p:cNvSpPr>
            <a:spLocks noChangeArrowheads="1"/>
          </p:cNvSpPr>
          <p:nvPr/>
        </p:nvSpPr>
        <p:spPr bwMode="gray">
          <a:xfrm>
            <a:off x="7126812" y="4291893"/>
            <a:ext cx="1752531" cy="187874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txBody>
          <a:bodyPr wrap="none" anchor="ctr"/>
          <a:lstStyle/>
          <a:p>
            <a:endParaRPr lang="ru-RU" sz="1170"/>
          </a:p>
        </p:txBody>
      </p:sp>
      <p:sp>
        <p:nvSpPr>
          <p:cNvPr id="49" name="Oval 23"/>
          <p:cNvSpPr>
            <a:spLocks noChangeArrowheads="1"/>
          </p:cNvSpPr>
          <p:nvPr/>
        </p:nvSpPr>
        <p:spPr bwMode="gray">
          <a:xfrm>
            <a:off x="4341733" y="3973114"/>
            <a:ext cx="2443523" cy="2535733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0" name="Oval 18"/>
          <p:cNvSpPr>
            <a:spLocks noChangeArrowheads="1"/>
          </p:cNvSpPr>
          <p:nvPr/>
        </p:nvSpPr>
        <p:spPr bwMode="gray">
          <a:xfrm>
            <a:off x="7111574" y="1492442"/>
            <a:ext cx="1782695" cy="1990051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356848" y="1659751"/>
            <a:ext cx="2266789" cy="17796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Комиссия </a:t>
            </a:r>
            <a:endParaRPr lang="ru-RU" sz="14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 по </a:t>
            </a:r>
            <a:r>
              <a:rPr lang="ru-RU" sz="1400" b="1" dirty="0">
                <a:solidFill>
                  <a:schemeClr val="tx1"/>
                </a:solidFill>
              </a:rPr>
              <a:t>координации работы по противодействию коррупции </a:t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в Малышевском городском округе 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53835" y="3826649"/>
            <a:ext cx="1844169" cy="23881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В </a:t>
            </a:r>
            <a:r>
              <a:rPr lang="ru-RU" sz="1600" b="1" dirty="0" smtClean="0">
                <a:solidFill>
                  <a:schemeClr val="tx1"/>
                </a:solidFill>
              </a:rPr>
              <a:t>2023 </a:t>
            </a:r>
            <a:r>
              <a:rPr lang="ru-RU" sz="1600" b="1" dirty="0" smtClean="0">
                <a:solidFill>
                  <a:schemeClr val="tx1"/>
                </a:solidFill>
              </a:rPr>
              <a:t>году проведено </a:t>
            </a:r>
            <a:r>
              <a:rPr lang="ru-RU" sz="1600" b="1" dirty="0" smtClean="0">
                <a:solidFill>
                  <a:schemeClr val="tx1"/>
                </a:solidFill>
              </a:rPr>
              <a:t>4 </a:t>
            </a:r>
            <a:r>
              <a:rPr lang="ru-RU" sz="1600" b="1" dirty="0" smtClean="0">
                <a:solidFill>
                  <a:schemeClr val="tx1"/>
                </a:solidFill>
              </a:rPr>
              <a:t>заседания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76888" y="1558323"/>
            <a:ext cx="1652068" cy="1650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 За </a:t>
            </a:r>
            <a:r>
              <a:rPr lang="ru-RU" sz="1600" b="1" dirty="0" smtClean="0">
                <a:solidFill>
                  <a:schemeClr val="tx1"/>
                </a:solidFill>
              </a:rPr>
              <a:t>2023 </a:t>
            </a:r>
            <a:r>
              <a:rPr lang="ru-RU" sz="1600" b="1" dirty="0" smtClean="0">
                <a:solidFill>
                  <a:schemeClr val="tx1"/>
                </a:solidFill>
              </a:rPr>
              <a:t>год</a:t>
            </a:r>
            <a:endParaRPr lang="ru-RU" sz="16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проведено 4  заседания 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3772" y="3171970"/>
            <a:ext cx="2105426" cy="1954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 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52" name="AutoShape 6"/>
          <p:cNvSpPr>
            <a:spLocks noChangeArrowheads="1"/>
          </p:cNvSpPr>
          <p:nvPr/>
        </p:nvSpPr>
        <p:spPr bwMode="auto">
          <a:xfrm>
            <a:off x="92463" y="1575928"/>
            <a:ext cx="4203166" cy="211469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" y="1741140"/>
            <a:ext cx="4413301" cy="20578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Постановление </a:t>
            </a:r>
            <a:r>
              <a:rPr lang="ru-RU" sz="1600" b="1" dirty="0">
                <a:solidFill>
                  <a:schemeClr val="tx1"/>
                </a:solidFill>
              </a:rPr>
              <a:t>главы Малышевского городского округа от </a:t>
            </a:r>
            <a:r>
              <a:rPr lang="en-US" sz="1600" b="1" dirty="0" smtClean="0">
                <a:solidFill>
                  <a:schemeClr val="tx1"/>
                </a:solidFill>
              </a:rPr>
              <a:t>06</a:t>
            </a:r>
            <a:r>
              <a:rPr lang="ru-RU" sz="1600" b="1" dirty="0" smtClean="0">
                <a:solidFill>
                  <a:schemeClr val="tx1"/>
                </a:solidFill>
              </a:rPr>
              <a:t>.12.202</a:t>
            </a:r>
            <a:r>
              <a:rPr lang="en-US" sz="1600" b="1" dirty="0" smtClean="0">
                <a:solidFill>
                  <a:schemeClr val="tx1"/>
                </a:solidFill>
              </a:rPr>
              <a:t>2</a:t>
            </a:r>
            <a:r>
              <a:rPr lang="ru-RU" sz="1600" b="1" dirty="0" smtClean="0">
                <a:solidFill>
                  <a:schemeClr val="tx1"/>
                </a:solidFill>
              </a:rPr>
              <a:t> </a:t>
            </a:r>
            <a:r>
              <a:rPr lang="ru-RU" sz="1600" b="1" dirty="0">
                <a:solidFill>
                  <a:schemeClr val="tx1"/>
                </a:solidFill>
              </a:rPr>
              <a:t>№ </a:t>
            </a:r>
            <a:r>
              <a:rPr lang="en-US" sz="1600" b="1" dirty="0" smtClean="0">
                <a:solidFill>
                  <a:schemeClr val="tx1"/>
                </a:solidFill>
              </a:rPr>
              <a:t>693</a:t>
            </a:r>
            <a:r>
              <a:rPr lang="ru-RU" sz="1600" b="1" dirty="0" smtClean="0">
                <a:solidFill>
                  <a:schemeClr val="tx1"/>
                </a:solidFill>
              </a:rPr>
              <a:t>-ПГ </a:t>
            </a:r>
            <a:br>
              <a:rPr lang="ru-RU" sz="1600" b="1" dirty="0" smtClean="0">
                <a:solidFill>
                  <a:schemeClr val="tx1"/>
                </a:solidFill>
              </a:rPr>
            </a:br>
            <a:r>
              <a:rPr lang="ru-RU" sz="1600" b="1" dirty="0" smtClean="0">
                <a:solidFill>
                  <a:schemeClr val="tx1"/>
                </a:solidFill>
              </a:rPr>
              <a:t>«Об утверждении  комиссии  </a:t>
            </a:r>
            <a:r>
              <a:rPr lang="ru-RU" sz="1600" b="1" dirty="0">
                <a:solidFill>
                  <a:schemeClr val="tx1"/>
                </a:solidFill>
              </a:rPr>
              <a:t>по координации работы по противодействию коррупции </a:t>
            </a:r>
            <a:endParaRPr lang="ru-RU" sz="16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в </a:t>
            </a:r>
            <a:r>
              <a:rPr lang="ru-RU" sz="1600" b="1" dirty="0">
                <a:solidFill>
                  <a:schemeClr val="tx1"/>
                </a:solidFill>
              </a:rPr>
              <a:t>Малышевском городском округе </a:t>
            </a:r>
            <a:endParaRPr lang="ru-RU" sz="1600" b="1" dirty="0">
              <a:solidFill>
                <a:schemeClr val="tx1"/>
              </a:solidFill>
            </a:endParaRPr>
          </a:p>
          <a:p>
            <a:pPr algn="ctr"/>
            <a:endParaRPr lang="ru-RU" sz="1600" dirty="0"/>
          </a:p>
        </p:txBody>
      </p:sp>
      <p:sp>
        <p:nvSpPr>
          <p:cNvPr id="54" name="AutoShape 11"/>
          <p:cNvSpPr>
            <a:spLocks noChangeArrowheads="1"/>
          </p:cNvSpPr>
          <p:nvPr/>
        </p:nvSpPr>
        <p:spPr bwMode="auto">
          <a:xfrm>
            <a:off x="78883" y="4278471"/>
            <a:ext cx="4185757" cy="205453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-1" y="4296913"/>
            <a:ext cx="4269720" cy="20193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Постановление </a:t>
            </a:r>
            <a:r>
              <a:rPr lang="ru-RU" sz="1600" b="1" dirty="0">
                <a:solidFill>
                  <a:schemeClr val="tx1"/>
                </a:solidFill>
              </a:rPr>
              <a:t>главы Малышевского городского округа от </a:t>
            </a:r>
            <a:r>
              <a:rPr lang="ru-RU" sz="1600" b="1" dirty="0" smtClean="0">
                <a:solidFill>
                  <a:schemeClr val="tx1"/>
                </a:solidFill>
              </a:rPr>
              <a:t>26.09.2023 </a:t>
            </a:r>
            <a:r>
              <a:rPr lang="ru-RU" sz="1600" b="1" dirty="0">
                <a:solidFill>
                  <a:schemeClr val="tx1"/>
                </a:solidFill>
              </a:rPr>
              <a:t>№ </a:t>
            </a:r>
            <a:r>
              <a:rPr lang="ru-RU" sz="1600" b="1" dirty="0" smtClean="0">
                <a:solidFill>
                  <a:schemeClr val="tx1"/>
                </a:solidFill>
              </a:rPr>
              <a:t>574-</a:t>
            </a:r>
            <a:r>
              <a:rPr lang="ru-RU" sz="1600" b="1" dirty="0" smtClean="0">
                <a:solidFill>
                  <a:schemeClr val="tx1"/>
                </a:solidFill>
              </a:rPr>
              <a:t>ПГ </a:t>
            </a:r>
            <a:br>
              <a:rPr lang="ru-RU" sz="1600" b="1" dirty="0" smtClean="0">
                <a:solidFill>
                  <a:schemeClr val="tx1"/>
                </a:solidFill>
              </a:rPr>
            </a:br>
            <a:r>
              <a:rPr lang="ru-RU" sz="1600" b="1" dirty="0" smtClean="0">
                <a:solidFill>
                  <a:schemeClr val="tx1"/>
                </a:solidFill>
              </a:rPr>
              <a:t>«Об утверждении комиссии </a:t>
            </a:r>
            <a:r>
              <a:rPr lang="ru-RU" sz="1600" b="1" dirty="0">
                <a:solidFill>
                  <a:schemeClr val="tx1"/>
                </a:solidFill>
              </a:rPr>
              <a:t>по соблюдению требований к служебному поведению муниципальных служащих и урегулированию конфликта интересов 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426003" y="4103274"/>
            <a:ext cx="2282159" cy="211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Комиссия </a:t>
            </a:r>
            <a:endParaRPr lang="ru-RU" sz="14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по </a:t>
            </a:r>
            <a:r>
              <a:rPr lang="ru-RU" sz="1400" b="1" dirty="0">
                <a:solidFill>
                  <a:schemeClr val="tx1"/>
                </a:solidFill>
              </a:rPr>
              <a:t>соблюдению требований к служебному поведению муниципальных служащих </a:t>
            </a:r>
            <a:endParaRPr lang="ru-RU" sz="14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и </a:t>
            </a:r>
            <a:r>
              <a:rPr lang="ru-RU" sz="1400" b="1" dirty="0">
                <a:solidFill>
                  <a:schemeClr val="tx1"/>
                </a:solidFill>
              </a:rPr>
              <a:t>урегулированию конфликта интересов</a:t>
            </a:r>
            <a:endParaRPr lang="ru-RU" dirty="0"/>
          </a:p>
        </p:txBody>
      </p:sp>
      <p:sp>
        <p:nvSpPr>
          <p:cNvPr id="56" name="Стрелка вправо 55"/>
          <p:cNvSpPr/>
          <p:nvPr/>
        </p:nvSpPr>
        <p:spPr>
          <a:xfrm>
            <a:off x="6635069" y="2231443"/>
            <a:ext cx="557188" cy="581558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трелка вправо 56"/>
          <p:cNvSpPr/>
          <p:nvPr/>
        </p:nvSpPr>
        <p:spPr>
          <a:xfrm>
            <a:off x="6657740" y="4877825"/>
            <a:ext cx="575473" cy="581558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3776" y="606424"/>
            <a:ext cx="3629025" cy="203048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Повышение эффективности кадровой работы </a:t>
            </a:r>
            <a:r>
              <a:rPr lang="ru-RU" sz="2000" b="1" dirty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в части, касающейся ведения личных </a:t>
            </a:r>
            <a:r>
              <a:rPr lang="ru-RU" sz="2000" b="1" dirty="0" smtClean="0">
                <a:solidFill>
                  <a:srgbClr val="002060"/>
                </a:solidFill>
                <a:latin typeface="Liberation Serif"/>
                <a:ea typeface="Times New Roman" panose="02020603050405020304"/>
                <a:cs typeface="Times New Roman" panose="02020603050405020304"/>
              </a:rPr>
              <a:t>дел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95300" y="2780928"/>
            <a:ext cx="3629025" cy="3024336"/>
          </a:xfrm>
        </p:spPr>
        <p:txBody>
          <a:bodyPr>
            <a:normAutofit/>
          </a:bodyPr>
          <a:lstStyle/>
          <a:p>
            <a:pPr algn="just"/>
            <a:endParaRPr lang="ru-RU" sz="20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/>
              <a:ea typeface="Times New Roman" panose="02020603050405020304"/>
              <a:cs typeface="Times New Roman" panose="02020603050405020304"/>
            </a:endParaRPr>
          </a:p>
          <a:p>
            <a:pPr algn="just"/>
            <a:r>
              <a:rPr 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  <a:cs typeface="Times New Roman" panose="02020603050405020304"/>
              </a:rPr>
              <a:t>В анкетах, представленных муниципальными служащими при </a:t>
            </a:r>
            <a:r>
              <a:rPr lang="ru-RU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  <a:cs typeface="Times New Roman" panose="02020603050405020304"/>
              </a:rPr>
              <a:t>назначении на должности муниципальной </a:t>
            </a:r>
            <a:r>
              <a:rPr 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  <a:cs typeface="Times New Roman" panose="02020603050405020304"/>
              </a:rPr>
              <a:t> службы, актуализируются сведения о </a:t>
            </a:r>
            <a:r>
              <a:rPr lang="ru-RU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  <a:cs typeface="Times New Roman" panose="02020603050405020304"/>
              </a:rPr>
              <a:t>родственниках и свойственниках </a:t>
            </a:r>
            <a:r>
              <a:rPr 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 panose="02020603050405020304"/>
                <a:cs typeface="Times New Roman" panose="02020603050405020304"/>
              </a:rPr>
              <a:t>служащих.</a:t>
            </a:r>
            <a:endParaRPr lang="ru-RU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02037" y="2800640"/>
            <a:ext cx="3657776" cy="2323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2622</Words>
  <Application>WPS Presentation</Application>
  <PresentationFormat>Экран (4:3)</PresentationFormat>
  <Paragraphs>56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2" baseType="lpstr">
      <vt:lpstr>Arial</vt:lpstr>
      <vt:lpstr>SimSun</vt:lpstr>
      <vt:lpstr>Wingdings</vt:lpstr>
      <vt:lpstr>Wingdings 2</vt:lpstr>
      <vt:lpstr>Liberation Serif</vt:lpstr>
      <vt:lpstr>Yulong</vt:lpstr>
      <vt:lpstr>Liberation Serif</vt:lpstr>
      <vt:lpstr>JetBrains Mono</vt:lpstr>
      <vt:lpstr>Times New Roman</vt:lpstr>
      <vt:lpstr>Constantia</vt:lpstr>
      <vt:lpstr>Microsoft YaHei</vt:lpstr>
      <vt:lpstr>Arial Unicode MS</vt:lpstr>
      <vt:lpstr>Calibri</vt:lpstr>
      <vt:lpstr>Viaoda Libre</vt:lpstr>
      <vt:lpstr>Поток</vt:lpstr>
      <vt:lpstr>ОТЧЕТ об  исполнении плана мероприятий по противодействию коррупции МО «Малышевский городской округ» за 2023 год </vt:lpstr>
      <vt:lpstr>Проведение антикоррупционной экспертизы муниципальных нормативных правовых актов Малышевского городского округа, проектов муниципальных нормативных правовых актов Малышевского городского округа</vt:lpstr>
      <vt:lpstr> Доходы муниципальных служащих</vt:lpstr>
      <vt:lpstr>PowerPoint 演示文稿</vt:lpstr>
      <vt:lpstr>Прозрачность процедур предоставления земельных участков на территории Малышевского городского  округа</vt:lpstr>
      <vt:lpstr>PowerPoint 演示文稿</vt:lpstr>
      <vt:lpstr>Повышение эффективности кадровой работы в части, касающейся ведения личных дел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об исполнении плана мероприятий по противодействию коррупции МО «Каменский городской округ»</dc:title>
  <dc:creator>3</dc:creator>
  <cp:lastModifiedBy>dns</cp:lastModifiedBy>
  <cp:revision>56</cp:revision>
  <dcterms:created xsi:type="dcterms:W3CDTF">2020-01-29T04:39:00Z</dcterms:created>
  <dcterms:modified xsi:type="dcterms:W3CDTF">2024-02-01T04:37:54Z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4B2242AEA7F241EAB507A68D1D24C3CC_12</vt:lpwstr>
  </property>
  <property fmtid="{D5CDD505-2E9C-101B-9397-08002B2CF9AE}" pid="3" name="KSOProductBuildVer">
    <vt:lpwstr>1049-12.2.0.13431</vt:lpwstr>
  </property>
</Properties>
</file>