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95" r:id="rId1"/>
  </p:sldMasterIdLst>
  <p:notesMasterIdLst>
    <p:notesMasterId r:id="rId46"/>
  </p:notesMasterIdLst>
  <p:sldIdLst>
    <p:sldId id="417" r:id="rId2"/>
    <p:sldId id="480" r:id="rId3"/>
    <p:sldId id="481" r:id="rId4"/>
    <p:sldId id="460" r:id="rId5"/>
    <p:sldId id="458" r:id="rId6"/>
    <p:sldId id="457" r:id="rId7"/>
    <p:sldId id="455" r:id="rId8"/>
    <p:sldId id="425" r:id="rId9"/>
    <p:sldId id="347" r:id="rId10"/>
    <p:sldId id="461" r:id="rId11"/>
    <p:sldId id="462" r:id="rId12"/>
    <p:sldId id="463" r:id="rId13"/>
    <p:sldId id="464" r:id="rId14"/>
    <p:sldId id="465" r:id="rId15"/>
    <p:sldId id="466" r:id="rId16"/>
    <p:sldId id="400" r:id="rId17"/>
    <p:sldId id="468" r:id="rId18"/>
    <p:sldId id="387" r:id="rId19"/>
    <p:sldId id="388" r:id="rId20"/>
    <p:sldId id="469" r:id="rId21"/>
    <p:sldId id="470" r:id="rId22"/>
    <p:sldId id="471" r:id="rId23"/>
    <p:sldId id="438" r:id="rId24"/>
    <p:sldId id="472" r:id="rId25"/>
    <p:sldId id="392" r:id="rId26"/>
    <p:sldId id="393" r:id="rId27"/>
    <p:sldId id="408" r:id="rId28"/>
    <p:sldId id="342" r:id="rId29"/>
    <p:sldId id="331" r:id="rId30"/>
    <p:sldId id="363" r:id="rId31"/>
    <p:sldId id="473" r:id="rId32"/>
    <p:sldId id="395" r:id="rId33"/>
    <p:sldId id="474" r:id="rId34"/>
    <p:sldId id="365" r:id="rId35"/>
    <p:sldId id="475" r:id="rId36"/>
    <p:sldId id="332" r:id="rId37"/>
    <p:sldId id="344" r:id="rId38"/>
    <p:sldId id="476" r:id="rId39"/>
    <p:sldId id="478" r:id="rId40"/>
    <p:sldId id="345" r:id="rId41"/>
    <p:sldId id="409" r:id="rId42"/>
    <p:sldId id="434" r:id="rId43"/>
    <p:sldId id="479" r:id="rId44"/>
    <p:sldId id="440" r:id="rId4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547688" indent="-904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1093788" indent="-1809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643063" indent="-2730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2192338" indent="-3635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AA4AC"/>
    <a:srgbClr val="FCC4C9"/>
    <a:srgbClr val="DAE4CA"/>
    <a:srgbClr val="C5D5AB"/>
    <a:srgbClr val="36351A"/>
    <a:srgbClr val="4C4B25"/>
    <a:srgbClr val="DF685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68" autoAdjust="0"/>
    <p:restoredTop sz="89876" autoAdjust="0"/>
  </p:normalViewPr>
  <p:slideViewPr>
    <p:cSldViewPr>
      <p:cViewPr>
        <p:scale>
          <a:sx n="75" d="100"/>
          <a:sy n="75" d="100"/>
        </p:scale>
        <p:origin x="-1118" y="3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120" y="-8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Сумма</c:v>
                </c:pt>
              </c:strCache>
            </c:strRef>
          </c:tx>
          <c:dPt>
            <c:idx val="0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Pt>
            <c:idx val="1"/>
            <c:spPr>
              <a:solidFill>
                <a:srgbClr val="FAA4AC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4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5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dLbl>
              <c:idx val="5"/>
              <c:layout>
                <c:manualLayout>
                  <c:x val="0.11065458831534949"/>
                  <c:y val="0.62223774255335274"/>
                </c:manualLayout>
              </c:layout>
              <c:showCatName val="1"/>
              <c:showPercent val="1"/>
            </c:dLbl>
            <c:dLbl>
              <c:idx val="6"/>
              <c:layout>
                <c:manualLayout>
                  <c:x val="0.5625303781471761"/>
                  <c:y val="5.1210096061324414E-2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Концессия</c:v>
                </c:pt>
                <c:pt idx="1">
                  <c:v>Реконструкция стадиона "Рубин"</c:v>
                </c:pt>
                <c:pt idx="2">
                  <c:v>Содержание общественных территорий</c:v>
                </c:pt>
                <c:pt idx="3">
                  <c:v>Устройство ограждения кладбища</c:v>
                </c:pt>
                <c:pt idx="4">
                  <c:v>Дорожный фонд</c:v>
                </c:pt>
                <c:pt idx="5">
                  <c:v>Деятельность в области земельных отношений</c:v>
                </c:pt>
                <c:pt idx="6">
                  <c:v>Обустройство спортивной площадки и ремонты образовательных учреждений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12000</c:v>
                </c:pt>
                <c:pt idx="1">
                  <c:v>56914.3</c:v>
                </c:pt>
                <c:pt idx="2">
                  <c:v>1072</c:v>
                </c:pt>
                <c:pt idx="3">
                  <c:v>7195</c:v>
                </c:pt>
                <c:pt idx="4">
                  <c:v>8777</c:v>
                </c:pt>
                <c:pt idx="5">
                  <c:v>2200</c:v>
                </c:pt>
                <c:pt idx="6">
                  <c:v>10092.9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image" Target="../media/image51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image" Target="../media/image67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image" Target="../media/image51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image" Target="../media/image6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72BA95-BBE9-444B-85EC-4FE7B1AAE171}" type="doc">
      <dgm:prSet loTypeId="urn:microsoft.com/office/officeart/2005/8/layout/equation1" loCatId="relationship" qsTypeId="urn:microsoft.com/office/officeart/2005/8/quickstyle/simple1" qsCatId="simple" csTypeId="urn:microsoft.com/office/officeart/2005/8/colors/accent1_2" csCatId="accent1" phldr="1"/>
      <dgm:spPr/>
    </dgm:pt>
    <dgm:pt modelId="{3F0BCAC6-9E60-427C-9A5D-7E5556FD368B}">
      <dgm:prSet phldrT="[Текст]" custT="1"/>
      <dgm:spPr>
        <a:solidFill>
          <a:srgbClr val="9933FF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Bookman Old Style" pitchFamily="18" charset="0"/>
            </a:rPr>
            <a:t>Доходы бюджета </a:t>
          </a:r>
          <a:endParaRPr lang="ru-RU" sz="12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955B1411-73FB-445E-BFA9-982525BE385E}" type="parTrans" cxnId="{C2656B32-FA1C-4E28-8755-07C4ED38B60B}">
      <dgm:prSet/>
      <dgm:spPr/>
      <dgm:t>
        <a:bodyPr/>
        <a:lstStyle/>
        <a:p>
          <a:endParaRPr lang="ru-RU"/>
        </a:p>
      </dgm:t>
    </dgm:pt>
    <dgm:pt modelId="{B44B1E36-4EF2-44A3-9698-3F435926E238}" type="sibTrans" cxnId="{C2656B32-FA1C-4E28-8755-07C4ED38B60B}">
      <dgm:prSet/>
      <dgm:spPr>
        <a:ln>
          <a:solidFill>
            <a:srgbClr val="36351A"/>
          </a:solidFill>
        </a:ln>
      </dgm:spPr>
      <dgm:t>
        <a:bodyPr/>
        <a:lstStyle/>
        <a:p>
          <a:endParaRPr lang="ru-RU" dirty="0"/>
        </a:p>
      </dgm:t>
    </dgm:pt>
    <dgm:pt modelId="{89B33A39-D63B-4123-9E61-50063A26AD2F}">
      <dgm:prSet phldrT="[Текст]" custT="1"/>
      <dgm:spPr>
        <a:solidFill>
          <a:schemeClr val="accent6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Bookman Old Style" pitchFamily="18" charset="0"/>
            </a:rPr>
            <a:t>Расходы бюджета</a:t>
          </a:r>
          <a:endParaRPr lang="ru-RU" sz="12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4973E63C-B2DB-4C95-A26B-F075FF783A7E}" type="parTrans" cxnId="{1AF5FC79-7A55-4EEE-96C1-79104AA5FA9B}">
      <dgm:prSet/>
      <dgm:spPr/>
      <dgm:t>
        <a:bodyPr/>
        <a:lstStyle/>
        <a:p>
          <a:endParaRPr lang="ru-RU"/>
        </a:p>
      </dgm:t>
    </dgm:pt>
    <dgm:pt modelId="{3487892D-2007-4B08-9B61-3319B258CD26}" type="sibTrans" cxnId="{1AF5FC79-7A55-4EEE-96C1-79104AA5FA9B}">
      <dgm:prSet/>
      <dgm:spPr>
        <a:ln>
          <a:solidFill>
            <a:srgbClr val="36351A"/>
          </a:solidFill>
        </a:ln>
      </dgm:spPr>
      <dgm:t>
        <a:bodyPr/>
        <a:lstStyle/>
        <a:p>
          <a:endParaRPr lang="ru-RU" dirty="0"/>
        </a:p>
      </dgm:t>
    </dgm:pt>
    <dgm:pt modelId="{EB6C5FE5-558C-4098-AEBA-561CC65D6335}">
      <dgm:prSet phldrT="[Текст]" custT="1"/>
      <dgm:spPr>
        <a:solidFill>
          <a:srgbClr val="C5D5AB"/>
        </a:solidFill>
      </dgm:spPr>
      <dgm:t>
        <a:bodyPr/>
        <a:lstStyle/>
        <a:p>
          <a:r>
            <a:rPr lang="ru-RU" sz="12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Дефицит/ </a:t>
          </a:r>
          <a:r>
            <a:rPr lang="ru-RU" sz="1200" b="1" dirty="0" err="1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профицит</a:t>
          </a:r>
          <a:endParaRPr lang="ru-RU" sz="1200" b="1" dirty="0" smtClean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  <a:p>
          <a:r>
            <a:rPr lang="ru-RU" sz="12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 бюджета</a:t>
          </a:r>
          <a:endParaRPr lang="ru-RU" sz="1200" b="1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gm:t>
    </dgm:pt>
    <dgm:pt modelId="{614DB92F-8B66-44C5-8373-70C57E7830D2}" type="parTrans" cxnId="{48F42578-07A9-4D53-9378-B864A689F763}">
      <dgm:prSet/>
      <dgm:spPr/>
      <dgm:t>
        <a:bodyPr/>
        <a:lstStyle/>
        <a:p>
          <a:endParaRPr lang="ru-RU"/>
        </a:p>
      </dgm:t>
    </dgm:pt>
    <dgm:pt modelId="{B48C58D4-4E6B-4017-B482-4F9971A25B9F}" type="sibTrans" cxnId="{48F42578-07A9-4D53-9378-B864A689F763}">
      <dgm:prSet/>
      <dgm:spPr/>
      <dgm:t>
        <a:bodyPr/>
        <a:lstStyle/>
        <a:p>
          <a:endParaRPr lang="ru-RU"/>
        </a:p>
      </dgm:t>
    </dgm:pt>
    <dgm:pt modelId="{41BE560D-4156-4072-BA30-972149990874}" type="pres">
      <dgm:prSet presAssocID="{B972BA95-BBE9-444B-85EC-4FE7B1AAE171}" presName="linearFlow" presStyleCnt="0">
        <dgm:presLayoutVars>
          <dgm:dir/>
          <dgm:resizeHandles val="exact"/>
        </dgm:presLayoutVars>
      </dgm:prSet>
      <dgm:spPr/>
    </dgm:pt>
    <dgm:pt modelId="{5ECD5A25-4960-4DFC-B394-A7622A863AF6}" type="pres">
      <dgm:prSet presAssocID="{3F0BCAC6-9E60-427C-9A5D-7E5556FD368B}" presName="node" presStyleLbl="node1" presStyleIdx="0" presStyleCnt="3" custScaleX="2217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F2DA33-4A10-4FEC-9C74-8B2C3945DB7D}" type="pres">
      <dgm:prSet presAssocID="{B44B1E36-4EF2-44A3-9698-3F435926E238}" presName="spacerL" presStyleCnt="0"/>
      <dgm:spPr/>
    </dgm:pt>
    <dgm:pt modelId="{26FE8EEB-A399-441E-B081-DFE04C2440A2}" type="pres">
      <dgm:prSet presAssocID="{B44B1E36-4EF2-44A3-9698-3F435926E238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CD834D84-B333-417E-B589-5F83C96D6FF8}" type="pres">
      <dgm:prSet presAssocID="{B44B1E36-4EF2-44A3-9698-3F435926E238}" presName="spacerR" presStyleCnt="0"/>
      <dgm:spPr/>
    </dgm:pt>
    <dgm:pt modelId="{86BFC1BE-B349-4012-91D2-2ADAE46AC261}" type="pres">
      <dgm:prSet presAssocID="{89B33A39-D63B-4123-9E61-50063A26AD2F}" presName="node" presStyleLbl="node1" presStyleIdx="1" presStyleCnt="3" custScaleX="1883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1C6918-5535-4DBF-B114-B9DB8CABB6FD}" type="pres">
      <dgm:prSet presAssocID="{3487892D-2007-4B08-9B61-3319B258CD26}" presName="spacerL" presStyleCnt="0"/>
      <dgm:spPr/>
    </dgm:pt>
    <dgm:pt modelId="{99EB5E17-D154-4F2D-B3E3-382C4D8E74BB}" type="pres">
      <dgm:prSet presAssocID="{3487892D-2007-4B08-9B61-3319B258CD26}" presName="sibTrans" presStyleLbl="sibTrans2D1" presStyleIdx="1" presStyleCnt="2"/>
      <dgm:spPr/>
      <dgm:t>
        <a:bodyPr/>
        <a:lstStyle/>
        <a:p>
          <a:endParaRPr lang="ru-RU"/>
        </a:p>
      </dgm:t>
    </dgm:pt>
    <dgm:pt modelId="{6FE76B28-7CC8-49FE-A745-38933853D0AC}" type="pres">
      <dgm:prSet presAssocID="{3487892D-2007-4B08-9B61-3319B258CD26}" presName="spacerR" presStyleCnt="0"/>
      <dgm:spPr/>
    </dgm:pt>
    <dgm:pt modelId="{77542F75-EB6D-46E5-A79D-CE49F3595E40}" type="pres">
      <dgm:prSet presAssocID="{EB6C5FE5-558C-4098-AEBA-561CC65D6335}" presName="node" presStyleLbl="node1" presStyleIdx="2" presStyleCnt="3" custScaleX="200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F42578-07A9-4D53-9378-B864A689F763}" srcId="{B972BA95-BBE9-444B-85EC-4FE7B1AAE171}" destId="{EB6C5FE5-558C-4098-AEBA-561CC65D6335}" srcOrd="2" destOrd="0" parTransId="{614DB92F-8B66-44C5-8373-70C57E7830D2}" sibTransId="{B48C58D4-4E6B-4017-B482-4F9971A25B9F}"/>
    <dgm:cxn modelId="{2322C2DD-79C2-493A-BEA1-CC249CE36935}" type="presOf" srcId="{B972BA95-BBE9-444B-85EC-4FE7B1AAE171}" destId="{41BE560D-4156-4072-BA30-972149990874}" srcOrd="0" destOrd="0" presId="urn:microsoft.com/office/officeart/2005/8/layout/equation1"/>
    <dgm:cxn modelId="{C35E2D12-35BB-4426-AA61-7601149FB7C4}" type="presOf" srcId="{3F0BCAC6-9E60-427C-9A5D-7E5556FD368B}" destId="{5ECD5A25-4960-4DFC-B394-A7622A863AF6}" srcOrd="0" destOrd="0" presId="urn:microsoft.com/office/officeart/2005/8/layout/equation1"/>
    <dgm:cxn modelId="{FE5B87E5-1F77-4FD6-B48D-1CB13716DB20}" type="presOf" srcId="{B44B1E36-4EF2-44A3-9698-3F435926E238}" destId="{26FE8EEB-A399-441E-B081-DFE04C2440A2}" srcOrd="0" destOrd="0" presId="urn:microsoft.com/office/officeart/2005/8/layout/equation1"/>
    <dgm:cxn modelId="{51B98AFB-7D3A-4D2F-955B-2E9E4165A21C}" type="presOf" srcId="{89B33A39-D63B-4123-9E61-50063A26AD2F}" destId="{86BFC1BE-B349-4012-91D2-2ADAE46AC261}" srcOrd="0" destOrd="0" presId="urn:microsoft.com/office/officeart/2005/8/layout/equation1"/>
    <dgm:cxn modelId="{C2656B32-FA1C-4E28-8755-07C4ED38B60B}" srcId="{B972BA95-BBE9-444B-85EC-4FE7B1AAE171}" destId="{3F0BCAC6-9E60-427C-9A5D-7E5556FD368B}" srcOrd="0" destOrd="0" parTransId="{955B1411-73FB-445E-BFA9-982525BE385E}" sibTransId="{B44B1E36-4EF2-44A3-9698-3F435926E238}"/>
    <dgm:cxn modelId="{1AF5FC79-7A55-4EEE-96C1-79104AA5FA9B}" srcId="{B972BA95-BBE9-444B-85EC-4FE7B1AAE171}" destId="{89B33A39-D63B-4123-9E61-50063A26AD2F}" srcOrd="1" destOrd="0" parTransId="{4973E63C-B2DB-4C95-A26B-F075FF783A7E}" sibTransId="{3487892D-2007-4B08-9B61-3319B258CD26}"/>
    <dgm:cxn modelId="{195275B7-DDEE-43DE-99FC-D653F0105308}" type="presOf" srcId="{3487892D-2007-4B08-9B61-3319B258CD26}" destId="{99EB5E17-D154-4F2D-B3E3-382C4D8E74BB}" srcOrd="0" destOrd="0" presId="urn:microsoft.com/office/officeart/2005/8/layout/equation1"/>
    <dgm:cxn modelId="{9CA1B8B3-1F64-44AE-87E4-2BCCA98E5124}" type="presOf" srcId="{EB6C5FE5-558C-4098-AEBA-561CC65D6335}" destId="{77542F75-EB6D-46E5-A79D-CE49F3595E40}" srcOrd="0" destOrd="0" presId="urn:microsoft.com/office/officeart/2005/8/layout/equation1"/>
    <dgm:cxn modelId="{74BF52DC-FD4F-4DA7-9E34-9EA37DF14C09}" type="presParOf" srcId="{41BE560D-4156-4072-BA30-972149990874}" destId="{5ECD5A25-4960-4DFC-B394-A7622A863AF6}" srcOrd="0" destOrd="0" presId="urn:microsoft.com/office/officeart/2005/8/layout/equation1"/>
    <dgm:cxn modelId="{6BF7433A-AEC8-45F9-94E3-FEA7814AA436}" type="presParOf" srcId="{41BE560D-4156-4072-BA30-972149990874}" destId="{D9F2DA33-4A10-4FEC-9C74-8B2C3945DB7D}" srcOrd="1" destOrd="0" presId="urn:microsoft.com/office/officeart/2005/8/layout/equation1"/>
    <dgm:cxn modelId="{092CF9FC-AD89-482A-A404-D7DB978122F3}" type="presParOf" srcId="{41BE560D-4156-4072-BA30-972149990874}" destId="{26FE8EEB-A399-441E-B081-DFE04C2440A2}" srcOrd="2" destOrd="0" presId="urn:microsoft.com/office/officeart/2005/8/layout/equation1"/>
    <dgm:cxn modelId="{FFEF04AB-3F6A-4B7C-8BBF-59C803CED783}" type="presParOf" srcId="{41BE560D-4156-4072-BA30-972149990874}" destId="{CD834D84-B333-417E-B589-5F83C96D6FF8}" srcOrd="3" destOrd="0" presId="urn:microsoft.com/office/officeart/2005/8/layout/equation1"/>
    <dgm:cxn modelId="{3CD973FA-DED3-4896-A66A-2CC1DA08ADC5}" type="presParOf" srcId="{41BE560D-4156-4072-BA30-972149990874}" destId="{86BFC1BE-B349-4012-91D2-2ADAE46AC261}" srcOrd="4" destOrd="0" presId="urn:microsoft.com/office/officeart/2005/8/layout/equation1"/>
    <dgm:cxn modelId="{DC15BB6F-666C-4438-9E5D-CF82163D9F2E}" type="presParOf" srcId="{41BE560D-4156-4072-BA30-972149990874}" destId="{051C6918-5535-4DBF-B114-B9DB8CABB6FD}" srcOrd="5" destOrd="0" presId="urn:microsoft.com/office/officeart/2005/8/layout/equation1"/>
    <dgm:cxn modelId="{7026E6D4-272B-4162-8B42-F1FD84069CEC}" type="presParOf" srcId="{41BE560D-4156-4072-BA30-972149990874}" destId="{99EB5E17-D154-4F2D-B3E3-382C4D8E74BB}" srcOrd="6" destOrd="0" presId="urn:microsoft.com/office/officeart/2005/8/layout/equation1"/>
    <dgm:cxn modelId="{A67817A7-A96C-434C-A168-2299C7C59DBF}" type="presParOf" srcId="{41BE560D-4156-4072-BA30-972149990874}" destId="{6FE76B28-7CC8-49FE-A745-38933853D0AC}" srcOrd="7" destOrd="0" presId="urn:microsoft.com/office/officeart/2005/8/layout/equation1"/>
    <dgm:cxn modelId="{C682F744-1E9C-4FEA-9B92-3A3184E475EF}" type="presParOf" srcId="{41BE560D-4156-4072-BA30-972149990874}" destId="{77542F75-EB6D-46E5-A79D-CE49F3595E40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EF1FA6-1C26-47DD-A851-8B8354A8D70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BEF052-C24E-4382-BE00-7C457E819849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 rtl="0">
            <a:spcAft>
              <a:spcPts val="0"/>
            </a:spcAft>
          </a:pP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Налоговые доходы </a:t>
          </a:r>
        </a:p>
        <a:p>
          <a:pPr algn="ctr" rtl="0">
            <a:spcAft>
              <a:spcPts val="0"/>
            </a:spcAft>
          </a:pP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бюджета Малышевского ГО – 139 036,2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87DD391-DFBE-4949-846C-FDA7DBD6430A}" type="parTrans" cxnId="{67ED07EA-BBA6-4444-9B31-BAEEDCB2906B}">
      <dgm:prSet/>
      <dgm:spPr/>
      <dgm:t>
        <a:bodyPr/>
        <a:lstStyle/>
        <a:p>
          <a:endParaRPr lang="ru-RU"/>
        </a:p>
      </dgm:t>
    </dgm:pt>
    <dgm:pt modelId="{55278F9D-4756-4AFA-A81B-E098186EF778}" type="sibTrans" cxnId="{67ED07EA-BBA6-4444-9B31-BAEEDCB2906B}">
      <dgm:prSet/>
      <dgm:spPr/>
      <dgm:t>
        <a:bodyPr/>
        <a:lstStyle/>
        <a:p>
          <a:endParaRPr lang="ru-RU"/>
        </a:p>
      </dgm:t>
    </dgm:pt>
    <dgm:pt modelId="{7CD13B4C-05F2-4B7F-800D-3B3ECA0CB41E}" type="pres">
      <dgm:prSet presAssocID="{74EF1FA6-1C26-47DD-A851-8B8354A8D7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45B61C-9AA5-4A63-9DE4-5DCFD53F713B}" type="pres">
      <dgm:prSet presAssocID="{0FBEF052-C24E-4382-BE00-7C457E819849}" presName="parentText" presStyleLbl="node1" presStyleIdx="0" presStyleCnt="1" custScaleY="195733" custLinFactNeighborY="-5068">
        <dgm:presLayoutVars>
          <dgm:chMax val="0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</dgm:ptLst>
  <dgm:cxnLst>
    <dgm:cxn modelId="{2BB33224-A222-4B89-8B44-F74DA88C47DC}" type="presOf" srcId="{0FBEF052-C24E-4382-BE00-7C457E819849}" destId="{A045B61C-9AA5-4A63-9DE4-5DCFD53F713B}" srcOrd="0" destOrd="0" presId="urn:microsoft.com/office/officeart/2005/8/layout/vList2"/>
    <dgm:cxn modelId="{A4A26063-B745-4AB5-AA8F-BED8EA904B30}" type="presOf" srcId="{74EF1FA6-1C26-47DD-A851-8B8354A8D707}" destId="{7CD13B4C-05F2-4B7F-800D-3B3ECA0CB41E}" srcOrd="0" destOrd="0" presId="urn:microsoft.com/office/officeart/2005/8/layout/vList2"/>
    <dgm:cxn modelId="{67ED07EA-BBA6-4444-9B31-BAEEDCB2906B}" srcId="{74EF1FA6-1C26-47DD-A851-8B8354A8D707}" destId="{0FBEF052-C24E-4382-BE00-7C457E819849}" srcOrd="0" destOrd="0" parTransId="{387DD391-DFBE-4949-846C-FDA7DBD6430A}" sibTransId="{55278F9D-4756-4AFA-A81B-E098186EF778}"/>
    <dgm:cxn modelId="{76457FAD-04A9-4491-B925-855D09C60124}" type="presParOf" srcId="{7CD13B4C-05F2-4B7F-800D-3B3ECA0CB41E}" destId="{A045B61C-9AA5-4A63-9DE4-5DCFD53F713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D4DC18-8C91-46BE-B697-3FF028B440F3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C2D14ED-A949-4B67-88C2-153139B8773A}">
      <dgm:prSet phldrT="[Текст]" custT="1"/>
      <dgm:spPr>
        <a:solidFill>
          <a:srgbClr val="00B05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760,5</a:t>
          </a:r>
        </a:p>
        <a:p>
          <a:pPr>
            <a:lnSpc>
              <a:spcPct val="90000"/>
            </a:lnSpc>
            <a:spcAft>
              <a:spcPts val="0"/>
            </a:spcAft>
          </a:pPr>
          <a:r>
            <a:rPr lang="ru-RU" sz="12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 </a:t>
          </a:r>
          <a:endParaRPr lang="ru-RU" sz="1200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AA17DCC9-C672-4472-9773-07BF7C5C9EC5}" type="parTrans" cxnId="{C5E7D339-C73B-4690-81BD-266705F20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6C7EA4-B7BA-4CF0-99DB-5FCBDC228DD6}" type="sibTrans" cxnId="{C5E7D339-C73B-4690-81BD-266705F20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0376349-FD6E-4AD4-854C-32DE33EDE203}">
      <dgm:prSet phldrT="[Текст]" custT="1"/>
      <dgm:spPr>
        <a:solidFill>
          <a:srgbClr val="00B050">
            <a:alpha val="90000"/>
          </a:srgbClr>
        </a:solidFill>
      </dgm:spPr>
      <dgm:t>
        <a:bodyPr anchor="ctr"/>
        <a:lstStyle/>
        <a:p>
          <a:pPr algn="l"/>
          <a:r>
            <a:rPr lang="ru-RU" sz="1800" b="1" dirty="0" smtClean="0">
              <a:solidFill>
                <a:srgbClr val="36351A"/>
              </a:solidFill>
              <a:latin typeface="Liberation Serif" pitchFamily="18" charset="0"/>
            </a:rPr>
            <a:t>Приобретение громкоговорителей с комплектующими устройствами АПК Грифон</a:t>
          </a:r>
          <a:endParaRPr lang="ru-RU" sz="1800" b="1" dirty="0">
            <a:solidFill>
              <a:srgbClr val="36351A"/>
            </a:solidFill>
            <a:latin typeface="Liberation Serif" pitchFamily="18" charset="0"/>
          </a:endParaRPr>
        </a:p>
      </dgm:t>
    </dgm:pt>
    <dgm:pt modelId="{38A612DE-9EB5-4588-AD12-58AB87020C2E}" type="parTrans" cxnId="{FCD88B66-10B9-426E-98AA-F81138BE4656}">
      <dgm:prSet/>
      <dgm:spPr/>
      <dgm:t>
        <a:bodyPr/>
        <a:lstStyle/>
        <a:p>
          <a:endParaRPr lang="ru-RU"/>
        </a:p>
      </dgm:t>
    </dgm:pt>
    <dgm:pt modelId="{859B4BBE-CE1D-49D7-B303-9545E9ABD470}" type="sibTrans" cxnId="{FCD88B66-10B9-426E-98AA-F81138BE4656}">
      <dgm:prSet/>
      <dgm:spPr/>
      <dgm:t>
        <a:bodyPr/>
        <a:lstStyle/>
        <a:p>
          <a:endParaRPr lang="ru-RU"/>
        </a:p>
      </dgm:t>
    </dgm:pt>
    <dgm:pt modelId="{6B9C7683-9311-4428-8115-954059303F98}">
      <dgm:prSet phldrT="[Текст]" custT="1"/>
      <dgm:spPr>
        <a:solidFill>
          <a:srgbClr val="FFC000"/>
        </a:solidFill>
      </dgm:spPr>
      <dgm:t>
        <a:bodyPr anchor="ctr"/>
        <a:lstStyle/>
        <a:p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239,3 </a:t>
          </a:r>
        </a:p>
        <a:p>
          <a:r>
            <a:rPr lang="ru-RU" sz="14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DCD06301-E348-4D24-99D1-6D2E738A97EB}" type="parTrans" cxnId="{634E0C14-51F6-4703-9412-87C50A0F30F4}">
      <dgm:prSet/>
      <dgm:spPr/>
      <dgm:t>
        <a:bodyPr/>
        <a:lstStyle/>
        <a:p>
          <a:endParaRPr lang="ru-RU"/>
        </a:p>
      </dgm:t>
    </dgm:pt>
    <dgm:pt modelId="{3AF160E5-6CAB-4B08-92A3-278540E640A4}" type="sibTrans" cxnId="{634E0C14-51F6-4703-9412-87C50A0F30F4}">
      <dgm:prSet/>
      <dgm:spPr/>
      <dgm:t>
        <a:bodyPr/>
        <a:lstStyle/>
        <a:p>
          <a:endParaRPr lang="ru-RU"/>
        </a:p>
      </dgm:t>
    </dgm:pt>
    <dgm:pt modelId="{5D78D1AB-1459-447E-8867-00575332F4DE}">
      <dgm:prSet phldrT="[Текст]" custT="1"/>
      <dgm:spPr>
        <a:solidFill>
          <a:srgbClr val="00B0F0"/>
        </a:solidFill>
      </dgm:spPr>
      <dgm:t>
        <a:bodyPr anchor="ctr"/>
        <a:lstStyle/>
        <a:p>
          <a:r>
            <a:rPr lang="ru-RU" sz="20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82,5 </a:t>
          </a:r>
        </a:p>
        <a:p>
          <a:r>
            <a:rPr lang="ru-RU" sz="14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4C4B25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9998A5FA-DAF6-48B6-9957-DC78AE425F49}" type="parTrans" cxnId="{31C4CC69-B0CF-44B0-950D-34808621C1CE}">
      <dgm:prSet/>
      <dgm:spPr/>
      <dgm:t>
        <a:bodyPr/>
        <a:lstStyle/>
        <a:p>
          <a:endParaRPr lang="ru-RU"/>
        </a:p>
      </dgm:t>
    </dgm:pt>
    <dgm:pt modelId="{FD54ACE8-1B6C-48DA-BEB4-F2F80676839B}" type="sibTrans" cxnId="{31C4CC69-B0CF-44B0-950D-34808621C1CE}">
      <dgm:prSet/>
      <dgm:spPr/>
      <dgm:t>
        <a:bodyPr/>
        <a:lstStyle/>
        <a:p>
          <a:endParaRPr lang="ru-RU"/>
        </a:p>
      </dgm:t>
    </dgm:pt>
    <dgm:pt modelId="{0952A715-7FD6-441A-8CC7-44D56DF5EBF6}">
      <dgm:prSet custT="1"/>
      <dgm:spPr>
        <a:solidFill>
          <a:srgbClr val="FFC000">
            <a:alpha val="90000"/>
          </a:srgbClr>
        </a:solidFill>
      </dgm:spPr>
      <dgm:t>
        <a:bodyPr anchor="ctr"/>
        <a:lstStyle/>
        <a:p>
          <a:pPr algn="l"/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Liberation Serif" pitchFamily="18" charset="0"/>
            </a:rPr>
            <a:t>Обслуживание АПК Грифон</a:t>
          </a:r>
          <a:endParaRPr lang="ru-RU" sz="2000" dirty="0">
            <a:latin typeface="Liberation Serif" pitchFamily="18" charset="0"/>
          </a:endParaRPr>
        </a:p>
      </dgm:t>
    </dgm:pt>
    <dgm:pt modelId="{472276F2-F675-4097-8C5B-5B35ABB7721D}" type="parTrans" cxnId="{47603F8C-6053-4A6D-86B7-BA39EED8DE03}">
      <dgm:prSet/>
      <dgm:spPr/>
      <dgm:t>
        <a:bodyPr/>
        <a:lstStyle/>
        <a:p>
          <a:endParaRPr lang="ru-RU"/>
        </a:p>
      </dgm:t>
    </dgm:pt>
    <dgm:pt modelId="{F45B3002-1B30-4308-8DB3-A551915B170E}" type="sibTrans" cxnId="{47603F8C-6053-4A6D-86B7-BA39EED8DE03}">
      <dgm:prSet/>
      <dgm:spPr/>
      <dgm:t>
        <a:bodyPr/>
        <a:lstStyle/>
        <a:p>
          <a:endParaRPr lang="ru-RU"/>
        </a:p>
      </dgm:t>
    </dgm:pt>
    <dgm:pt modelId="{B094DDF2-110C-405A-A80F-4D8E6DBF8F22}">
      <dgm:prSet custT="1"/>
      <dgm:spPr>
        <a:solidFill>
          <a:srgbClr val="00B0F0">
            <a:alpha val="90000"/>
          </a:srgbClr>
        </a:solidFill>
      </dgm:spPr>
      <dgm:t>
        <a:bodyPr anchor="ctr"/>
        <a:lstStyle/>
        <a:p>
          <a:r>
            <a:rPr lang="ru-RU" sz="18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Монтаж уличного пункта оповещения</a:t>
          </a:r>
          <a:endParaRPr lang="ru-RU" sz="1800" dirty="0">
            <a:latin typeface="Bookman Old Style" pitchFamily="18" charset="0"/>
            <a:cs typeface="Times New Roman" pitchFamily="18" charset="0"/>
          </a:endParaRPr>
        </a:p>
      </dgm:t>
    </dgm:pt>
    <dgm:pt modelId="{825E8AD3-4214-417A-8F5B-5B78C6B6D7E4}" type="parTrans" cxnId="{A2FD483B-36D1-4411-A44B-C907BF823016}">
      <dgm:prSet/>
      <dgm:spPr/>
      <dgm:t>
        <a:bodyPr/>
        <a:lstStyle/>
        <a:p>
          <a:endParaRPr lang="ru-RU"/>
        </a:p>
      </dgm:t>
    </dgm:pt>
    <dgm:pt modelId="{BFEFB280-20E1-45B0-A3FE-28DE878CBE77}" type="sibTrans" cxnId="{A2FD483B-36D1-4411-A44B-C907BF823016}">
      <dgm:prSet/>
      <dgm:spPr/>
      <dgm:t>
        <a:bodyPr/>
        <a:lstStyle/>
        <a:p>
          <a:endParaRPr lang="ru-RU"/>
        </a:p>
      </dgm:t>
    </dgm:pt>
    <dgm:pt modelId="{85782FA5-0D78-48B1-B526-B6F0C5008FE9}" type="pres">
      <dgm:prSet presAssocID="{88D4DC18-8C91-46BE-B697-3FF028B440F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385C854-4442-4917-B597-93477FC4A720}" type="pres">
      <dgm:prSet presAssocID="{FC2D14ED-A949-4B67-88C2-153139B8773A}" presName="linNode" presStyleCnt="0"/>
      <dgm:spPr/>
      <dgm:t>
        <a:bodyPr/>
        <a:lstStyle/>
        <a:p>
          <a:endParaRPr lang="ru-RU"/>
        </a:p>
      </dgm:t>
    </dgm:pt>
    <dgm:pt modelId="{2CAB78DC-EC4D-4D64-B13D-46252F693E8A}" type="pres">
      <dgm:prSet presAssocID="{FC2D14ED-A949-4B67-88C2-153139B8773A}" presName="parentShp" presStyleLbl="node1" presStyleIdx="0" presStyleCnt="3" custScaleX="66981" custScaleY="90527" custLinFactNeighborX="-45597" custLinFactNeighborY="-3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A906A8-F3DB-44AF-8CFC-0C84ADB6D14F}" type="pres">
      <dgm:prSet presAssocID="{FC2D14ED-A949-4B67-88C2-153139B8773A}" presName="childShp" presStyleLbl="bgAccFollowNode1" presStyleIdx="0" presStyleCnt="3" custScaleX="82390" custScaleY="96166" custLinFactNeighborX="-30660" custLinFactNeighborY="-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D60ED3-BC53-409E-B8F1-297899920680}" type="pres">
      <dgm:prSet presAssocID="{446C7EA4-B7BA-4CF0-99DB-5FCBDC228DD6}" presName="spacing" presStyleCnt="0"/>
      <dgm:spPr/>
      <dgm:t>
        <a:bodyPr/>
        <a:lstStyle/>
        <a:p>
          <a:endParaRPr lang="ru-RU"/>
        </a:p>
      </dgm:t>
    </dgm:pt>
    <dgm:pt modelId="{064748CE-1134-44D7-AA87-02A77D200509}" type="pres">
      <dgm:prSet presAssocID="{6B9C7683-9311-4428-8115-954059303F98}" presName="linNode" presStyleCnt="0"/>
      <dgm:spPr/>
    </dgm:pt>
    <dgm:pt modelId="{7044725F-1872-41FF-9F21-3E93A6723258}" type="pres">
      <dgm:prSet presAssocID="{6B9C7683-9311-4428-8115-954059303F98}" presName="parentShp" presStyleLbl="node1" presStyleIdx="1" presStyleCnt="3" custScaleX="66642" custLinFactNeighborX="-20553" custLinFactNeighborY="-27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F4D49-39F1-450D-9AFB-9926927FAAED}" type="pres">
      <dgm:prSet presAssocID="{6B9C7683-9311-4428-8115-954059303F98}" presName="childShp" presStyleLbl="bgAccFollowNode1" presStyleIdx="1" presStyleCnt="3" custScaleX="81133" custScaleY="102346" custLinFactNeighborX="-31434" custLinFactNeighborY="-108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84299-6CD8-4F99-AB40-AFED11B58392}" type="pres">
      <dgm:prSet presAssocID="{3AF160E5-6CAB-4B08-92A3-278540E640A4}" presName="spacing" presStyleCnt="0"/>
      <dgm:spPr/>
    </dgm:pt>
    <dgm:pt modelId="{F8BDC255-5E1D-4E5A-BBD7-0ACFCD6334AC}" type="pres">
      <dgm:prSet presAssocID="{5D78D1AB-1459-447E-8867-00575332F4DE}" presName="linNode" presStyleCnt="0"/>
      <dgm:spPr/>
    </dgm:pt>
    <dgm:pt modelId="{98A72CA5-C37F-4640-A377-181E0EEAC5A4}" type="pres">
      <dgm:prSet presAssocID="{5D78D1AB-1459-447E-8867-00575332F4DE}" presName="parentShp" presStyleLbl="node1" presStyleIdx="2" presStyleCnt="3" custScaleX="66100" custLinFactNeighborX="-21971" custLinFactNeighborY="368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C4D308-8DDC-4A23-A4C6-6AECFF99D1C9}" type="pres">
      <dgm:prSet presAssocID="{5D78D1AB-1459-447E-8867-00575332F4DE}" presName="childShp" presStyleLbl="bgAccFollowNode1" presStyleIdx="2" presStyleCnt="3" custScaleX="78658" custLinFactNeighborX="-30660" custLinFactNeighborY="23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FD483B-36D1-4411-A44B-C907BF823016}" srcId="{5D78D1AB-1459-447E-8867-00575332F4DE}" destId="{B094DDF2-110C-405A-A80F-4D8E6DBF8F22}" srcOrd="0" destOrd="0" parTransId="{825E8AD3-4214-417A-8F5B-5B78C6B6D7E4}" sibTransId="{BFEFB280-20E1-45B0-A3FE-28DE878CBE77}"/>
    <dgm:cxn modelId="{634E0C14-51F6-4703-9412-87C50A0F30F4}" srcId="{88D4DC18-8C91-46BE-B697-3FF028B440F3}" destId="{6B9C7683-9311-4428-8115-954059303F98}" srcOrd="1" destOrd="0" parTransId="{DCD06301-E348-4D24-99D1-6D2E738A97EB}" sibTransId="{3AF160E5-6CAB-4B08-92A3-278540E640A4}"/>
    <dgm:cxn modelId="{87127C68-16B2-4459-BE09-D1A7334D3A34}" type="presOf" srcId="{6B9C7683-9311-4428-8115-954059303F98}" destId="{7044725F-1872-41FF-9F21-3E93A6723258}" srcOrd="0" destOrd="0" presId="urn:microsoft.com/office/officeart/2005/8/layout/vList6"/>
    <dgm:cxn modelId="{47603F8C-6053-4A6D-86B7-BA39EED8DE03}" srcId="{6B9C7683-9311-4428-8115-954059303F98}" destId="{0952A715-7FD6-441A-8CC7-44D56DF5EBF6}" srcOrd="0" destOrd="0" parTransId="{472276F2-F675-4097-8C5B-5B35ABB7721D}" sibTransId="{F45B3002-1B30-4308-8DB3-A551915B170E}"/>
    <dgm:cxn modelId="{AB6F5237-436B-47F4-B678-7419A084FD74}" type="presOf" srcId="{88D4DC18-8C91-46BE-B697-3FF028B440F3}" destId="{85782FA5-0D78-48B1-B526-B6F0C5008FE9}" srcOrd="0" destOrd="0" presId="urn:microsoft.com/office/officeart/2005/8/layout/vList6"/>
    <dgm:cxn modelId="{7DCFD610-E6A1-443F-9DD2-E9A5B68C5032}" type="presOf" srcId="{5D78D1AB-1459-447E-8867-00575332F4DE}" destId="{98A72CA5-C37F-4640-A377-181E0EEAC5A4}" srcOrd="0" destOrd="0" presId="urn:microsoft.com/office/officeart/2005/8/layout/vList6"/>
    <dgm:cxn modelId="{E246AEB7-8FD8-41AF-A940-0FC62B9AC1DA}" type="presOf" srcId="{B094DDF2-110C-405A-A80F-4D8E6DBF8F22}" destId="{8FC4D308-8DDC-4A23-A4C6-6AECFF99D1C9}" srcOrd="0" destOrd="0" presId="urn:microsoft.com/office/officeart/2005/8/layout/vList6"/>
    <dgm:cxn modelId="{31C4CC69-B0CF-44B0-950D-34808621C1CE}" srcId="{88D4DC18-8C91-46BE-B697-3FF028B440F3}" destId="{5D78D1AB-1459-447E-8867-00575332F4DE}" srcOrd="2" destOrd="0" parTransId="{9998A5FA-DAF6-48B6-9957-DC78AE425F49}" sibTransId="{FD54ACE8-1B6C-48DA-BEB4-F2F80676839B}"/>
    <dgm:cxn modelId="{C5E7D339-C73B-4690-81BD-266705F204F4}" srcId="{88D4DC18-8C91-46BE-B697-3FF028B440F3}" destId="{FC2D14ED-A949-4B67-88C2-153139B8773A}" srcOrd="0" destOrd="0" parTransId="{AA17DCC9-C672-4472-9773-07BF7C5C9EC5}" sibTransId="{446C7EA4-B7BA-4CF0-99DB-5FCBDC228DD6}"/>
    <dgm:cxn modelId="{6471E351-2B3C-4AB7-86E8-543F5DCE1A3F}" type="presOf" srcId="{0952A715-7FD6-441A-8CC7-44D56DF5EBF6}" destId="{BAEF4D49-39F1-450D-9AFB-9926927FAAED}" srcOrd="0" destOrd="0" presId="urn:microsoft.com/office/officeart/2005/8/layout/vList6"/>
    <dgm:cxn modelId="{30B6F702-094F-44FB-9502-05ADD4693E89}" type="presOf" srcId="{FC2D14ED-A949-4B67-88C2-153139B8773A}" destId="{2CAB78DC-EC4D-4D64-B13D-46252F693E8A}" srcOrd="0" destOrd="0" presId="urn:microsoft.com/office/officeart/2005/8/layout/vList6"/>
    <dgm:cxn modelId="{B737D7F1-066B-4BFC-9796-FF554F79E0E7}" type="presOf" srcId="{80376349-FD6E-4AD4-854C-32DE33EDE203}" destId="{E6A906A8-F3DB-44AF-8CFC-0C84ADB6D14F}" srcOrd="0" destOrd="0" presId="urn:microsoft.com/office/officeart/2005/8/layout/vList6"/>
    <dgm:cxn modelId="{FCD88B66-10B9-426E-98AA-F81138BE4656}" srcId="{FC2D14ED-A949-4B67-88C2-153139B8773A}" destId="{80376349-FD6E-4AD4-854C-32DE33EDE203}" srcOrd="0" destOrd="0" parTransId="{38A612DE-9EB5-4588-AD12-58AB87020C2E}" sibTransId="{859B4BBE-CE1D-49D7-B303-9545E9ABD470}"/>
    <dgm:cxn modelId="{975D78C8-F59F-4399-84D7-FDD50EF827DE}" type="presParOf" srcId="{85782FA5-0D78-48B1-B526-B6F0C5008FE9}" destId="{2385C854-4442-4917-B597-93477FC4A720}" srcOrd="0" destOrd="0" presId="urn:microsoft.com/office/officeart/2005/8/layout/vList6"/>
    <dgm:cxn modelId="{8F94FF03-7E32-41BD-BCD9-E372A3956C0B}" type="presParOf" srcId="{2385C854-4442-4917-B597-93477FC4A720}" destId="{2CAB78DC-EC4D-4D64-B13D-46252F693E8A}" srcOrd="0" destOrd="0" presId="urn:microsoft.com/office/officeart/2005/8/layout/vList6"/>
    <dgm:cxn modelId="{0340A110-6EBB-4B43-BB29-FEF5990B3EE1}" type="presParOf" srcId="{2385C854-4442-4917-B597-93477FC4A720}" destId="{E6A906A8-F3DB-44AF-8CFC-0C84ADB6D14F}" srcOrd="1" destOrd="0" presId="urn:microsoft.com/office/officeart/2005/8/layout/vList6"/>
    <dgm:cxn modelId="{542A6ED3-8C61-42A2-B2B7-BA8E2C8F8C95}" type="presParOf" srcId="{85782FA5-0D78-48B1-B526-B6F0C5008FE9}" destId="{4ED60ED3-BC53-409E-B8F1-297899920680}" srcOrd="1" destOrd="0" presId="urn:microsoft.com/office/officeart/2005/8/layout/vList6"/>
    <dgm:cxn modelId="{B3625BBE-3B07-46FB-86E3-455863EE7762}" type="presParOf" srcId="{85782FA5-0D78-48B1-B526-B6F0C5008FE9}" destId="{064748CE-1134-44D7-AA87-02A77D200509}" srcOrd="2" destOrd="0" presId="urn:microsoft.com/office/officeart/2005/8/layout/vList6"/>
    <dgm:cxn modelId="{75BB18F8-6407-46EE-8202-8F098E3234EC}" type="presParOf" srcId="{064748CE-1134-44D7-AA87-02A77D200509}" destId="{7044725F-1872-41FF-9F21-3E93A6723258}" srcOrd="0" destOrd="0" presId="urn:microsoft.com/office/officeart/2005/8/layout/vList6"/>
    <dgm:cxn modelId="{5707CB09-EDB7-434F-8421-579DE548D7D3}" type="presParOf" srcId="{064748CE-1134-44D7-AA87-02A77D200509}" destId="{BAEF4D49-39F1-450D-9AFB-9926927FAAED}" srcOrd="1" destOrd="0" presId="urn:microsoft.com/office/officeart/2005/8/layout/vList6"/>
    <dgm:cxn modelId="{32DB9D78-1524-4DFD-ADDB-F72915E99108}" type="presParOf" srcId="{85782FA5-0D78-48B1-B526-B6F0C5008FE9}" destId="{DF384299-6CD8-4F99-AB40-AFED11B58392}" srcOrd="3" destOrd="0" presId="urn:microsoft.com/office/officeart/2005/8/layout/vList6"/>
    <dgm:cxn modelId="{ACFEB3D8-A96F-4A99-BA98-932EB2D2E6B9}" type="presParOf" srcId="{85782FA5-0D78-48B1-B526-B6F0C5008FE9}" destId="{F8BDC255-5E1D-4E5A-BBD7-0ACFCD6334AC}" srcOrd="4" destOrd="0" presId="urn:microsoft.com/office/officeart/2005/8/layout/vList6"/>
    <dgm:cxn modelId="{3C4D80D0-05CF-43D1-83B4-D33464BC2367}" type="presParOf" srcId="{F8BDC255-5E1D-4E5A-BBD7-0ACFCD6334AC}" destId="{98A72CA5-C37F-4640-A377-181E0EEAC5A4}" srcOrd="0" destOrd="0" presId="urn:microsoft.com/office/officeart/2005/8/layout/vList6"/>
    <dgm:cxn modelId="{5F9F2420-F9C9-445B-865A-38C9BAF0C293}" type="presParOf" srcId="{F8BDC255-5E1D-4E5A-BBD7-0ACFCD6334AC}" destId="{8FC4D308-8DDC-4A23-A4C6-6AECFF99D1C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D4DC18-8C91-46BE-B697-3FF028B440F3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C2D14ED-A949-4B67-88C2-153139B8773A}">
      <dgm:prSet phldrT="[Текст]" custT="1"/>
      <dgm:spPr>
        <a:solidFill>
          <a:srgbClr val="00B05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6 </a:t>
          </a:r>
          <a:r>
            <a:rPr lang="en-US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522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,</a:t>
          </a:r>
          <a:r>
            <a:rPr lang="en-US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6</a:t>
          </a:r>
          <a:endParaRPr lang="ru-RU" sz="2000" b="1" dirty="0" smtClean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  <a:p>
          <a:pPr>
            <a:lnSpc>
              <a:spcPct val="90000"/>
            </a:lnSpc>
            <a:spcAft>
              <a:spcPts val="0"/>
            </a:spcAft>
          </a:pPr>
          <a:r>
            <a:rPr lang="ru-RU" sz="12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 </a:t>
          </a:r>
          <a:endParaRPr lang="ru-RU" sz="1200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AA17DCC9-C672-4472-9773-07BF7C5C9EC5}" type="parTrans" cxnId="{C5E7D339-C73B-4690-81BD-266705F20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6C7EA4-B7BA-4CF0-99DB-5FCBDC228DD6}" type="sibTrans" cxnId="{C5E7D339-C73B-4690-81BD-266705F20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0376349-FD6E-4AD4-854C-32DE33EDE203}">
      <dgm:prSet phldrT="[Текст]" custT="1"/>
      <dgm:spPr>
        <a:solidFill>
          <a:srgbClr val="00B050">
            <a:alpha val="90000"/>
          </a:srgbClr>
        </a:solidFill>
        <a:ln>
          <a:solidFill>
            <a:srgbClr val="00B050">
              <a:alpha val="90000"/>
            </a:srgbClr>
          </a:solidFill>
        </a:ln>
      </dgm:spPr>
      <dgm:t>
        <a:bodyPr anchor="ctr"/>
        <a:lstStyle/>
        <a:p>
          <a:pPr algn="l"/>
          <a:r>
            <a:rPr lang="ru-RU" sz="1800" b="1" dirty="0" smtClean="0">
              <a:solidFill>
                <a:srgbClr val="36351A"/>
              </a:solidFill>
              <a:latin typeface="Bookman Old Style" pitchFamily="18" charset="0"/>
            </a:rPr>
            <a:t>содержание МКУ «ЕДДС» МГО</a:t>
          </a:r>
          <a:endParaRPr lang="ru-RU" sz="1800" b="1" dirty="0">
            <a:solidFill>
              <a:srgbClr val="36351A"/>
            </a:solidFill>
            <a:latin typeface="Bookman Old Style" pitchFamily="18" charset="0"/>
          </a:endParaRPr>
        </a:p>
      </dgm:t>
    </dgm:pt>
    <dgm:pt modelId="{38A612DE-9EB5-4588-AD12-58AB87020C2E}" type="parTrans" cxnId="{FCD88B66-10B9-426E-98AA-F81138BE4656}">
      <dgm:prSet/>
      <dgm:spPr/>
      <dgm:t>
        <a:bodyPr/>
        <a:lstStyle/>
        <a:p>
          <a:endParaRPr lang="ru-RU"/>
        </a:p>
      </dgm:t>
    </dgm:pt>
    <dgm:pt modelId="{859B4BBE-CE1D-49D7-B303-9545E9ABD470}" type="sibTrans" cxnId="{FCD88B66-10B9-426E-98AA-F81138BE4656}">
      <dgm:prSet/>
      <dgm:spPr/>
      <dgm:t>
        <a:bodyPr/>
        <a:lstStyle/>
        <a:p>
          <a:endParaRPr lang="ru-RU"/>
        </a:p>
      </dgm:t>
    </dgm:pt>
    <dgm:pt modelId="{6B9C7683-9311-4428-8115-954059303F98}">
      <dgm:prSet phldrT="[Текст]" custT="1"/>
      <dgm:spPr>
        <a:solidFill>
          <a:srgbClr val="FFC000"/>
        </a:solidFill>
      </dgm:spPr>
      <dgm:t>
        <a:bodyPr anchor="ctr"/>
        <a:lstStyle/>
        <a:p>
          <a:r>
            <a:rPr lang="en-US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420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,</a:t>
          </a:r>
          <a:r>
            <a:rPr lang="en-US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0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 </a:t>
          </a:r>
        </a:p>
        <a:p>
          <a:r>
            <a:rPr lang="ru-RU" sz="1400" b="1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DCD06301-E348-4D24-99D1-6D2E738A97EB}" type="parTrans" cxnId="{634E0C14-51F6-4703-9412-87C50A0F30F4}">
      <dgm:prSet/>
      <dgm:spPr/>
      <dgm:t>
        <a:bodyPr/>
        <a:lstStyle/>
        <a:p>
          <a:endParaRPr lang="ru-RU"/>
        </a:p>
      </dgm:t>
    </dgm:pt>
    <dgm:pt modelId="{3AF160E5-6CAB-4B08-92A3-278540E640A4}" type="sibTrans" cxnId="{634E0C14-51F6-4703-9412-87C50A0F30F4}">
      <dgm:prSet/>
      <dgm:spPr/>
      <dgm:t>
        <a:bodyPr/>
        <a:lstStyle/>
        <a:p>
          <a:endParaRPr lang="ru-RU"/>
        </a:p>
      </dgm:t>
    </dgm:pt>
    <dgm:pt modelId="{5D78D1AB-1459-447E-8867-00575332F4DE}">
      <dgm:prSet phldrT="[Текст]" custT="1"/>
      <dgm:spPr>
        <a:solidFill>
          <a:srgbClr val="00B0F0"/>
        </a:solidFill>
      </dgm:spPr>
      <dgm:t>
        <a:bodyPr anchor="ctr"/>
        <a:lstStyle/>
        <a:p>
          <a:r>
            <a:rPr lang="en-US" sz="20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3</a:t>
          </a:r>
          <a:r>
            <a:rPr lang="ru-RU" sz="20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,</a:t>
          </a:r>
          <a:r>
            <a:rPr lang="en-US" sz="20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2</a:t>
          </a:r>
          <a:r>
            <a:rPr lang="ru-RU" sz="20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 </a:t>
          </a:r>
        </a:p>
        <a:p>
          <a:r>
            <a:rPr lang="ru-RU" sz="1400" b="1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dirty="0">
            <a:solidFill>
              <a:srgbClr val="4C4B25"/>
            </a:solidFill>
            <a:latin typeface="Bookman Old Style" pitchFamily="18" charset="0"/>
            <a:cs typeface="Times New Roman" pitchFamily="18" charset="0"/>
          </a:endParaRPr>
        </a:p>
      </dgm:t>
    </dgm:pt>
    <dgm:pt modelId="{9998A5FA-DAF6-48B6-9957-DC78AE425F49}" type="parTrans" cxnId="{31C4CC69-B0CF-44B0-950D-34808621C1CE}">
      <dgm:prSet/>
      <dgm:spPr/>
      <dgm:t>
        <a:bodyPr/>
        <a:lstStyle/>
        <a:p>
          <a:endParaRPr lang="ru-RU"/>
        </a:p>
      </dgm:t>
    </dgm:pt>
    <dgm:pt modelId="{FD54ACE8-1B6C-48DA-BEB4-F2F80676839B}" type="sibTrans" cxnId="{31C4CC69-B0CF-44B0-950D-34808621C1CE}">
      <dgm:prSet/>
      <dgm:spPr/>
      <dgm:t>
        <a:bodyPr/>
        <a:lstStyle/>
        <a:p>
          <a:endParaRPr lang="ru-RU"/>
        </a:p>
      </dgm:t>
    </dgm:pt>
    <dgm:pt modelId="{0952A715-7FD6-441A-8CC7-44D56DF5EBF6}">
      <dgm:prSet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реализация мероприятий по функционированию АПК «Безопасный город»</a:t>
          </a:r>
          <a:endParaRPr lang="ru-RU" dirty="0"/>
        </a:p>
      </dgm:t>
    </dgm:pt>
    <dgm:pt modelId="{472276F2-F675-4097-8C5B-5B35ABB7721D}" type="parTrans" cxnId="{47603F8C-6053-4A6D-86B7-BA39EED8DE03}">
      <dgm:prSet/>
      <dgm:spPr/>
      <dgm:t>
        <a:bodyPr/>
        <a:lstStyle/>
        <a:p>
          <a:endParaRPr lang="ru-RU"/>
        </a:p>
      </dgm:t>
    </dgm:pt>
    <dgm:pt modelId="{F45B3002-1B30-4308-8DB3-A551915B170E}" type="sibTrans" cxnId="{47603F8C-6053-4A6D-86B7-BA39EED8DE03}">
      <dgm:prSet/>
      <dgm:spPr/>
      <dgm:t>
        <a:bodyPr/>
        <a:lstStyle/>
        <a:p>
          <a:endParaRPr lang="ru-RU"/>
        </a:p>
      </dgm:t>
    </dgm:pt>
    <dgm:pt modelId="{B094DDF2-110C-405A-A80F-4D8E6DBF8F22}">
      <dgm:prSet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18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изготовление и распространение листовок, прокламации </a:t>
          </a:r>
          <a:endParaRPr lang="ru-RU" sz="1800" dirty="0">
            <a:latin typeface="Bookman Old Style" pitchFamily="18" charset="0"/>
            <a:cs typeface="Times New Roman" pitchFamily="18" charset="0"/>
          </a:endParaRPr>
        </a:p>
      </dgm:t>
    </dgm:pt>
    <dgm:pt modelId="{825E8AD3-4214-417A-8F5B-5B78C6B6D7E4}" type="parTrans" cxnId="{A2FD483B-36D1-4411-A44B-C907BF823016}">
      <dgm:prSet/>
      <dgm:spPr/>
      <dgm:t>
        <a:bodyPr/>
        <a:lstStyle/>
        <a:p>
          <a:endParaRPr lang="ru-RU"/>
        </a:p>
      </dgm:t>
    </dgm:pt>
    <dgm:pt modelId="{BFEFB280-20E1-45B0-A3FE-28DE878CBE77}" type="sibTrans" cxnId="{A2FD483B-36D1-4411-A44B-C907BF823016}">
      <dgm:prSet/>
      <dgm:spPr/>
      <dgm:t>
        <a:bodyPr/>
        <a:lstStyle/>
        <a:p>
          <a:endParaRPr lang="ru-RU"/>
        </a:p>
      </dgm:t>
    </dgm:pt>
    <dgm:pt modelId="{85782FA5-0D78-48B1-B526-B6F0C5008FE9}" type="pres">
      <dgm:prSet presAssocID="{88D4DC18-8C91-46BE-B697-3FF028B440F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385C854-4442-4917-B597-93477FC4A720}" type="pres">
      <dgm:prSet presAssocID="{FC2D14ED-A949-4B67-88C2-153139B8773A}" presName="linNode" presStyleCnt="0"/>
      <dgm:spPr/>
      <dgm:t>
        <a:bodyPr/>
        <a:lstStyle/>
        <a:p>
          <a:endParaRPr lang="ru-RU"/>
        </a:p>
      </dgm:t>
    </dgm:pt>
    <dgm:pt modelId="{2CAB78DC-EC4D-4D64-B13D-46252F693E8A}" type="pres">
      <dgm:prSet presAssocID="{FC2D14ED-A949-4B67-88C2-153139B8773A}" presName="parentShp" presStyleLbl="node1" presStyleIdx="0" presStyleCnt="3" custScaleX="66981" custScaleY="90527" custLinFactNeighborX="-45597" custLinFactNeighborY="-3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A906A8-F3DB-44AF-8CFC-0C84ADB6D14F}" type="pres">
      <dgm:prSet presAssocID="{FC2D14ED-A949-4B67-88C2-153139B8773A}" presName="childShp" presStyleLbl="bgAccFollowNode1" presStyleIdx="0" presStyleCnt="3" custScaleX="82390" custScaleY="96166" custLinFactNeighborX="-30660" custLinFactNeighborY="-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D60ED3-BC53-409E-B8F1-297899920680}" type="pres">
      <dgm:prSet presAssocID="{446C7EA4-B7BA-4CF0-99DB-5FCBDC228DD6}" presName="spacing" presStyleCnt="0"/>
      <dgm:spPr/>
      <dgm:t>
        <a:bodyPr/>
        <a:lstStyle/>
        <a:p>
          <a:endParaRPr lang="ru-RU"/>
        </a:p>
      </dgm:t>
    </dgm:pt>
    <dgm:pt modelId="{064748CE-1134-44D7-AA87-02A77D200509}" type="pres">
      <dgm:prSet presAssocID="{6B9C7683-9311-4428-8115-954059303F98}" presName="linNode" presStyleCnt="0"/>
      <dgm:spPr/>
    </dgm:pt>
    <dgm:pt modelId="{7044725F-1872-41FF-9F21-3E93A6723258}" type="pres">
      <dgm:prSet presAssocID="{6B9C7683-9311-4428-8115-954059303F98}" presName="parentShp" presStyleLbl="node1" presStyleIdx="1" presStyleCnt="3" custScaleX="66642" custLinFactNeighborX="-20553" custLinFactNeighborY="-27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F4D49-39F1-450D-9AFB-9926927FAAED}" type="pres">
      <dgm:prSet presAssocID="{6B9C7683-9311-4428-8115-954059303F98}" presName="childShp" presStyleLbl="bgAccFollowNode1" presStyleIdx="1" presStyleCnt="3" custScaleX="81133" custLinFactNeighborX="-31434" custLinFactNeighborY="-27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84299-6CD8-4F99-AB40-AFED11B58392}" type="pres">
      <dgm:prSet presAssocID="{3AF160E5-6CAB-4B08-92A3-278540E640A4}" presName="spacing" presStyleCnt="0"/>
      <dgm:spPr/>
    </dgm:pt>
    <dgm:pt modelId="{F8BDC255-5E1D-4E5A-BBD7-0ACFCD6334AC}" type="pres">
      <dgm:prSet presAssocID="{5D78D1AB-1459-447E-8867-00575332F4DE}" presName="linNode" presStyleCnt="0"/>
      <dgm:spPr/>
    </dgm:pt>
    <dgm:pt modelId="{98A72CA5-C37F-4640-A377-181E0EEAC5A4}" type="pres">
      <dgm:prSet presAssocID="{5D78D1AB-1459-447E-8867-00575332F4DE}" presName="parentShp" presStyleLbl="node1" presStyleIdx="2" presStyleCnt="3" custScaleX="66100" custLinFactNeighborX="-21971" custLinFactNeighborY="368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C4D308-8DDC-4A23-A4C6-6AECFF99D1C9}" type="pres">
      <dgm:prSet presAssocID="{5D78D1AB-1459-447E-8867-00575332F4DE}" presName="childShp" presStyleLbl="bgAccFollowNode1" presStyleIdx="2" presStyleCnt="3" custScaleX="78658" custLinFactNeighborX="-30660" custLinFactNeighborY="23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FD483B-36D1-4411-A44B-C907BF823016}" srcId="{5D78D1AB-1459-447E-8867-00575332F4DE}" destId="{B094DDF2-110C-405A-A80F-4D8E6DBF8F22}" srcOrd="0" destOrd="0" parTransId="{825E8AD3-4214-417A-8F5B-5B78C6B6D7E4}" sibTransId="{BFEFB280-20E1-45B0-A3FE-28DE878CBE77}"/>
    <dgm:cxn modelId="{634E0C14-51F6-4703-9412-87C50A0F30F4}" srcId="{88D4DC18-8C91-46BE-B697-3FF028B440F3}" destId="{6B9C7683-9311-4428-8115-954059303F98}" srcOrd="1" destOrd="0" parTransId="{DCD06301-E348-4D24-99D1-6D2E738A97EB}" sibTransId="{3AF160E5-6CAB-4B08-92A3-278540E640A4}"/>
    <dgm:cxn modelId="{41D67657-8A4F-4344-B36F-EE224E9FB1DD}" type="presOf" srcId="{FC2D14ED-A949-4B67-88C2-153139B8773A}" destId="{2CAB78DC-EC4D-4D64-B13D-46252F693E8A}" srcOrd="0" destOrd="0" presId="urn:microsoft.com/office/officeart/2005/8/layout/vList6"/>
    <dgm:cxn modelId="{30064A70-ACBC-4B48-BF2A-9602BF79CD33}" type="presOf" srcId="{B094DDF2-110C-405A-A80F-4D8E6DBF8F22}" destId="{8FC4D308-8DDC-4A23-A4C6-6AECFF99D1C9}" srcOrd="0" destOrd="0" presId="urn:microsoft.com/office/officeart/2005/8/layout/vList6"/>
    <dgm:cxn modelId="{47603F8C-6053-4A6D-86B7-BA39EED8DE03}" srcId="{6B9C7683-9311-4428-8115-954059303F98}" destId="{0952A715-7FD6-441A-8CC7-44D56DF5EBF6}" srcOrd="0" destOrd="0" parTransId="{472276F2-F675-4097-8C5B-5B35ABB7721D}" sibTransId="{F45B3002-1B30-4308-8DB3-A551915B170E}"/>
    <dgm:cxn modelId="{1A9F813E-69CD-477C-B933-F522A1E46927}" type="presOf" srcId="{88D4DC18-8C91-46BE-B697-3FF028B440F3}" destId="{85782FA5-0D78-48B1-B526-B6F0C5008FE9}" srcOrd="0" destOrd="0" presId="urn:microsoft.com/office/officeart/2005/8/layout/vList6"/>
    <dgm:cxn modelId="{31C4CC69-B0CF-44B0-950D-34808621C1CE}" srcId="{88D4DC18-8C91-46BE-B697-3FF028B440F3}" destId="{5D78D1AB-1459-447E-8867-00575332F4DE}" srcOrd="2" destOrd="0" parTransId="{9998A5FA-DAF6-48B6-9957-DC78AE425F49}" sibTransId="{FD54ACE8-1B6C-48DA-BEB4-F2F80676839B}"/>
    <dgm:cxn modelId="{30C820E0-85F0-4C5E-AB82-100BD1C8CEA0}" type="presOf" srcId="{0952A715-7FD6-441A-8CC7-44D56DF5EBF6}" destId="{BAEF4D49-39F1-450D-9AFB-9926927FAAED}" srcOrd="0" destOrd="0" presId="urn:microsoft.com/office/officeart/2005/8/layout/vList6"/>
    <dgm:cxn modelId="{FAC0C0A0-1572-4AB5-8C60-01ED08322E48}" type="presOf" srcId="{6B9C7683-9311-4428-8115-954059303F98}" destId="{7044725F-1872-41FF-9F21-3E93A6723258}" srcOrd="0" destOrd="0" presId="urn:microsoft.com/office/officeart/2005/8/layout/vList6"/>
    <dgm:cxn modelId="{052A6296-D279-4DB1-8FCC-02EF247EDB74}" type="presOf" srcId="{5D78D1AB-1459-447E-8867-00575332F4DE}" destId="{98A72CA5-C37F-4640-A377-181E0EEAC5A4}" srcOrd="0" destOrd="0" presId="urn:microsoft.com/office/officeart/2005/8/layout/vList6"/>
    <dgm:cxn modelId="{C5E7D339-C73B-4690-81BD-266705F204F4}" srcId="{88D4DC18-8C91-46BE-B697-3FF028B440F3}" destId="{FC2D14ED-A949-4B67-88C2-153139B8773A}" srcOrd="0" destOrd="0" parTransId="{AA17DCC9-C672-4472-9773-07BF7C5C9EC5}" sibTransId="{446C7EA4-B7BA-4CF0-99DB-5FCBDC228DD6}"/>
    <dgm:cxn modelId="{FDB6C571-CBFB-4673-9300-5E480533B91A}" type="presOf" srcId="{80376349-FD6E-4AD4-854C-32DE33EDE203}" destId="{E6A906A8-F3DB-44AF-8CFC-0C84ADB6D14F}" srcOrd="0" destOrd="0" presId="urn:microsoft.com/office/officeart/2005/8/layout/vList6"/>
    <dgm:cxn modelId="{FCD88B66-10B9-426E-98AA-F81138BE4656}" srcId="{FC2D14ED-A949-4B67-88C2-153139B8773A}" destId="{80376349-FD6E-4AD4-854C-32DE33EDE203}" srcOrd="0" destOrd="0" parTransId="{38A612DE-9EB5-4588-AD12-58AB87020C2E}" sibTransId="{859B4BBE-CE1D-49D7-B303-9545E9ABD470}"/>
    <dgm:cxn modelId="{9207C00B-B3FE-4AC3-AE3D-D610A856E41A}" type="presParOf" srcId="{85782FA5-0D78-48B1-B526-B6F0C5008FE9}" destId="{2385C854-4442-4917-B597-93477FC4A720}" srcOrd="0" destOrd="0" presId="urn:microsoft.com/office/officeart/2005/8/layout/vList6"/>
    <dgm:cxn modelId="{25779EA3-D1A4-4B0D-B44D-8076C39F5CF7}" type="presParOf" srcId="{2385C854-4442-4917-B597-93477FC4A720}" destId="{2CAB78DC-EC4D-4D64-B13D-46252F693E8A}" srcOrd="0" destOrd="0" presId="urn:microsoft.com/office/officeart/2005/8/layout/vList6"/>
    <dgm:cxn modelId="{82898EB3-9B28-4FD1-885C-80048EF476EF}" type="presParOf" srcId="{2385C854-4442-4917-B597-93477FC4A720}" destId="{E6A906A8-F3DB-44AF-8CFC-0C84ADB6D14F}" srcOrd="1" destOrd="0" presId="urn:microsoft.com/office/officeart/2005/8/layout/vList6"/>
    <dgm:cxn modelId="{087497E7-F152-4E8B-93CE-2EF5CADCE4FF}" type="presParOf" srcId="{85782FA5-0D78-48B1-B526-B6F0C5008FE9}" destId="{4ED60ED3-BC53-409E-B8F1-297899920680}" srcOrd="1" destOrd="0" presId="urn:microsoft.com/office/officeart/2005/8/layout/vList6"/>
    <dgm:cxn modelId="{3476A995-0A02-4246-932F-E7F888CB6B75}" type="presParOf" srcId="{85782FA5-0D78-48B1-B526-B6F0C5008FE9}" destId="{064748CE-1134-44D7-AA87-02A77D200509}" srcOrd="2" destOrd="0" presId="urn:microsoft.com/office/officeart/2005/8/layout/vList6"/>
    <dgm:cxn modelId="{0F2CFA48-FA46-42B9-B282-B1E2470F69C4}" type="presParOf" srcId="{064748CE-1134-44D7-AA87-02A77D200509}" destId="{7044725F-1872-41FF-9F21-3E93A6723258}" srcOrd="0" destOrd="0" presId="urn:microsoft.com/office/officeart/2005/8/layout/vList6"/>
    <dgm:cxn modelId="{BF7BBCB1-DFCC-45B9-883C-A62A89F5AD4E}" type="presParOf" srcId="{064748CE-1134-44D7-AA87-02A77D200509}" destId="{BAEF4D49-39F1-450D-9AFB-9926927FAAED}" srcOrd="1" destOrd="0" presId="urn:microsoft.com/office/officeart/2005/8/layout/vList6"/>
    <dgm:cxn modelId="{99F52B89-83DE-4DD2-B302-4EDF0D914CA5}" type="presParOf" srcId="{85782FA5-0D78-48B1-B526-B6F0C5008FE9}" destId="{DF384299-6CD8-4F99-AB40-AFED11B58392}" srcOrd="3" destOrd="0" presId="urn:microsoft.com/office/officeart/2005/8/layout/vList6"/>
    <dgm:cxn modelId="{BECCE015-A6B9-4746-ADD9-43B7D34CBA3E}" type="presParOf" srcId="{85782FA5-0D78-48B1-B526-B6F0C5008FE9}" destId="{F8BDC255-5E1D-4E5A-BBD7-0ACFCD6334AC}" srcOrd="4" destOrd="0" presId="urn:microsoft.com/office/officeart/2005/8/layout/vList6"/>
    <dgm:cxn modelId="{5B295381-CE74-44C6-8C4F-3330232CF056}" type="presParOf" srcId="{F8BDC255-5E1D-4E5A-BBD7-0ACFCD6334AC}" destId="{98A72CA5-C37F-4640-A377-181E0EEAC5A4}" srcOrd="0" destOrd="0" presId="urn:microsoft.com/office/officeart/2005/8/layout/vList6"/>
    <dgm:cxn modelId="{7CAAAD12-A257-492F-B0FF-92027338A8FA}" type="presParOf" srcId="{F8BDC255-5E1D-4E5A-BBD7-0ACFCD6334AC}" destId="{8FC4D308-8DDC-4A23-A4C6-6AECFF99D1C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A7F7656-7E58-4564-AED5-816E6085F4B9}" type="doc">
      <dgm:prSet loTypeId="urn:microsoft.com/office/officeart/2005/8/layout/v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7613459-62E9-4213-A5F7-6070038DC733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1 764,3</a:t>
          </a:r>
        </a:p>
        <a:p>
          <a:pPr>
            <a:spcAft>
              <a:spcPct val="35000"/>
            </a:spcAft>
          </a:pPr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тыс.руб.</a:t>
          </a:r>
          <a:endParaRPr lang="ru-RU" sz="18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2F9B514-EDE4-4F04-B637-A137D44390EC}" type="sibTrans" cxnId="{8BEBB0D6-C223-43DF-B1E0-3FF97D49070C}">
      <dgm:prSet/>
      <dgm:spPr/>
      <dgm:t>
        <a:bodyPr/>
        <a:lstStyle/>
        <a:p>
          <a:endParaRPr lang="ru-RU"/>
        </a:p>
      </dgm:t>
    </dgm:pt>
    <dgm:pt modelId="{C6AB68CA-B79C-4284-AEB7-C25F0AA347AE}" type="parTrans" cxnId="{8BEBB0D6-C223-43DF-B1E0-3FF97D49070C}">
      <dgm:prSet/>
      <dgm:spPr/>
      <dgm:t>
        <a:bodyPr/>
        <a:lstStyle/>
        <a:p>
          <a:endParaRPr lang="ru-RU"/>
        </a:p>
      </dgm:t>
    </dgm:pt>
    <dgm:pt modelId="{92904FA7-063C-4BA5-83E3-05A8BAD08A4B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1 000,0 тыс.руб.</a:t>
          </a:r>
          <a:endParaRPr lang="ru-RU" sz="18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1F92D80-E6F7-4EF0-A150-60834E504A82}" type="sibTrans" cxnId="{177A55F6-B22C-4B36-8721-667B583D1281}">
      <dgm:prSet/>
      <dgm:spPr/>
      <dgm:t>
        <a:bodyPr/>
        <a:lstStyle/>
        <a:p>
          <a:endParaRPr lang="ru-RU"/>
        </a:p>
      </dgm:t>
    </dgm:pt>
    <dgm:pt modelId="{44A0A9A6-5D3F-4510-9445-12610B4BC3CE}" type="parTrans" cxnId="{177A55F6-B22C-4B36-8721-667B583D1281}">
      <dgm:prSet/>
      <dgm:spPr/>
      <dgm:t>
        <a:bodyPr/>
        <a:lstStyle/>
        <a:p>
          <a:endParaRPr lang="ru-RU"/>
        </a:p>
      </dgm:t>
    </dgm:pt>
    <dgm:pt modelId="{161A38B6-9F0C-4E24-9739-DDFC4A494955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3 000,0 тыс.руб</a:t>
          </a:r>
          <a:r>
            <a:rPr lang="ru-RU" sz="20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4FF0343-D08A-4D94-93FB-F48F7C927B8B}" type="parTrans" cxnId="{926552EC-5E71-439B-821A-836E2FA2E108}">
      <dgm:prSet/>
      <dgm:spPr/>
      <dgm:t>
        <a:bodyPr/>
        <a:lstStyle/>
        <a:p>
          <a:endParaRPr lang="ru-RU"/>
        </a:p>
      </dgm:t>
    </dgm:pt>
    <dgm:pt modelId="{4F577161-EF67-4F59-9A47-2ED3F2E0FC35}" type="sibTrans" cxnId="{926552EC-5E71-439B-821A-836E2FA2E108}">
      <dgm:prSet/>
      <dgm:spPr/>
      <dgm:t>
        <a:bodyPr/>
        <a:lstStyle/>
        <a:p>
          <a:endParaRPr lang="ru-RU"/>
        </a:p>
      </dgm:t>
    </dgm:pt>
    <dgm:pt modelId="{5B2913E5-48F2-4908-8F35-0E58E77F3263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4 450,9 тыс.руб.</a:t>
          </a:r>
          <a:endParaRPr lang="ru-RU" sz="18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1F1618F-C827-4F6E-A4BA-B87D15EF7CF9}" type="parTrans" cxnId="{5FFE9309-D625-40B7-95D2-36F02FAD37B9}">
      <dgm:prSet/>
      <dgm:spPr/>
      <dgm:t>
        <a:bodyPr/>
        <a:lstStyle/>
        <a:p>
          <a:endParaRPr lang="ru-RU"/>
        </a:p>
      </dgm:t>
    </dgm:pt>
    <dgm:pt modelId="{AAD16C43-9EDE-446A-A121-A327BBACF7DD}" type="sibTrans" cxnId="{5FFE9309-D625-40B7-95D2-36F02FAD37B9}">
      <dgm:prSet/>
      <dgm:spPr/>
      <dgm:t>
        <a:bodyPr/>
        <a:lstStyle/>
        <a:p>
          <a:endParaRPr lang="ru-RU"/>
        </a:p>
      </dgm:t>
    </dgm:pt>
    <dgm:pt modelId="{C82B5523-590E-47FE-8477-950B82A566BD}">
      <dgm:prSet custT="1"/>
      <dgm:spPr>
        <a:solidFill>
          <a:srgbClr val="FCC4C9">
            <a:alpha val="90000"/>
          </a:srgbClr>
        </a:solidFill>
      </dgm:spPr>
      <dgm:t>
        <a:bodyPr/>
        <a:lstStyle/>
        <a:p>
          <a:r>
            <a:rPr lang="ru-RU" sz="18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128,0 тыс.руб.</a:t>
          </a:r>
          <a:endParaRPr lang="ru-RU" sz="1800" b="1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C28BD68-E472-4CE3-8F54-FE6C519C337E}" type="parTrans" cxnId="{5B86C70C-CE56-4F08-A052-E93EE6DEF038}">
      <dgm:prSet/>
      <dgm:spPr/>
      <dgm:t>
        <a:bodyPr/>
        <a:lstStyle/>
        <a:p>
          <a:endParaRPr lang="ru-RU"/>
        </a:p>
      </dgm:t>
    </dgm:pt>
    <dgm:pt modelId="{F8C6C351-CD28-4A92-B577-704CFB00F068}" type="sibTrans" cxnId="{5B86C70C-CE56-4F08-A052-E93EE6DEF038}">
      <dgm:prSet/>
      <dgm:spPr/>
      <dgm:t>
        <a:bodyPr/>
        <a:lstStyle/>
        <a:p>
          <a:endParaRPr lang="ru-RU"/>
        </a:p>
      </dgm:t>
    </dgm:pt>
    <dgm:pt modelId="{CEFAE3DB-B69E-4879-AD28-1ED4DF03ED56}">
      <dgm:prSet/>
      <dgm:spPr/>
      <dgm:t>
        <a:bodyPr/>
        <a:lstStyle/>
        <a:p>
          <a:endParaRPr lang="ru-RU" sz="1400" dirty="0"/>
        </a:p>
      </dgm:t>
    </dgm:pt>
    <dgm:pt modelId="{649E2113-8932-45EF-AE9D-C6F8E334B87A}" type="parTrans" cxnId="{83F129C5-6AF3-4DC8-BEC0-9B97DB8FAA01}">
      <dgm:prSet/>
      <dgm:spPr/>
      <dgm:t>
        <a:bodyPr/>
        <a:lstStyle/>
        <a:p>
          <a:endParaRPr lang="ru-RU"/>
        </a:p>
      </dgm:t>
    </dgm:pt>
    <dgm:pt modelId="{D4E2CB2B-3C97-4627-AC7C-0922EDEEAF0A}" type="sibTrans" cxnId="{83F129C5-6AF3-4DC8-BEC0-9B97DB8FAA01}">
      <dgm:prSet/>
      <dgm:spPr/>
      <dgm:t>
        <a:bodyPr/>
        <a:lstStyle/>
        <a:p>
          <a:endParaRPr lang="ru-RU"/>
        </a:p>
      </dgm:t>
    </dgm:pt>
    <dgm:pt modelId="{D25FD12B-5628-41B2-8DB5-ED2A716F2318}">
      <dgm:prSet custT="1"/>
      <dgm:spPr/>
      <dgm:t>
        <a:bodyPr/>
        <a:lstStyle/>
        <a:p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Содержание объектов уличного освещения</a:t>
          </a:r>
          <a:endParaRPr lang="ru-RU" sz="20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3E5B7C2-7221-43E8-9DA8-08C5EA951C3E}" type="parTrans" cxnId="{60D67378-E83E-484E-A1F0-330FAA8C6FD4}">
      <dgm:prSet/>
      <dgm:spPr/>
      <dgm:t>
        <a:bodyPr/>
        <a:lstStyle/>
        <a:p>
          <a:endParaRPr lang="ru-RU"/>
        </a:p>
      </dgm:t>
    </dgm:pt>
    <dgm:pt modelId="{B77F2211-EEE5-48CE-8F3F-95A36D161A6B}" type="sibTrans" cxnId="{60D67378-E83E-484E-A1F0-330FAA8C6FD4}">
      <dgm:prSet/>
      <dgm:spPr/>
      <dgm:t>
        <a:bodyPr/>
        <a:lstStyle/>
        <a:p>
          <a:endParaRPr lang="ru-RU"/>
        </a:p>
      </dgm:t>
    </dgm:pt>
    <dgm:pt modelId="{0E60A1F4-8BD3-4A20-9934-E34DD66DE1C2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Оплата электрической энергии (уличное освещение)</a:t>
          </a:r>
          <a:endParaRPr lang="ru-RU" sz="1800" dirty="0"/>
        </a:p>
      </dgm:t>
    </dgm:pt>
    <dgm:pt modelId="{914A3BC6-609A-4B84-AF88-10DD021460B0}" type="parTrans" cxnId="{18987B8F-21AD-42D4-864E-8A4748EE8811}">
      <dgm:prSet/>
      <dgm:spPr/>
      <dgm:t>
        <a:bodyPr/>
        <a:lstStyle/>
        <a:p>
          <a:endParaRPr lang="ru-RU"/>
        </a:p>
      </dgm:t>
    </dgm:pt>
    <dgm:pt modelId="{F3EDCED3-9240-428D-B9E5-EA3E4B606B27}" type="sibTrans" cxnId="{18987B8F-21AD-42D4-864E-8A4748EE8811}">
      <dgm:prSet/>
      <dgm:spPr/>
      <dgm:t>
        <a:bodyPr/>
        <a:lstStyle/>
        <a:p>
          <a:endParaRPr lang="ru-RU"/>
        </a:p>
      </dgm:t>
    </dgm:pt>
    <dgm:pt modelId="{AEDE2EFA-9ED8-4897-97E1-4DAC499084D7}">
      <dgm:prSet custT="1"/>
      <dgm:spPr/>
      <dgm:t>
        <a:bodyPr anchor="ctr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Проектирование котельной п. Изумруд </a:t>
          </a:r>
          <a:endParaRPr lang="ru-RU" sz="20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6BBA5EC-0C27-43E8-BB2E-25F32EC7729C}" type="parTrans" cxnId="{601D7196-C185-48C9-91BB-AA9E9D6B3015}">
      <dgm:prSet/>
      <dgm:spPr/>
      <dgm:t>
        <a:bodyPr/>
        <a:lstStyle/>
        <a:p>
          <a:endParaRPr lang="ru-RU"/>
        </a:p>
      </dgm:t>
    </dgm:pt>
    <dgm:pt modelId="{046871FD-F8C7-448A-9A40-9CCA1CD1AC48}" type="sibTrans" cxnId="{601D7196-C185-48C9-91BB-AA9E9D6B3015}">
      <dgm:prSet/>
      <dgm:spPr/>
      <dgm:t>
        <a:bodyPr/>
        <a:lstStyle/>
        <a:p>
          <a:endParaRPr lang="ru-RU"/>
        </a:p>
      </dgm:t>
    </dgm:pt>
    <dgm:pt modelId="{67A93BB1-5CD9-4209-B21C-20D65AE4B17E}">
      <dgm:prSet custT="1"/>
      <dgm:spPr/>
      <dgm:t>
        <a:bodyPr anchor="ctr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Замена </a:t>
          </a:r>
          <a:r>
            <a:rPr lang="ru-RU" sz="2000" b="1" dirty="0" err="1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теплогидроизоляции</a:t>
          </a:r>
          <a:endParaRPr lang="ru-RU" sz="1800" dirty="0"/>
        </a:p>
      </dgm:t>
    </dgm:pt>
    <dgm:pt modelId="{4D44CE01-15EF-4BF8-A255-946FEC6110F1}" type="parTrans" cxnId="{21FD82AE-FD56-423E-B6E9-D6F86F42E099}">
      <dgm:prSet/>
      <dgm:spPr/>
      <dgm:t>
        <a:bodyPr/>
        <a:lstStyle/>
        <a:p>
          <a:endParaRPr lang="ru-RU"/>
        </a:p>
      </dgm:t>
    </dgm:pt>
    <dgm:pt modelId="{3ACBAD14-4664-4574-B2E8-A82DB63526FE}" type="sibTrans" cxnId="{21FD82AE-FD56-423E-B6E9-D6F86F42E099}">
      <dgm:prSet/>
      <dgm:spPr/>
      <dgm:t>
        <a:bodyPr/>
        <a:lstStyle/>
        <a:p>
          <a:endParaRPr lang="ru-RU"/>
        </a:p>
      </dgm:t>
    </dgm:pt>
    <dgm:pt modelId="{8F503500-3BBB-49CD-AD95-67AA579FFB88}">
      <dgm:prSet custT="1"/>
      <dgm:spPr/>
      <dgm:t>
        <a:bodyPr anchor="ctr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Осуществление частичного освобождения от платы за коммунальные услуги</a:t>
          </a:r>
          <a:endParaRPr lang="ru-RU" sz="2000" dirty="0"/>
        </a:p>
      </dgm:t>
    </dgm:pt>
    <dgm:pt modelId="{A028B5F2-230C-4F3A-A4AC-E245441BC894}" type="parTrans" cxnId="{A854700F-B1EC-43CA-AE4D-1B83E27C1E88}">
      <dgm:prSet/>
      <dgm:spPr/>
      <dgm:t>
        <a:bodyPr/>
        <a:lstStyle/>
        <a:p>
          <a:endParaRPr lang="ru-RU"/>
        </a:p>
      </dgm:t>
    </dgm:pt>
    <dgm:pt modelId="{67F46A4D-E555-4C8C-A9CA-F537684C7A48}" type="sibTrans" cxnId="{A854700F-B1EC-43CA-AE4D-1B83E27C1E88}">
      <dgm:prSet/>
      <dgm:spPr/>
      <dgm:t>
        <a:bodyPr/>
        <a:lstStyle/>
        <a:p>
          <a:endParaRPr lang="ru-RU"/>
        </a:p>
      </dgm:t>
    </dgm:pt>
    <dgm:pt modelId="{5FE35D43-0271-4559-BCDE-033F2825850A}" type="pres">
      <dgm:prSet presAssocID="{7A7F7656-7E58-4564-AED5-816E6085F4B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AD4CD42-B4CD-4770-8FD5-DB3E527B7B1D}" type="pres">
      <dgm:prSet presAssocID="{92904FA7-063C-4BA5-83E3-05A8BAD08A4B}" presName="linNode" presStyleCnt="0"/>
      <dgm:spPr/>
      <dgm:t>
        <a:bodyPr/>
        <a:lstStyle/>
        <a:p>
          <a:endParaRPr lang="ru-RU"/>
        </a:p>
      </dgm:t>
    </dgm:pt>
    <dgm:pt modelId="{20B48088-A1F4-4B58-A9CA-A8CAC854D8B0}" type="pres">
      <dgm:prSet presAssocID="{92904FA7-063C-4BA5-83E3-05A8BAD08A4B}" presName="parentShp" presStyleLbl="node1" presStyleIdx="0" presStyleCnt="5" custScaleX="38056" custLinFactNeighborX="-24539" custLinFactNeighborY="-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8412A9-0DB0-4321-B5E9-A6886CEA8BC2}" type="pres">
      <dgm:prSet presAssocID="{92904FA7-063C-4BA5-83E3-05A8BAD08A4B}" presName="childShp" presStyleLbl="bgAccFollowNode1" presStyleIdx="0" presStyleCnt="5" custScaleX="91743" custLinFactNeighborX="-31419" custLinFactNeighborY="-74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CE589A-DF95-4CB4-A8F9-5B0583DD05D8}" type="pres">
      <dgm:prSet presAssocID="{41F92D80-E6F7-4EF0-A150-60834E504A82}" presName="spacing" presStyleCnt="0"/>
      <dgm:spPr/>
      <dgm:t>
        <a:bodyPr/>
        <a:lstStyle/>
        <a:p>
          <a:endParaRPr lang="ru-RU"/>
        </a:p>
      </dgm:t>
    </dgm:pt>
    <dgm:pt modelId="{5522F525-06AB-4AA5-9EDF-9B454714FB5D}" type="pres">
      <dgm:prSet presAssocID="{17613459-62E9-4213-A5F7-6070038DC733}" presName="linNode" presStyleCnt="0"/>
      <dgm:spPr/>
      <dgm:t>
        <a:bodyPr/>
        <a:lstStyle/>
        <a:p>
          <a:endParaRPr lang="ru-RU"/>
        </a:p>
      </dgm:t>
    </dgm:pt>
    <dgm:pt modelId="{6FF2B5BA-F3C3-43B0-8CFF-5CB52651E757}" type="pres">
      <dgm:prSet presAssocID="{17613459-62E9-4213-A5F7-6070038DC733}" presName="parentShp" presStyleLbl="node1" presStyleIdx="1" presStyleCnt="5" custFlipHor="1" custScaleX="38562" custLinFactNeighborX="-23313" custLinFactNeighborY="-6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B24ED1-6E7C-4E32-B281-C2F45EA4FC31}" type="pres">
      <dgm:prSet presAssocID="{17613459-62E9-4213-A5F7-6070038DC733}" presName="childShp" presStyleLbl="bgAccFollowNode1" presStyleIdx="1" presStyleCnt="5" custScaleX="93761" custLinFactNeighborX="-29719" custLinFactNeighborY="-6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4750-CECC-4AD4-85E1-7B9A544279A9}" type="pres">
      <dgm:prSet presAssocID="{12F9B514-EDE4-4F04-B637-A137D44390EC}" presName="spacing" presStyleCnt="0"/>
      <dgm:spPr/>
    </dgm:pt>
    <dgm:pt modelId="{0F8E0986-A2EE-48A0-9040-78101B034564}" type="pres">
      <dgm:prSet presAssocID="{161A38B6-9F0C-4E24-9739-DDFC4A494955}" presName="linNode" presStyleCnt="0"/>
      <dgm:spPr/>
    </dgm:pt>
    <dgm:pt modelId="{333194A0-94DD-4E6A-8511-C60003B018B0}" type="pres">
      <dgm:prSet presAssocID="{161A38B6-9F0C-4E24-9739-DDFC4A494955}" presName="parentShp" presStyleLbl="node1" presStyleIdx="2" presStyleCnt="5" custScaleX="72565" custLinFactNeighborX="-9145" custLinFactNeighborY="3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014A1-6A22-4F6C-A3D2-5DCC6C981854}" type="pres">
      <dgm:prSet presAssocID="{161A38B6-9F0C-4E24-9739-DDFC4A494955}" presName="childShp" presStyleLbl="bgAccFollowNode1" presStyleIdx="2" presStyleCnt="5" custScaleX="115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63AEF-B20E-4275-BF29-A384A3749BBB}" type="pres">
      <dgm:prSet presAssocID="{4F577161-EF67-4F59-9A47-2ED3F2E0FC35}" presName="spacing" presStyleCnt="0"/>
      <dgm:spPr/>
    </dgm:pt>
    <dgm:pt modelId="{03CBA8B6-AAA1-4005-9BB6-3CA4EBB4C552}" type="pres">
      <dgm:prSet presAssocID="{5B2913E5-48F2-4908-8F35-0E58E77F3263}" presName="linNode" presStyleCnt="0"/>
      <dgm:spPr/>
    </dgm:pt>
    <dgm:pt modelId="{FE943B85-48FF-43D4-9C02-7A5A2D66D6DF}" type="pres">
      <dgm:prSet presAssocID="{5B2913E5-48F2-4908-8F35-0E58E77F3263}" presName="parentShp" presStyleLbl="node1" presStyleIdx="3" presStyleCnt="5" custScaleX="73451" custLinFactNeighborX="-9144" custLinFactNeighborY="1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22956C-518B-4B81-A5F1-20165B908FA5}" type="pres">
      <dgm:prSet presAssocID="{5B2913E5-48F2-4908-8F35-0E58E77F3263}" presName="childShp" presStyleLbl="bgAccFollowNode1" presStyleIdx="3" presStyleCnt="5" custScaleX="1118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BD89A8-CDC7-48B9-ABFF-279442CBECC2}" type="pres">
      <dgm:prSet presAssocID="{AAD16C43-9EDE-446A-A121-A327BBACF7DD}" presName="spacing" presStyleCnt="0"/>
      <dgm:spPr/>
    </dgm:pt>
    <dgm:pt modelId="{D2C8B146-AC44-49DC-B308-96CDB13ACA50}" type="pres">
      <dgm:prSet presAssocID="{C82B5523-590E-47FE-8477-950B82A566BD}" presName="linNode" presStyleCnt="0"/>
      <dgm:spPr/>
    </dgm:pt>
    <dgm:pt modelId="{D0F35BDE-B66D-48F5-98D7-33D1AE5A4475}" type="pres">
      <dgm:prSet presAssocID="{C82B5523-590E-47FE-8477-950B82A566BD}" presName="parentShp" presStyleLbl="node1" presStyleIdx="4" presStyleCnt="5" custScaleX="73450" custLinFactNeighborX="-13569" custLinFactNeighborY="-6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ED7EDB-AEBE-4AD4-992F-4A267BC9B53F}" type="pres">
      <dgm:prSet presAssocID="{C82B5523-590E-47FE-8477-950B82A566BD}" presName="childShp" presStyleLbl="bgAccFollowNode1" presStyleIdx="4" presStyleCnt="5" custScaleX="1123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1F4F8C-D00B-4AB7-ABFE-060F324D518C}" type="presOf" srcId="{17613459-62E9-4213-A5F7-6070038DC733}" destId="{6FF2B5BA-F3C3-43B0-8CFF-5CB52651E757}" srcOrd="0" destOrd="0" presId="urn:microsoft.com/office/officeart/2005/8/layout/vList6"/>
    <dgm:cxn modelId="{926552EC-5E71-439B-821A-836E2FA2E108}" srcId="{7A7F7656-7E58-4564-AED5-816E6085F4B9}" destId="{161A38B6-9F0C-4E24-9739-DDFC4A494955}" srcOrd="2" destOrd="0" parTransId="{64FF0343-D08A-4D94-93FB-F48F7C927B8B}" sibTransId="{4F577161-EF67-4F59-9A47-2ED3F2E0FC35}"/>
    <dgm:cxn modelId="{A854700F-B1EC-43CA-AE4D-1B83E27C1E88}" srcId="{C82B5523-590E-47FE-8477-950B82A566BD}" destId="{8F503500-3BBB-49CD-AD95-67AA579FFB88}" srcOrd="0" destOrd="0" parTransId="{A028B5F2-230C-4F3A-A4AC-E245441BC894}" sibTransId="{67F46A4D-E555-4C8C-A9CA-F537684C7A48}"/>
    <dgm:cxn modelId="{5B86C70C-CE56-4F08-A052-E93EE6DEF038}" srcId="{7A7F7656-7E58-4564-AED5-816E6085F4B9}" destId="{C82B5523-590E-47FE-8477-950B82A566BD}" srcOrd="4" destOrd="0" parTransId="{4C28BD68-E472-4CE3-8F54-FE6C519C337E}" sibTransId="{F8C6C351-CD28-4A92-B577-704CFB00F068}"/>
    <dgm:cxn modelId="{95F385F3-43B7-4439-A7D3-B66A72B52A4B}" type="presOf" srcId="{C82B5523-590E-47FE-8477-950B82A566BD}" destId="{D0F35BDE-B66D-48F5-98D7-33D1AE5A4475}" srcOrd="0" destOrd="0" presId="urn:microsoft.com/office/officeart/2005/8/layout/vList6"/>
    <dgm:cxn modelId="{177A55F6-B22C-4B36-8721-667B583D1281}" srcId="{7A7F7656-7E58-4564-AED5-816E6085F4B9}" destId="{92904FA7-063C-4BA5-83E3-05A8BAD08A4B}" srcOrd="0" destOrd="0" parTransId="{44A0A9A6-5D3F-4510-9445-12610B4BC3CE}" sibTransId="{41F92D80-E6F7-4EF0-A150-60834E504A82}"/>
    <dgm:cxn modelId="{2E295E14-F858-4F6E-B8E0-FE7581DCE2AC}" type="presOf" srcId="{67A93BB1-5CD9-4209-B21C-20D65AE4B17E}" destId="{CC22956C-518B-4B81-A5F1-20165B908FA5}" srcOrd="0" destOrd="0" presId="urn:microsoft.com/office/officeart/2005/8/layout/vList6"/>
    <dgm:cxn modelId="{86CE40A5-FED1-4754-B2C5-6BE6F66016F9}" type="presOf" srcId="{5B2913E5-48F2-4908-8F35-0E58E77F3263}" destId="{FE943B85-48FF-43D4-9C02-7A5A2D66D6DF}" srcOrd="0" destOrd="0" presId="urn:microsoft.com/office/officeart/2005/8/layout/vList6"/>
    <dgm:cxn modelId="{DE08A69A-665D-4FC4-B360-A675181D63AE}" type="presOf" srcId="{D25FD12B-5628-41B2-8DB5-ED2A716F2318}" destId="{E18412A9-0DB0-4321-B5E9-A6886CEA8BC2}" srcOrd="0" destOrd="1" presId="urn:microsoft.com/office/officeart/2005/8/layout/vList6"/>
    <dgm:cxn modelId="{60D67378-E83E-484E-A1F0-330FAA8C6FD4}" srcId="{92904FA7-063C-4BA5-83E3-05A8BAD08A4B}" destId="{D25FD12B-5628-41B2-8DB5-ED2A716F2318}" srcOrd="1" destOrd="0" parTransId="{E3E5B7C2-7221-43E8-9DA8-08C5EA951C3E}" sibTransId="{B77F2211-EEE5-48CE-8F3F-95A36D161A6B}"/>
    <dgm:cxn modelId="{601D7196-C185-48C9-91BB-AA9E9D6B3015}" srcId="{161A38B6-9F0C-4E24-9739-DDFC4A494955}" destId="{AEDE2EFA-9ED8-4897-97E1-4DAC499084D7}" srcOrd="0" destOrd="0" parTransId="{76BBA5EC-0C27-43E8-BB2E-25F32EC7729C}" sibTransId="{046871FD-F8C7-448A-9A40-9CCA1CD1AC48}"/>
    <dgm:cxn modelId="{73763339-B49D-4719-BB1B-B764764C1479}" type="presOf" srcId="{0E60A1F4-8BD3-4A20-9934-E34DD66DE1C2}" destId="{2AB24ED1-6E7C-4E32-B281-C2F45EA4FC31}" srcOrd="0" destOrd="0" presId="urn:microsoft.com/office/officeart/2005/8/layout/vList6"/>
    <dgm:cxn modelId="{E1FC31FD-3B9C-4315-8152-7FEAD1FBD98F}" type="presOf" srcId="{CEFAE3DB-B69E-4879-AD28-1ED4DF03ED56}" destId="{E18412A9-0DB0-4321-B5E9-A6886CEA8BC2}" srcOrd="0" destOrd="0" presId="urn:microsoft.com/office/officeart/2005/8/layout/vList6"/>
    <dgm:cxn modelId="{8BEBB0D6-C223-43DF-B1E0-3FF97D49070C}" srcId="{7A7F7656-7E58-4564-AED5-816E6085F4B9}" destId="{17613459-62E9-4213-A5F7-6070038DC733}" srcOrd="1" destOrd="0" parTransId="{C6AB68CA-B79C-4284-AEB7-C25F0AA347AE}" sibTransId="{12F9B514-EDE4-4F04-B637-A137D44390EC}"/>
    <dgm:cxn modelId="{F38A6873-016D-4256-87F3-11AB8734C5CB}" type="presOf" srcId="{161A38B6-9F0C-4E24-9739-DDFC4A494955}" destId="{333194A0-94DD-4E6A-8511-C60003B018B0}" srcOrd="0" destOrd="0" presId="urn:microsoft.com/office/officeart/2005/8/layout/vList6"/>
    <dgm:cxn modelId="{18987B8F-21AD-42D4-864E-8A4748EE8811}" srcId="{17613459-62E9-4213-A5F7-6070038DC733}" destId="{0E60A1F4-8BD3-4A20-9934-E34DD66DE1C2}" srcOrd="0" destOrd="0" parTransId="{914A3BC6-609A-4B84-AF88-10DD021460B0}" sibTransId="{F3EDCED3-9240-428D-B9E5-EA3E4B606B27}"/>
    <dgm:cxn modelId="{35055DA7-5517-48F2-B34D-8840A09B763C}" type="presOf" srcId="{92904FA7-063C-4BA5-83E3-05A8BAD08A4B}" destId="{20B48088-A1F4-4B58-A9CA-A8CAC854D8B0}" srcOrd="0" destOrd="0" presId="urn:microsoft.com/office/officeart/2005/8/layout/vList6"/>
    <dgm:cxn modelId="{5FFE9309-D625-40B7-95D2-36F02FAD37B9}" srcId="{7A7F7656-7E58-4564-AED5-816E6085F4B9}" destId="{5B2913E5-48F2-4908-8F35-0E58E77F3263}" srcOrd="3" destOrd="0" parTransId="{B1F1618F-C827-4F6E-A4BA-B87D15EF7CF9}" sibTransId="{AAD16C43-9EDE-446A-A121-A327BBACF7DD}"/>
    <dgm:cxn modelId="{83F129C5-6AF3-4DC8-BEC0-9B97DB8FAA01}" srcId="{92904FA7-063C-4BA5-83E3-05A8BAD08A4B}" destId="{CEFAE3DB-B69E-4879-AD28-1ED4DF03ED56}" srcOrd="0" destOrd="0" parTransId="{649E2113-8932-45EF-AE9D-C6F8E334B87A}" sibTransId="{D4E2CB2B-3C97-4627-AC7C-0922EDEEAF0A}"/>
    <dgm:cxn modelId="{E57613F4-5BF3-4661-98B7-F9699BDAE4D6}" type="presOf" srcId="{8F503500-3BBB-49CD-AD95-67AA579FFB88}" destId="{78ED7EDB-AEBE-4AD4-992F-4A267BC9B53F}" srcOrd="0" destOrd="0" presId="urn:microsoft.com/office/officeart/2005/8/layout/vList6"/>
    <dgm:cxn modelId="{ABC8290B-DB93-4901-B423-CD32192EEF92}" type="presOf" srcId="{7A7F7656-7E58-4564-AED5-816E6085F4B9}" destId="{5FE35D43-0271-4559-BCDE-033F2825850A}" srcOrd="0" destOrd="0" presId="urn:microsoft.com/office/officeart/2005/8/layout/vList6"/>
    <dgm:cxn modelId="{21FD82AE-FD56-423E-B6E9-D6F86F42E099}" srcId="{5B2913E5-48F2-4908-8F35-0E58E77F3263}" destId="{67A93BB1-5CD9-4209-B21C-20D65AE4B17E}" srcOrd="0" destOrd="0" parTransId="{4D44CE01-15EF-4BF8-A255-946FEC6110F1}" sibTransId="{3ACBAD14-4664-4574-B2E8-A82DB63526FE}"/>
    <dgm:cxn modelId="{B762F667-B73F-49A8-8D12-3FA9C4B5A605}" type="presOf" srcId="{AEDE2EFA-9ED8-4897-97E1-4DAC499084D7}" destId="{194014A1-6A22-4F6C-A3D2-5DCC6C981854}" srcOrd="0" destOrd="0" presId="urn:microsoft.com/office/officeart/2005/8/layout/vList6"/>
    <dgm:cxn modelId="{5A79AE18-7733-49E6-AC22-A2EF05CBF534}" type="presParOf" srcId="{5FE35D43-0271-4559-BCDE-033F2825850A}" destId="{DAD4CD42-B4CD-4770-8FD5-DB3E527B7B1D}" srcOrd="0" destOrd="0" presId="urn:microsoft.com/office/officeart/2005/8/layout/vList6"/>
    <dgm:cxn modelId="{86E22480-C168-4373-8E9B-008C88498A92}" type="presParOf" srcId="{DAD4CD42-B4CD-4770-8FD5-DB3E527B7B1D}" destId="{20B48088-A1F4-4B58-A9CA-A8CAC854D8B0}" srcOrd="0" destOrd="0" presId="urn:microsoft.com/office/officeart/2005/8/layout/vList6"/>
    <dgm:cxn modelId="{FF5C5E88-BF14-45D8-9D62-DA2E58BE7B7C}" type="presParOf" srcId="{DAD4CD42-B4CD-4770-8FD5-DB3E527B7B1D}" destId="{E18412A9-0DB0-4321-B5E9-A6886CEA8BC2}" srcOrd="1" destOrd="0" presId="urn:microsoft.com/office/officeart/2005/8/layout/vList6"/>
    <dgm:cxn modelId="{3C050387-E587-410E-9AFC-F3F106966EB5}" type="presParOf" srcId="{5FE35D43-0271-4559-BCDE-033F2825850A}" destId="{A2CE589A-DF95-4CB4-A8F9-5B0583DD05D8}" srcOrd="1" destOrd="0" presId="urn:microsoft.com/office/officeart/2005/8/layout/vList6"/>
    <dgm:cxn modelId="{DDF3E07E-6602-4771-8C2C-DEF4E8529682}" type="presParOf" srcId="{5FE35D43-0271-4559-BCDE-033F2825850A}" destId="{5522F525-06AB-4AA5-9EDF-9B454714FB5D}" srcOrd="2" destOrd="0" presId="urn:microsoft.com/office/officeart/2005/8/layout/vList6"/>
    <dgm:cxn modelId="{C3EC0414-6E46-4E09-BE08-D4821C0F0CB3}" type="presParOf" srcId="{5522F525-06AB-4AA5-9EDF-9B454714FB5D}" destId="{6FF2B5BA-F3C3-43B0-8CFF-5CB52651E757}" srcOrd="0" destOrd="0" presId="urn:microsoft.com/office/officeart/2005/8/layout/vList6"/>
    <dgm:cxn modelId="{C4BDEB27-5C7A-415E-BA84-ECBD11F5CE53}" type="presParOf" srcId="{5522F525-06AB-4AA5-9EDF-9B454714FB5D}" destId="{2AB24ED1-6E7C-4E32-B281-C2F45EA4FC31}" srcOrd="1" destOrd="0" presId="urn:microsoft.com/office/officeart/2005/8/layout/vList6"/>
    <dgm:cxn modelId="{78A3FBC6-AE82-44DC-A500-ADF6DF2FB0E4}" type="presParOf" srcId="{5FE35D43-0271-4559-BCDE-033F2825850A}" destId="{57454750-CECC-4AD4-85E1-7B9A544279A9}" srcOrd="3" destOrd="0" presId="urn:microsoft.com/office/officeart/2005/8/layout/vList6"/>
    <dgm:cxn modelId="{7A8F342C-013A-4860-A955-BDC373ADEB36}" type="presParOf" srcId="{5FE35D43-0271-4559-BCDE-033F2825850A}" destId="{0F8E0986-A2EE-48A0-9040-78101B034564}" srcOrd="4" destOrd="0" presId="urn:microsoft.com/office/officeart/2005/8/layout/vList6"/>
    <dgm:cxn modelId="{864E0D10-5F4C-4945-9A21-C1ABDB6C05FD}" type="presParOf" srcId="{0F8E0986-A2EE-48A0-9040-78101B034564}" destId="{333194A0-94DD-4E6A-8511-C60003B018B0}" srcOrd="0" destOrd="0" presId="urn:microsoft.com/office/officeart/2005/8/layout/vList6"/>
    <dgm:cxn modelId="{089ED74C-74AC-4272-8C9E-D02B467D900F}" type="presParOf" srcId="{0F8E0986-A2EE-48A0-9040-78101B034564}" destId="{194014A1-6A22-4F6C-A3D2-5DCC6C981854}" srcOrd="1" destOrd="0" presId="urn:microsoft.com/office/officeart/2005/8/layout/vList6"/>
    <dgm:cxn modelId="{9564C98D-8896-43BB-B2B0-39B4D70CF720}" type="presParOf" srcId="{5FE35D43-0271-4559-BCDE-033F2825850A}" destId="{AB963AEF-B20E-4275-BF29-A384A3749BBB}" srcOrd="5" destOrd="0" presId="urn:microsoft.com/office/officeart/2005/8/layout/vList6"/>
    <dgm:cxn modelId="{156CD081-E233-4EDA-A8B7-8895ABD4AEC8}" type="presParOf" srcId="{5FE35D43-0271-4559-BCDE-033F2825850A}" destId="{03CBA8B6-AAA1-4005-9BB6-3CA4EBB4C552}" srcOrd="6" destOrd="0" presId="urn:microsoft.com/office/officeart/2005/8/layout/vList6"/>
    <dgm:cxn modelId="{3E535DC4-1D12-434C-952A-98B92DED7D46}" type="presParOf" srcId="{03CBA8B6-AAA1-4005-9BB6-3CA4EBB4C552}" destId="{FE943B85-48FF-43D4-9C02-7A5A2D66D6DF}" srcOrd="0" destOrd="0" presId="urn:microsoft.com/office/officeart/2005/8/layout/vList6"/>
    <dgm:cxn modelId="{52DA85B4-A141-4653-ABAD-CC139607DCDC}" type="presParOf" srcId="{03CBA8B6-AAA1-4005-9BB6-3CA4EBB4C552}" destId="{CC22956C-518B-4B81-A5F1-20165B908FA5}" srcOrd="1" destOrd="0" presId="urn:microsoft.com/office/officeart/2005/8/layout/vList6"/>
    <dgm:cxn modelId="{985E49D5-0D7D-41C2-B9CC-02DAEFB60C48}" type="presParOf" srcId="{5FE35D43-0271-4559-BCDE-033F2825850A}" destId="{50BD89A8-CDC7-48B9-ABFF-279442CBECC2}" srcOrd="7" destOrd="0" presId="urn:microsoft.com/office/officeart/2005/8/layout/vList6"/>
    <dgm:cxn modelId="{0756C482-7787-49A4-B473-D990AD25AC55}" type="presParOf" srcId="{5FE35D43-0271-4559-BCDE-033F2825850A}" destId="{D2C8B146-AC44-49DC-B308-96CDB13ACA50}" srcOrd="8" destOrd="0" presId="urn:microsoft.com/office/officeart/2005/8/layout/vList6"/>
    <dgm:cxn modelId="{BFE0B493-2DBB-4BC0-84B0-7E3010293539}" type="presParOf" srcId="{D2C8B146-AC44-49DC-B308-96CDB13ACA50}" destId="{D0F35BDE-B66D-48F5-98D7-33D1AE5A4475}" srcOrd="0" destOrd="0" presId="urn:microsoft.com/office/officeart/2005/8/layout/vList6"/>
    <dgm:cxn modelId="{567A71A9-2DE2-4FC6-88CF-662EC27354F2}" type="presParOf" srcId="{D2C8B146-AC44-49DC-B308-96CDB13ACA50}" destId="{78ED7EDB-AEBE-4AD4-992F-4A267BC9B53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0845884-524F-42F2-A95F-D4EDEFDDB40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E3CC167-A87C-4A51-8C4C-45EC5B8BFA97}">
      <dgm:prSet custT="1"/>
      <dgm:spPr>
        <a:solidFill>
          <a:srgbClr val="9EF8ED"/>
        </a:solidFill>
      </dgm:spPr>
      <dgm:t>
        <a:bodyPr/>
        <a:lstStyle/>
        <a:p>
          <a:pPr algn="ctr" rtl="0">
            <a:spcAft>
              <a:spcPts val="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обращение с ТКО </a:t>
          </a:r>
        </a:p>
        <a:p>
          <a:pPr algn="ctr" rtl="0">
            <a:spcAft>
              <a:spcPts val="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после проведения экологических субботников, </a:t>
          </a:r>
        </a:p>
        <a:p>
          <a:pPr algn="ctr" rtl="0">
            <a:spcAft>
              <a:spcPts val="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выпуск листовок о правильном обращении с ТКО - </a:t>
          </a:r>
        </a:p>
        <a:p>
          <a:pPr algn="ctr" rtl="0">
            <a:spcAft>
              <a:spcPct val="3500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101,5 тыс. руб.</a:t>
          </a:r>
          <a:endParaRPr lang="ru-RU" sz="18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58B638B-15F0-4100-8795-BB824DEA398E}" type="parTrans" cxnId="{2278F87D-2FCB-4853-8C6D-8BE99C8CBCB3}">
      <dgm:prSet/>
      <dgm:spPr/>
      <dgm:t>
        <a:bodyPr/>
        <a:lstStyle/>
        <a:p>
          <a:endParaRPr lang="ru-RU"/>
        </a:p>
      </dgm:t>
    </dgm:pt>
    <dgm:pt modelId="{5C5C8C58-C993-411F-BE87-7733BE64911E}" type="sibTrans" cxnId="{2278F87D-2FCB-4853-8C6D-8BE99C8CBCB3}">
      <dgm:prSet/>
      <dgm:spPr/>
      <dgm:t>
        <a:bodyPr/>
        <a:lstStyle/>
        <a:p>
          <a:endParaRPr lang="ru-RU"/>
        </a:p>
      </dgm:t>
    </dgm:pt>
    <dgm:pt modelId="{39D4BDEF-FE07-4C3F-B2AC-68EE34FE21A9}">
      <dgm:prSet custT="1"/>
      <dgm:spPr>
        <a:solidFill>
          <a:srgbClr val="9EF8ED"/>
        </a:solidFill>
      </dgm:spPr>
      <dgm:t>
        <a:bodyPr/>
        <a:lstStyle/>
        <a:p>
          <a:pPr rtl="0">
            <a:spcAft>
              <a:spcPts val="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ликвидация </a:t>
          </a:r>
        </a:p>
        <a:p>
          <a:pPr rtl="0">
            <a:spcAft>
              <a:spcPct val="35000"/>
            </a:spcAft>
          </a:pPr>
          <a:r>
            <a: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несанкционированных свалок - 537,00 тыс.руб.</a:t>
          </a:r>
          <a:endParaRPr lang="ru-RU" sz="18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17492DC-B2D8-49C4-8FD9-9A7C98FC4F35}" type="parTrans" cxnId="{38CE2F59-E0B2-45D6-A568-42124BD07485}">
      <dgm:prSet/>
      <dgm:spPr/>
      <dgm:t>
        <a:bodyPr/>
        <a:lstStyle/>
        <a:p>
          <a:endParaRPr lang="ru-RU"/>
        </a:p>
      </dgm:t>
    </dgm:pt>
    <dgm:pt modelId="{2D6BB321-0480-4913-B8FD-D363E05437EA}" type="sibTrans" cxnId="{38CE2F59-E0B2-45D6-A568-42124BD07485}">
      <dgm:prSet/>
      <dgm:spPr/>
      <dgm:t>
        <a:bodyPr/>
        <a:lstStyle/>
        <a:p>
          <a:endParaRPr lang="ru-RU"/>
        </a:p>
      </dgm:t>
    </dgm:pt>
    <dgm:pt modelId="{A1F66240-1C72-4271-BFC5-A8FF3E25D114}">
      <dgm:prSet custT="1"/>
      <dgm:spPr>
        <a:solidFill>
          <a:srgbClr val="9EF8ED"/>
        </a:solidFill>
      </dgm:spPr>
      <dgm:t>
        <a:bodyPr/>
        <a:lstStyle/>
        <a:p>
          <a:pPr rtl="0"/>
          <a:r>
            <a:rPr lang="ru-RU" sz="1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организация схемы сбора </a:t>
          </a:r>
        </a:p>
        <a:p>
          <a:pPr rtl="0"/>
          <a:r>
            <a:rPr lang="ru-RU" sz="1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ртутьсодержащих отходов, отработанных источников </a:t>
          </a:r>
        </a:p>
        <a:p>
          <a:pPr rtl="0"/>
          <a:r>
            <a:rPr lang="ru-RU" sz="1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малого тока (батареек) у населения – </a:t>
          </a:r>
          <a:r>
            <a: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84,5 тыс.руб</a:t>
          </a:r>
          <a:r>
            <a:rPr lang="ru-RU" sz="1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77D0531-30E1-464C-A041-3EAE29C18D4A}" type="parTrans" cxnId="{93E01BFD-D4B9-4636-99E3-309253A38753}">
      <dgm:prSet/>
      <dgm:spPr/>
      <dgm:t>
        <a:bodyPr/>
        <a:lstStyle/>
        <a:p>
          <a:endParaRPr lang="ru-RU"/>
        </a:p>
      </dgm:t>
    </dgm:pt>
    <dgm:pt modelId="{5790B067-046F-445A-B5FE-56C7A2281238}" type="sibTrans" cxnId="{93E01BFD-D4B9-4636-99E3-309253A38753}">
      <dgm:prSet/>
      <dgm:spPr/>
      <dgm:t>
        <a:bodyPr/>
        <a:lstStyle/>
        <a:p>
          <a:endParaRPr lang="ru-RU"/>
        </a:p>
      </dgm:t>
    </dgm:pt>
    <dgm:pt modelId="{0705D14F-992E-41A3-BD7A-3BE457354E22}" type="pres">
      <dgm:prSet presAssocID="{70845884-524F-42F2-A95F-D4EDEFDDB40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13A9A6-05C2-4FE2-8341-CE37BC2D14B4}" type="pres">
      <dgm:prSet presAssocID="{1E3CC167-A87C-4A51-8C4C-45EC5B8BFA97}" presName="composite" presStyleCnt="0"/>
      <dgm:spPr/>
    </dgm:pt>
    <dgm:pt modelId="{F515A586-7953-47C1-8473-43137C4DB6F8}" type="pres">
      <dgm:prSet presAssocID="{1E3CC167-A87C-4A51-8C4C-45EC5B8BFA97}" presName="imgShp" presStyleLbl="fgImgPlace1" presStyleIdx="0" presStyleCnt="3" custScaleX="258711" custScaleY="208075" custLinFactNeighborX="-63145" custLinFactNeighborY="785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614C75B-062D-4A69-871F-05BF4C1C845A}" type="pres">
      <dgm:prSet presAssocID="{1E3CC167-A87C-4A51-8C4C-45EC5B8BFA97}" presName="txShp" presStyleLbl="node1" presStyleIdx="0" presStyleCnt="3" custScaleX="145236" custScaleY="154085" custLinFactNeighborX="4204" custLinFactNeighborY="226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8F51A-30F9-49E0-B8EF-310586CF93B4}" type="pres">
      <dgm:prSet presAssocID="{5C5C8C58-C993-411F-BE87-7733BE64911E}" presName="spacing" presStyleCnt="0"/>
      <dgm:spPr/>
    </dgm:pt>
    <dgm:pt modelId="{A91BBFE5-4517-42AE-A465-CAA017356EE5}" type="pres">
      <dgm:prSet presAssocID="{39D4BDEF-FE07-4C3F-B2AC-68EE34FE21A9}" presName="composite" presStyleCnt="0"/>
      <dgm:spPr/>
    </dgm:pt>
    <dgm:pt modelId="{8D30FF04-1880-4CC8-A143-68B3BFA2F2B0}" type="pres">
      <dgm:prSet presAssocID="{39D4BDEF-FE07-4C3F-B2AC-68EE34FE21A9}" presName="imgShp" presStyleLbl="fgImgPlace1" presStyleIdx="1" presStyleCnt="3" custScaleX="247054" custScaleY="180101" custLinFactNeighborX="-97270" custLinFactNeighborY="-122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7F708DD-B7BD-4B78-973C-0AD1D284A65E}" type="pres">
      <dgm:prSet presAssocID="{39D4BDEF-FE07-4C3F-B2AC-68EE34FE21A9}" presName="txShp" presStyleLbl="node1" presStyleIdx="1" presStyleCnt="3" custScaleX="141049" custLinFactNeighborX="365" custLinFactNeighborY="9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820557-4E8C-4B8E-8020-FDDD9BDFC840}" type="pres">
      <dgm:prSet presAssocID="{2D6BB321-0480-4913-B8FD-D363E05437EA}" presName="spacing" presStyleCnt="0"/>
      <dgm:spPr/>
    </dgm:pt>
    <dgm:pt modelId="{14B7C6E6-19CC-4CC1-8AE4-8C6AFF48D9CC}" type="pres">
      <dgm:prSet presAssocID="{A1F66240-1C72-4271-BFC5-A8FF3E25D114}" presName="composite" presStyleCnt="0"/>
      <dgm:spPr/>
    </dgm:pt>
    <dgm:pt modelId="{116EA6C2-B448-4F9E-96E1-859B5FE75463}" type="pres">
      <dgm:prSet presAssocID="{A1F66240-1C72-4271-BFC5-A8FF3E25D114}" presName="imgShp" presStyleLbl="fgImgPlace1" presStyleIdx="2" presStyleCnt="3" custScaleX="260422" custScaleY="174122" custLinFactNeighborX="-96852" custLinFactNeighborY="-622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4348B6D-DAC6-4E67-BA14-07344AA8001B}" type="pres">
      <dgm:prSet presAssocID="{A1F66240-1C72-4271-BFC5-A8FF3E25D114}" presName="txShp" presStyleLbl="node1" presStyleIdx="2" presStyleCnt="3" custScaleX="147398" custScaleY="1493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849E04-A600-478B-93EF-C3CC1E8F6929}" type="presOf" srcId="{1E3CC167-A87C-4A51-8C4C-45EC5B8BFA97}" destId="{4614C75B-062D-4A69-871F-05BF4C1C845A}" srcOrd="0" destOrd="0" presId="urn:microsoft.com/office/officeart/2005/8/layout/vList3"/>
    <dgm:cxn modelId="{38CE2F59-E0B2-45D6-A568-42124BD07485}" srcId="{70845884-524F-42F2-A95F-D4EDEFDDB40B}" destId="{39D4BDEF-FE07-4C3F-B2AC-68EE34FE21A9}" srcOrd="1" destOrd="0" parTransId="{117492DC-B2D8-49C4-8FD9-9A7C98FC4F35}" sibTransId="{2D6BB321-0480-4913-B8FD-D363E05437EA}"/>
    <dgm:cxn modelId="{25CD90E6-44B2-4270-A87A-A8DF82732029}" type="presOf" srcId="{70845884-524F-42F2-A95F-D4EDEFDDB40B}" destId="{0705D14F-992E-41A3-BD7A-3BE457354E22}" srcOrd="0" destOrd="0" presId="urn:microsoft.com/office/officeart/2005/8/layout/vList3"/>
    <dgm:cxn modelId="{299229B8-E9DD-49AA-AA16-D6BF7593E8BF}" type="presOf" srcId="{39D4BDEF-FE07-4C3F-B2AC-68EE34FE21A9}" destId="{97F708DD-B7BD-4B78-973C-0AD1D284A65E}" srcOrd="0" destOrd="0" presId="urn:microsoft.com/office/officeart/2005/8/layout/vList3"/>
    <dgm:cxn modelId="{2278F87D-2FCB-4853-8C6D-8BE99C8CBCB3}" srcId="{70845884-524F-42F2-A95F-D4EDEFDDB40B}" destId="{1E3CC167-A87C-4A51-8C4C-45EC5B8BFA97}" srcOrd="0" destOrd="0" parTransId="{B58B638B-15F0-4100-8795-BB824DEA398E}" sibTransId="{5C5C8C58-C993-411F-BE87-7733BE64911E}"/>
    <dgm:cxn modelId="{93E01BFD-D4B9-4636-99E3-309253A38753}" srcId="{70845884-524F-42F2-A95F-D4EDEFDDB40B}" destId="{A1F66240-1C72-4271-BFC5-A8FF3E25D114}" srcOrd="2" destOrd="0" parTransId="{677D0531-30E1-464C-A041-3EAE29C18D4A}" sibTransId="{5790B067-046F-445A-B5FE-56C7A2281238}"/>
    <dgm:cxn modelId="{6B90075D-993E-4D9C-AF9C-2E48154A0BD9}" type="presOf" srcId="{A1F66240-1C72-4271-BFC5-A8FF3E25D114}" destId="{14348B6D-DAC6-4E67-BA14-07344AA8001B}" srcOrd="0" destOrd="0" presId="urn:microsoft.com/office/officeart/2005/8/layout/vList3"/>
    <dgm:cxn modelId="{D6D37F9C-12CE-4CFE-8999-36FAB4D7E4FB}" type="presParOf" srcId="{0705D14F-992E-41A3-BD7A-3BE457354E22}" destId="{B713A9A6-05C2-4FE2-8341-CE37BC2D14B4}" srcOrd="0" destOrd="0" presId="urn:microsoft.com/office/officeart/2005/8/layout/vList3"/>
    <dgm:cxn modelId="{C6DC4C85-8469-4B22-9CBD-8CFB6CA7CF84}" type="presParOf" srcId="{B713A9A6-05C2-4FE2-8341-CE37BC2D14B4}" destId="{F515A586-7953-47C1-8473-43137C4DB6F8}" srcOrd="0" destOrd="0" presId="urn:microsoft.com/office/officeart/2005/8/layout/vList3"/>
    <dgm:cxn modelId="{D6E49E5F-E4E9-4EF3-967D-A227C3DB3951}" type="presParOf" srcId="{B713A9A6-05C2-4FE2-8341-CE37BC2D14B4}" destId="{4614C75B-062D-4A69-871F-05BF4C1C845A}" srcOrd="1" destOrd="0" presId="urn:microsoft.com/office/officeart/2005/8/layout/vList3"/>
    <dgm:cxn modelId="{25E4E221-EEBD-46B7-B867-8BEF47B3F34E}" type="presParOf" srcId="{0705D14F-992E-41A3-BD7A-3BE457354E22}" destId="{9B18F51A-30F9-49E0-B8EF-310586CF93B4}" srcOrd="1" destOrd="0" presId="urn:microsoft.com/office/officeart/2005/8/layout/vList3"/>
    <dgm:cxn modelId="{ABFC523A-B118-43FE-A93A-ED6693BEC04A}" type="presParOf" srcId="{0705D14F-992E-41A3-BD7A-3BE457354E22}" destId="{A91BBFE5-4517-42AE-A465-CAA017356EE5}" srcOrd="2" destOrd="0" presId="urn:microsoft.com/office/officeart/2005/8/layout/vList3"/>
    <dgm:cxn modelId="{463FF5AF-AACE-4A72-AD38-CF359206B7D2}" type="presParOf" srcId="{A91BBFE5-4517-42AE-A465-CAA017356EE5}" destId="{8D30FF04-1880-4CC8-A143-68B3BFA2F2B0}" srcOrd="0" destOrd="0" presId="urn:microsoft.com/office/officeart/2005/8/layout/vList3"/>
    <dgm:cxn modelId="{1EE67A89-57E6-42E3-AE4E-0179489D2F87}" type="presParOf" srcId="{A91BBFE5-4517-42AE-A465-CAA017356EE5}" destId="{97F708DD-B7BD-4B78-973C-0AD1D284A65E}" srcOrd="1" destOrd="0" presId="urn:microsoft.com/office/officeart/2005/8/layout/vList3"/>
    <dgm:cxn modelId="{D8B02A0D-F944-4B06-AEBD-4B9A6AA6F9BA}" type="presParOf" srcId="{0705D14F-992E-41A3-BD7A-3BE457354E22}" destId="{F1820557-4E8C-4B8E-8020-FDDD9BDFC840}" srcOrd="3" destOrd="0" presId="urn:microsoft.com/office/officeart/2005/8/layout/vList3"/>
    <dgm:cxn modelId="{A1288336-2EAE-43D2-99F7-044925274BC0}" type="presParOf" srcId="{0705D14F-992E-41A3-BD7A-3BE457354E22}" destId="{14B7C6E6-19CC-4CC1-8AE4-8C6AFF48D9CC}" srcOrd="4" destOrd="0" presId="urn:microsoft.com/office/officeart/2005/8/layout/vList3"/>
    <dgm:cxn modelId="{6704B90E-74C3-445B-AD82-D46882D10DC1}" type="presParOf" srcId="{14B7C6E6-19CC-4CC1-8AE4-8C6AFF48D9CC}" destId="{116EA6C2-B448-4F9E-96E1-859B5FE75463}" srcOrd="0" destOrd="0" presId="urn:microsoft.com/office/officeart/2005/8/layout/vList3"/>
    <dgm:cxn modelId="{814CA132-CACF-4735-9A48-BF124131F558}" type="presParOf" srcId="{14B7C6E6-19CC-4CC1-8AE4-8C6AFF48D9CC}" destId="{14348B6D-DAC6-4E67-BA14-07344AA8001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60F18D1-5747-4E38-883F-3963F94D5545}" type="doc">
      <dgm:prSet loTypeId="urn:microsoft.com/office/officeart/2005/8/layout/vList4#1" loCatId="list" qsTypeId="urn:microsoft.com/office/officeart/2005/8/quickstyle/simple2" qsCatId="simple" csTypeId="urn:microsoft.com/office/officeart/2005/8/colors/colorful5" csCatId="colorful" phldr="1"/>
      <dgm:spPr/>
    </dgm:pt>
    <dgm:pt modelId="{C8A254DB-2D46-4FDD-BA1B-B6B9AEC2CAE3}">
      <dgm:prSet phldrT="[Текст]"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 Дошкольное образование – 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</a:rPr>
            <a:t>112 158,52 </a:t>
          </a:r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rgbClr val="36351A"/>
            </a:solidFill>
            <a:latin typeface="Bookman Old Style" pitchFamily="18" charset="0"/>
          </a:endParaRPr>
        </a:p>
      </dgm:t>
    </dgm:pt>
    <dgm:pt modelId="{037E7985-F863-40DD-B61F-46347B4AF2AC}" type="parTrans" cxnId="{7AF7FE1C-0DA1-4BFC-8FC0-AB8C358D9BE0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EDBD834B-7099-4C30-87E3-506BBB476EDC}" type="sibTrans" cxnId="{7AF7FE1C-0DA1-4BFC-8FC0-AB8C358D9BE0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175254BD-862F-4CEB-BC2A-A5F1D8CC983B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Общее образование –       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</a:rPr>
            <a:t>106 286,3 </a:t>
          </a:r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rgbClr val="36351A"/>
            </a:solidFill>
            <a:latin typeface="Bookman Old Style" pitchFamily="18" charset="0"/>
          </a:endParaRPr>
        </a:p>
      </dgm:t>
    </dgm:pt>
    <dgm:pt modelId="{09EABF89-9356-4ACE-88FD-4FFB17FA53FB}" type="parTrans" cxnId="{DEEAAD5A-560A-4920-8C52-D31558FB14AF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7A8D8F5C-7D97-4E13-A7B2-25D81D63AA33}" type="sibTrans" cxnId="{DEEAAD5A-560A-4920-8C52-D31558FB14AF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D807B5D3-020D-45AF-B441-BE6555EADA80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Молодежная политика и оздоровление детей 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– </a:t>
          </a:r>
        </a:p>
        <a:p>
          <a:r>
            <a:rPr lang="ru-RU" sz="20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59,0 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gm:t>
    </dgm:pt>
    <dgm:pt modelId="{131898E2-A1A2-400B-8CDD-F895B2AAB8B4}" type="parTrans" cxnId="{18318A82-0EFC-4A50-8B85-6AC7BA5E658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0B41F67D-B451-414F-9114-335411556BFA}" type="sibTrans" cxnId="{18318A82-0EFC-4A50-8B85-6AC7BA5E658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01AA70CE-2CC9-4C16-B766-E85B27D943EF}">
      <dgm:prSet phldrT="[Текст]"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Другие вопросы в области образования – </a:t>
          </a:r>
          <a:r>
            <a:rPr lang="ru-RU" sz="2000" b="1" dirty="0" smtClean="0">
              <a:solidFill>
                <a:srgbClr val="36351A"/>
              </a:solidFill>
              <a:latin typeface="Bookman Old Style" pitchFamily="18" charset="0"/>
            </a:rPr>
            <a:t>6 889,8 </a:t>
          </a:r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тыс.руб. </a:t>
          </a:r>
          <a:endParaRPr lang="ru-RU" sz="2000" dirty="0">
            <a:solidFill>
              <a:srgbClr val="36351A"/>
            </a:solidFill>
            <a:latin typeface="Bookman Old Style" pitchFamily="18" charset="0"/>
          </a:endParaRPr>
        </a:p>
      </dgm:t>
    </dgm:pt>
    <dgm:pt modelId="{1D20E34F-0EB1-4088-A05E-AB48CB2DBBF7}" type="parTrans" cxnId="{E91AD1C7-5A45-40D0-BCE0-6CCD8897482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C8F680BF-6D21-49B8-9B28-947E01080F5D}" type="sibTrans" cxnId="{E91AD1C7-5A45-40D0-BCE0-6CCD88974825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BC39170A-F479-4C79-A855-2406417A62F2}">
      <dgm:prSet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36351A"/>
              </a:solidFill>
              <a:latin typeface="Bookman Old Style" pitchFamily="18" charset="0"/>
            </a:rPr>
            <a:t>Дополнительное образование 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– </a:t>
          </a:r>
          <a:r>
            <a:rPr lang="ru-RU" sz="20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13 319,4 </a:t>
          </a:r>
          <a:r>
            <a:rPr lang="ru-RU" sz="20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тыс.руб.</a:t>
          </a:r>
          <a:endParaRPr lang="ru-RU" sz="2000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gm:t>
    </dgm:pt>
    <dgm:pt modelId="{38DCC358-CB82-4506-85FD-808F7B952F9C}" type="parTrans" cxnId="{D2588A19-AA81-45B1-A3BA-0F91A5AA85F6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1A4B1F8F-BD9D-408F-9D96-9FEF56F63299}" type="sibTrans" cxnId="{D2588A19-AA81-45B1-A3BA-0F91A5AA85F6}">
      <dgm:prSet/>
      <dgm:spPr/>
      <dgm:t>
        <a:bodyPr/>
        <a:lstStyle/>
        <a:p>
          <a:endParaRPr lang="ru-RU" sz="2000">
            <a:latin typeface="Bookman Old Style" pitchFamily="18" charset="0"/>
          </a:endParaRPr>
        </a:p>
      </dgm:t>
    </dgm:pt>
    <dgm:pt modelId="{D4690E2B-8823-485D-B5FF-A65AA6317B1B}" type="pres">
      <dgm:prSet presAssocID="{560F18D1-5747-4E38-883F-3963F94D5545}" presName="linear" presStyleCnt="0">
        <dgm:presLayoutVars>
          <dgm:dir/>
          <dgm:resizeHandles val="exact"/>
        </dgm:presLayoutVars>
      </dgm:prSet>
      <dgm:spPr/>
    </dgm:pt>
    <dgm:pt modelId="{A927DD4F-7B7C-4908-8EE3-7DED072636D2}" type="pres">
      <dgm:prSet presAssocID="{C8A254DB-2D46-4FDD-BA1B-B6B9AEC2CAE3}" presName="comp" presStyleCnt="0"/>
      <dgm:spPr/>
    </dgm:pt>
    <dgm:pt modelId="{67223D96-192D-43F5-A39B-E88DB84F1EA7}" type="pres">
      <dgm:prSet presAssocID="{C8A254DB-2D46-4FDD-BA1B-B6B9AEC2CAE3}" presName="box" presStyleLbl="node1" presStyleIdx="0" presStyleCnt="5"/>
      <dgm:spPr/>
      <dgm:t>
        <a:bodyPr/>
        <a:lstStyle/>
        <a:p>
          <a:endParaRPr lang="ru-RU"/>
        </a:p>
      </dgm:t>
    </dgm:pt>
    <dgm:pt modelId="{B71DBCBD-B40C-444C-8D6B-C85928646A08}" type="pres">
      <dgm:prSet presAssocID="{C8A254DB-2D46-4FDD-BA1B-B6B9AEC2CAE3}" presName="img" presStyleLbl="fgImgPlace1" presStyleIdx="0" presStyleCnt="5" custScaleX="72787" custScaleY="90477" custLinFactNeighborX="-5148" custLinFactNeighborY="19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121B94D-6898-425D-BCAD-A15165D71F47}" type="pres">
      <dgm:prSet presAssocID="{C8A254DB-2D46-4FDD-BA1B-B6B9AEC2CAE3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8EDDB-F820-4304-B055-BFEFF95E279F}" type="pres">
      <dgm:prSet presAssocID="{EDBD834B-7099-4C30-87E3-506BBB476EDC}" presName="spacer" presStyleCnt="0"/>
      <dgm:spPr/>
    </dgm:pt>
    <dgm:pt modelId="{72DD992A-7A59-4268-B846-BDCF0B78D4E3}" type="pres">
      <dgm:prSet presAssocID="{175254BD-862F-4CEB-BC2A-A5F1D8CC983B}" presName="comp" presStyleCnt="0"/>
      <dgm:spPr/>
    </dgm:pt>
    <dgm:pt modelId="{FD1359A3-419C-4B43-92F0-11C7B2503A24}" type="pres">
      <dgm:prSet presAssocID="{175254BD-862F-4CEB-BC2A-A5F1D8CC983B}" presName="box" presStyleLbl="node1" presStyleIdx="1" presStyleCnt="5" custScaleY="118586" custLinFactNeighborX="2794" custLinFactNeighborY="-4733"/>
      <dgm:spPr/>
      <dgm:t>
        <a:bodyPr/>
        <a:lstStyle/>
        <a:p>
          <a:endParaRPr lang="ru-RU"/>
        </a:p>
      </dgm:t>
    </dgm:pt>
    <dgm:pt modelId="{01FC1B6F-C6E0-4ABF-9B5F-FF3F4B3155BA}" type="pres">
      <dgm:prSet presAssocID="{175254BD-862F-4CEB-BC2A-A5F1D8CC983B}" presName="img" presStyleLbl="fgImgPlace1" presStyleIdx="1" presStyleCnt="5" custScaleX="75573" custLinFactNeighborX="-6541" custLinFactNeighborY="-437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6208F93-6CA0-4A18-BC75-58ECFB5348CE}" type="pres">
      <dgm:prSet presAssocID="{175254BD-862F-4CEB-BC2A-A5F1D8CC983B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03DF4B-D611-4479-905F-32D890FA7AEB}" type="pres">
      <dgm:prSet presAssocID="{7A8D8F5C-7D97-4E13-A7B2-25D81D63AA33}" presName="spacer" presStyleCnt="0"/>
      <dgm:spPr/>
    </dgm:pt>
    <dgm:pt modelId="{91B8E2DD-B43B-43EA-863B-FE949FF3F9B1}" type="pres">
      <dgm:prSet presAssocID="{BC39170A-F479-4C79-A855-2406417A62F2}" presName="comp" presStyleCnt="0"/>
      <dgm:spPr/>
    </dgm:pt>
    <dgm:pt modelId="{ABF1C03F-1A71-4233-B030-C9D9342F3037}" type="pres">
      <dgm:prSet presAssocID="{BC39170A-F479-4C79-A855-2406417A62F2}" presName="box" presStyleLbl="node1" presStyleIdx="2" presStyleCnt="5" custLinFactNeighborY="-12046"/>
      <dgm:spPr/>
      <dgm:t>
        <a:bodyPr/>
        <a:lstStyle/>
        <a:p>
          <a:endParaRPr lang="ru-RU"/>
        </a:p>
      </dgm:t>
    </dgm:pt>
    <dgm:pt modelId="{5DD9FAD1-C1F1-41C3-9E6D-A0ACA7A1FDAC}" type="pres">
      <dgm:prSet presAssocID="{BC39170A-F479-4C79-A855-2406417A62F2}" presName="img" presStyleLbl="fgImgPlace1" presStyleIdx="2" presStyleCnt="5" custScaleX="72651" custLinFactNeighborX="-863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22533ED1-5C4F-48B3-BBBD-B053249D3197}" type="pres">
      <dgm:prSet presAssocID="{BC39170A-F479-4C79-A855-2406417A62F2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453237-2851-4E45-80D5-25C0CFB180F2}" type="pres">
      <dgm:prSet presAssocID="{1A4B1F8F-BD9D-408F-9D96-9FEF56F63299}" presName="spacer" presStyleCnt="0"/>
      <dgm:spPr/>
    </dgm:pt>
    <dgm:pt modelId="{933C6B9D-27DF-43ED-A127-F04B03B18F07}" type="pres">
      <dgm:prSet presAssocID="{D807B5D3-020D-45AF-B441-BE6555EADA80}" presName="comp" presStyleCnt="0"/>
      <dgm:spPr/>
    </dgm:pt>
    <dgm:pt modelId="{81EF7927-E0B2-4E8C-9FE9-8E82353DE881}" type="pres">
      <dgm:prSet presAssocID="{D807B5D3-020D-45AF-B441-BE6555EADA80}" presName="box" presStyleLbl="node1" presStyleIdx="3" presStyleCnt="5" custLinFactNeighborY="-7668"/>
      <dgm:spPr/>
      <dgm:t>
        <a:bodyPr/>
        <a:lstStyle/>
        <a:p>
          <a:endParaRPr lang="ru-RU"/>
        </a:p>
      </dgm:t>
    </dgm:pt>
    <dgm:pt modelId="{E23B3465-CCFF-4081-8335-62F88412A96B}" type="pres">
      <dgm:prSet presAssocID="{D807B5D3-020D-45AF-B441-BE6555EADA80}" presName="img" presStyleLbl="fgImgPlace1" presStyleIdx="3" presStyleCnt="5" custScaleX="72651" custLinFactNeighborX="-8636" custLinFactNeighborY="-10331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7F840082-A5A2-4EAD-A9C8-C08D63A1D516}" type="pres">
      <dgm:prSet presAssocID="{D807B5D3-020D-45AF-B441-BE6555EADA80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923E4A-5C22-41AF-BE93-3E8AFB6DB582}" type="pres">
      <dgm:prSet presAssocID="{0B41F67D-B451-414F-9114-335411556BFA}" presName="spacer" presStyleCnt="0"/>
      <dgm:spPr/>
    </dgm:pt>
    <dgm:pt modelId="{714EAC14-E9B8-45BA-B8D4-B714A3262195}" type="pres">
      <dgm:prSet presAssocID="{01AA70CE-2CC9-4C16-B766-E85B27D943EF}" presName="comp" presStyleCnt="0"/>
      <dgm:spPr/>
    </dgm:pt>
    <dgm:pt modelId="{77AEECCD-138B-422A-8812-FCF204062142}" type="pres">
      <dgm:prSet presAssocID="{01AA70CE-2CC9-4C16-B766-E85B27D943EF}" presName="box" presStyleLbl="node1" presStyleIdx="4" presStyleCnt="5" custLinFactNeighborY="-11502"/>
      <dgm:spPr/>
      <dgm:t>
        <a:bodyPr/>
        <a:lstStyle/>
        <a:p>
          <a:endParaRPr lang="ru-RU"/>
        </a:p>
      </dgm:t>
    </dgm:pt>
    <dgm:pt modelId="{412B4EF0-0B24-4BE3-900A-BDCF608BD34A}" type="pres">
      <dgm:prSet presAssocID="{01AA70CE-2CC9-4C16-B766-E85B27D943EF}" presName="img" presStyleLbl="fgImgPlace1" presStyleIdx="4" presStyleCnt="5" custScaleX="72735" custLinFactNeighborX="-8594" custLinFactNeighborY="-18622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21C4FFD8-4D90-4D5C-91C3-2A364E96FDAF}" type="pres">
      <dgm:prSet presAssocID="{01AA70CE-2CC9-4C16-B766-E85B27D943EF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2AFD38-E010-4A8F-B425-67A5DA1D11B1}" type="presOf" srcId="{C8A254DB-2D46-4FDD-BA1B-B6B9AEC2CAE3}" destId="{B121B94D-6898-425D-BCAD-A15165D71F47}" srcOrd="1" destOrd="0" presId="urn:microsoft.com/office/officeart/2005/8/layout/vList4#1"/>
    <dgm:cxn modelId="{50D1495F-48A5-4E84-A40C-D9FF3F8F7301}" type="presOf" srcId="{175254BD-862F-4CEB-BC2A-A5F1D8CC983B}" destId="{FD1359A3-419C-4B43-92F0-11C7B2503A24}" srcOrd="0" destOrd="0" presId="urn:microsoft.com/office/officeart/2005/8/layout/vList4#1"/>
    <dgm:cxn modelId="{E91AD1C7-5A45-40D0-BCE0-6CCD88974825}" srcId="{560F18D1-5747-4E38-883F-3963F94D5545}" destId="{01AA70CE-2CC9-4C16-B766-E85B27D943EF}" srcOrd="4" destOrd="0" parTransId="{1D20E34F-0EB1-4088-A05E-AB48CB2DBBF7}" sibTransId="{C8F680BF-6D21-49B8-9B28-947E01080F5D}"/>
    <dgm:cxn modelId="{2802D30B-6190-4DBA-AE01-A64B7BD3EEF0}" type="presOf" srcId="{01AA70CE-2CC9-4C16-B766-E85B27D943EF}" destId="{77AEECCD-138B-422A-8812-FCF204062142}" srcOrd="0" destOrd="0" presId="urn:microsoft.com/office/officeart/2005/8/layout/vList4#1"/>
    <dgm:cxn modelId="{5771E4FD-6D9B-4C09-91BA-5E551F55DA31}" type="presOf" srcId="{BC39170A-F479-4C79-A855-2406417A62F2}" destId="{ABF1C03F-1A71-4233-B030-C9D9342F3037}" srcOrd="0" destOrd="0" presId="urn:microsoft.com/office/officeart/2005/8/layout/vList4#1"/>
    <dgm:cxn modelId="{CC73CACD-DC00-4C01-9008-52D8990F365C}" type="presOf" srcId="{175254BD-862F-4CEB-BC2A-A5F1D8CC983B}" destId="{F6208F93-6CA0-4A18-BC75-58ECFB5348CE}" srcOrd="1" destOrd="0" presId="urn:microsoft.com/office/officeart/2005/8/layout/vList4#1"/>
    <dgm:cxn modelId="{608EA8E9-C0A9-4218-BDAD-D8CF83F98991}" type="presOf" srcId="{D807B5D3-020D-45AF-B441-BE6555EADA80}" destId="{81EF7927-E0B2-4E8C-9FE9-8E82353DE881}" srcOrd="0" destOrd="0" presId="urn:microsoft.com/office/officeart/2005/8/layout/vList4#1"/>
    <dgm:cxn modelId="{6948CF8F-9F95-4E4E-8D7F-FB3EBFE7B473}" type="presOf" srcId="{C8A254DB-2D46-4FDD-BA1B-B6B9AEC2CAE3}" destId="{67223D96-192D-43F5-A39B-E88DB84F1EA7}" srcOrd="0" destOrd="0" presId="urn:microsoft.com/office/officeart/2005/8/layout/vList4#1"/>
    <dgm:cxn modelId="{7AF7FE1C-0DA1-4BFC-8FC0-AB8C358D9BE0}" srcId="{560F18D1-5747-4E38-883F-3963F94D5545}" destId="{C8A254DB-2D46-4FDD-BA1B-B6B9AEC2CAE3}" srcOrd="0" destOrd="0" parTransId="{037E7985-F863-40DD-B61F-46347B4AF2AC}" sibTransId="{EDBD834B-7099-4C30-87E3-506BBB476EDC}"/>
    <dgm:cxn modelId="{18318A82-0EFC-4A50-8B85-6AC7BA5E6585}" srcId="{560F18D1-5747-4E38-883F-3963F94D5545}" destId="{D807B5D3-020D-45AF-B441-BE6555EADA80}" srcOrd="3" destOrd="0" parTransId="{131898E2-A1A2-400B-8CDD-F895B2AAB8B4}" sibTransId="{0B41F67D-B451-414F-9114-335411556BFA}"/>
    <dgm:cxn modelId="{0BA1F5F5-AEF6-497A-894C-45BD19AC9D6A}" type="presOf" srcId="{560F18D1-5747-4E38-883F-3963F94D5545}" destId="{D4690E2B-8823-485D-B5FF-A65AA6317B1B}" srcOrd="0" destOrd="0" presId="urn:microsoft.com/office/officeart/2005/8/layout/vList4#1"/>
    <dgm:cxn modelId="{DEEAAD5A-560A-4920-8C52-D31558FB14AF}" srcId="{560F18D1-5747-4E38-883F-3963F94D5545}" destId="{175254BD-862F-4CEB-BC2A-A5F1D8CC983B}" srcOrd="1" destOrd="0" parTransId="{09EABF89-9356-4ACE-88FD-4FFB17FA53FB}" sibTransId="{7A8D8F5C-7D97-4E13-A7B2-25D81D63AA33}"/>
    <dgm:cxn modelId="{D2588A19-AA81-45B1-A3BA-0F91A5AA85F6}" srcId="{560F18D1-5747-4E38-883F-3963F94D5545}" destId="{BC39170A-F479-4C79-A855-2406417A62F2}" srcOrd="2" destOrd="0" parTransId="{38DCC358-CB82-4506-85FD-808F7B952F9C}" sibTransId="{1A4B1F8F-BD9D-408F-9D96-9FEF56F63299}"/>
    <dgm:cxn modelId="{6EADFB9C-DCD5-4BA8-A503-87C72AF61650}" type="presOf" srcId="{BC39170A-F479-4C79-A855-2406417A62F2}" destId="{22533ED1-5C4F-48B3-BBBD-B053249D3197}" srcOrd="1" destOrd="0" presId="urn:microsoft.com/office/officeart/2005/8/layout/vList4#1"/>
    <dgm:cxn modelId="{9129FFFD-61D5-41B4-A64E-9E6CA798DB7D}" type="presOf" srcId="{01AA70CE-2CC9-4C16-B766-E85B27D943EF}" destId="{21C4FFD8-4D90-4D5C-91C3-2A364E96FDAF}" srcOrd="1" destOrd="0" presId="urn:microsoft.com/office/officeart/2005/8/layout/vList4#1"/>
    <dgm:cxn modelId="{F5EFF28B-32A0-4E0C-B358-2F693C65A336}" type="presOf" srcId="{D807B5D3-020D-45AF-B441-BE6555EADA80}" destId="{7F840082-A5A2-4EAD-A9C8-C08D63A1D516}" srcOrd="1" destOrd="0" presId="urn:microsoft.com/office/officeart/2005/8/layout/vList4#1"/>
    <dgm:cxn modelId="{E6F55CD2-5766-4362-808B-79AA68E7E62B}" type="presParOf" srcId="{D4690E2B-8823-485D-B5FF-A65AA6317B1B}" destId="{A927DD4F-7B7C-4908-8EE3-7DED072636D2}" srcOrd="0" destOrd="0" presId="urn:microsoft.com/office/officeart/2005/8/layout/vList4#1"/>
    <dgm:cxn modelId="{16F251A0-BD4D-44B6-A39F-266276B564E5}" type="presParOf" srcId="{A927DD4F-7B7C-4908-8EE3-7DED072636D2}" destId="{67223D96-192D-43F5-A39B-E88DB84F1EA7}" srcOrd="0" destOrd="0" presId="urn:microsoft.com/office/officeart/2005/8/layout/vList4#1"/>
    <dgm:cxn modelId="{FCD5F460-455E-4841-BF6B-8D84638F0B11}" type="presParOf" srcId="{A927DD4F-7B7C-4908-8EE3-7DED072636D2}" destId="{B71DBCBD-B40C-444C-8D6B-C85928646A08}" srcOrd="1" destOrd="0" presId="urn:microsoft.com/office/officeart/2005/8/layout/vList4#1"/>
    <dgm:cxn modelId="{A59F0C03-46D0-4979-9A11-C4AEE9D0EE77}" type="presParOf" srcId="{A927DD4F-7B7C-4908-8EE3-7DED072636D2}" destId="{B121B94D-6898-425D-BCAD-A15165D71F47}" srcOrd="2" destOrd="0" presId="urn:microsoft.com/office/officeart/2005/8/layout/vList4#1"/>
    <dgm:cxn modelId="{35B6B558-B750-48D1-99F1-39D2558FA118}" type="presParOf" srcId="{D4690E2B-8823-485D-B5FF-A65AA6317B1B}" destId="{A008EDDB-F820-4304-B055-BFEFF95E279F}" srcOrd="1" destOrd="0" presId="urn:microsoft.com/office/officeart/2005/8/layout/vList4#1"/>
    <dgm:cxn modelId="{7D518A9F-EE96-451B-9E47-3ABF803FE717}" type="presParOf" srcId="{D4690E2B-8823-485D-B5FF-A65AA6317B1B}" destId="{72DD992A-7A59-4268-B846-BDCF0B78D4E3}" srcOrd="2" destOrd="0" presId="urn:microsoft.com/office/officeart/2005/8/layout/vList4#1"/>
    <dgm:cxn modelId="{4F69FEAB-6E53-4E02-89BA-F036544305D9}" type="presParOf" srcId="{72DD992A-7A59-4268-B846-BDCF0B78D4E3}" destId="{FD1359A3-419C-4B43-92F0-11C7B2503A24}" srcOrd="0" destOrd="0" presId="urn:microsoft.com/office/officeart/2005/8/layout/vList4#1"/>
    <dgm:cxn modelId="{C6F3D0C6-F671-459B-9191-B07AEDD89DFE}" type="presParOf" srcId="{72DD992A-7A59-4268-B846-BDCF0B78D4E3}" destId="{01FC1B6F-C6E0-4ABF-9B5F-FF3F4B3155BA}" srcOrd="1" destOrd="0" presId="urn:microsoft.com/office/officeart/2005/8/layout/vList4#1"/>
    <dgm:cxn modelId="{B077F94D-EA75-4DCC-A6B8-E14160EFC9DD}" type="presParOf" srcId="{72DD992A-7A59-4268-B846-BDCF0B78D4E3}" destId="{F6208F93-6CA0-4A18-BC75-58ECFB5348CE}" srcOrd="2" destOrd="0" presId="urn:microsoft.com/office/officeart/2005/8/layout/vList4#1"/>
    <dgm:cxn modelId="{4C9AF5F6-CE7C-4C95-8DDF-979EFC5A2325}" type="presParOf" srcId="{D4690E2B-8823-485D-B5FF-A65AA6317B1B}" destId="{B403DF4B-D611-4479-905F-32D890FA7AEB}" srcOrd="3" destOrd="0" presId="urn:microsoft.com/office/officeart/2005/8/layout/vList4#1"/>
    <dgm:cxn modelId="{44DE7868-F541-454A-B450-46D1369708B5}" type="presParOf" srcId="{D4690E2B-8823-485D-B5FF-A65AA6317B1B}" destId="{91B8E2DD-B43B-43EA-863B-FE949FF3F9B1}" srcOrd="4" destOrd="0" presId="urn:microsoft.com/office/officeart/2005/8/layout/vList4#1"/>
    <dgm:cxn modelId="{34DFEB16-D86E-48D6-9520-87544AC558BD}" type="presParOf" srcId="{91B8E2DD-B43B-43EA-863B-FE949FF3F9B1}" destId="{ABF1C03F-1A71-4233-B030-C9D9342F3037}" srcOrd="0" destOrd="0" presId="urn:microsoft.com/office/officeart/2005/8/layout/vList4#1"/>
    <dgm:cxn modelId="{6A87AA49-C124-4470-B588-CC75A3768690}" type="presParOf" srcId="{91B8E2DD-B43B-43EA-863B-FE949FF3F9B1}" destId="{5DD9FAD1-C1F1-41C3-9E6D-A0ACA7A1FDAC}" srcOrd="1" destOrd="0" presId="urn:microsoft.com/office/officeart/2005/8/layout/vList4#1"/>
    <dgm:cxn modelId="{B0C3128B-DF63-48D6-9478-F267F0FDE409}" type="presParOf" srcId="{91B8E2DD-B43B-43EA-863B-FE949FF3F9B1}" destId="{22533ED1-5C4F-48B3-BBBD-B053249D3197}" srcOrd="2" destOrd="0" presId="urn:microsoft.com/office/officeart/2005/8/layout/vList4#1"/>
    <dgm:cxn modelId="{BAFB27E4-68D8-4D83-B5EC-611AF9005187}" type="presParOf" srcId="{D4690E2B-8823-485D-B5FF-A65AA6317B1B}" destId="{7F453237-2851-4E45-80D5-25C0CFB180F2}" srcOrd="5" destOrd="0" presId="urn:microsoft.com/office/officeart/2005/8/layout/vList4#1"/>
    <dgm:cxn modelId="{332CFCCC-B260-4B65-BB16-207B1ACF6CF0}" type="presParOf" srcId="{D4690E2B-8823-485D-B5FF-A65AA6317B1B}" destId="{933C6B9D-27DF-43ED-A127-F04B03B18F07}" srcOrd="6" destOrd="0" presId="urn:microsoft.com/office/officeart/2005/8/layout/vList4#1"/>
    <dgm:cxn modelId="{39E1C97E-0434-4698-B586-8A37B5E3EE64}" type="presParOf" srcId="{933C6B9D-27DF-43ED-A127-F04B03B18F07}" destId="{81EF7927-E0B2-4E8C-9FE9-8E82353DE881}" srcOrd="0" destOrd="0" presId="urn:microsoft.com/office/officeart/2005/8/layout/vList4#1"/>
    <dgm:cxn modelId="{4C06DE79-ED92-428B-8E07-8D85C95C0D42}" type="presParOf" srcId="{933C6B9D-27DF-43ED-A127-F04B03B18F07}" destId="{E23B3465-CCFF-4081-8335-62F88412A96B}" srcOrd="1" destOrd="0" presId="urn:microsoft.com/office/officeart/2005/8/layout/vList4#1"/>
    <dgm:cxn modelId="{17688609-614D-4F0B-AE36-629C11C99F99}" type="presParOf" srcId="{933C6B9D-27DF-43ED-A127-F04B03B18F07}" destId="{7F840082-A5A2-4EAD-A9C8-C08D63A1D516}" srcOrd="2" destOrd="0" presId="urn:microsoft.com/office/officeart/2005/8/layout/vList4#1"/>
    <dgm:cxn modelId="{CBC05E30-6FB2-4A38-A089-97EEDAD05BEC}" type="presParOf" srcId="{D4690E2B-8823-485D-B5FF-A65AA6317B1B}" destId="{7D923E4A-5C22-41AF-BE93-3E8AFB6DB582}" srcOrd="7" destOrd="0" presId="urn:microsoft.com/office/officeart/2005/8/layout/vList4#1"/>
    <dgm:cxn modelId="{929F42A4-C76D-4AB1-BD2C-1915FEB2EF42}" type="presParOf" srcId="{D4690E2B-8823-485D-B5FF-A65AA6317B1B}" destId="{714EAC14-E9B8-45BA-B8D4-B714A3262195}" srcOrd="8" destOrd="0" presId="urn:microsoft.com/office/officeart/2005/8/layout/vList4#1"/>
    <dgm:cxn modelId="{6DE5D0B9-8B9C-4015-93BA-C6A013F8B7CA}" type="presParOf" srcId="{714EAC14-E9B8-45BA-B8D4-B714A3262195}" destId="{77AEECCD-138B-422A-8812-FCF204062142}" srcOrd="0" destOrd="0" presId="urn:microsoft.com/office/officeart/2005/8/layout/vList4#1"/>
    <dgm:cxn modelId="{D48B271D-5A2D-4E6C-B23E-9AF8EDAF75D1}" type="presParOf" srcId="{714EAC14-E9B8-45BA-B8D4-B714A3262195}" destId="{412B4EF0-0B24-4BE3-900A-BDCF608BD34A}" srcOrd="1" destOrd="0" presId="urn:microsoft.com/office/officeart/2005/8/layout/vList4#1"/>
    <dgm:cxn modelId="{C9768754-3DDF-48CF-A0C0-15D1106857EB}" type="presParOf" srcId="{714EAC14-E9B8-45BA-B8D4-B714A3262195}" destId="{21C4FFD8-4D90-4D5C-91C3-2A364E96FDAF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6A0F19F-32E3-400A-9915-720AAB80D74C}" type="doc">
      <dgm:prSet loTypeId="urn:microsoft.com/office/officeart/2005/8/layout/vList4#2" loCatId="list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ru-RU"/>
        </a:p>
      </dgm:t>
    </dgm:pt>
    <dgm:pt modelId="{ACDB767D-04EC-490A-A02F-92B74C052A65}">
      <dgm:prSet phldrT="[Текст]" custT="1"/>
      <dgm:spPr>
        <a:solidFill>
          <a:srgbClr val="FCC4C9"/>
        </a:solidFill>
      </dgm:spPr>
      <dgm:t>
        <a:bodyPr/>
        <a:lstStyle/>
        <a:p>
          <a:pPr algn="just"/>
          <a:r>
            <a:rPr lang="ru-RU" sz="2400" dirty="0" smtClean="0">
              <a:solidFill>
                <a:schemeClr val="tx1"/>
              </a:solidFill>
              <a:latin typeface="Bookman Old Style" pitchFamily="18" charset="0"/>
            </a:rPr>
            <a:t>расходы на обеспечение деятельности МАУК Малышевский Дворец культуры «Русь»– </a:t>
          </a:r>
          <a:r>
            <a:rPr lang="ru-RU" sz="2000" b="1" dirty="0" smtClean="0">
              <a:solidFill>
                <a:schemeClr val="tx1"/>
              </a:solidFill>
              <a:latin typeface="Bookman Old Style" pitchFamily="18" charset="0"/>
            </a:rPr>
            <a:t>16 000,9 тыс. руб</a:t>
          </a:r>
          <a:r>
            <a:rPr lang="ru-RU" sz="2000" dirty="0" smtClean="0">
              <a:solidFill>
                <a:schemeClr val="tx1"/>
              </a:solidFill>
              <a:latin typeface="Bookman Old Style" pitchFamily="18" charset="0"/>
            </a:rPr>
            <a:t>. </a:t>
          </a:r>
          <a:endParaRPr lang="ru-RU" sz="2000" dirty="0">
            <a:solidFill>
              <a:schemeClr val="tx1"/>
            </a:solidFill>
            <a:latin typeface="Bookman Old Style" pitchFamily="18" charset="0"/>
          </a:endParaRPr>
        </a:p>
      </dgm:t>
    </dgm:pt>
    <dgm:pt modelId="{FCC11C78-1D0A-4AC4-897C-CAC417742D02}" type="parTrans" cxnId="{E1AA5EDA-2C59-408B-AD2C-A569B82D19BD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9D46FE8-9F0A-45F6-942A-3592BD51E7F8}" type="sibTrans" cxnId="{E1AA5EDA-2C59-408B-AD2C-A569B82D19BD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9D3151A1-54DF-4917-AB7E-8B3153AE460D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2400" dirty="0" smtClean="0">
              <a:solidFill>
                <a:schemeClr val="tx1"/>
              </a:solidFill>
              <a:latin typeface="Bookman Old Style" pitchFamily="18" charset="0"/>
            </a:rPr>
            <a:t>расходы на содержание МБУК «Библиотека Малышевского городского округа» – </a:t>
          </a:r>
          <a:r>
            <a:rPr lang="ru-RU" sz="2000" b="1" dirty="0" smtClean="0">
              <a:solidFill>
                <a:schemeClr val="tx1"/>
              </a:solidFill>
              <a:latin typeface="Bookman Old Style" pitchFamily="18" charset="0"/>
            </a:rPr>
            <a:t>8 281,5 тыс. руб. </a:t>
          </a:r>
          <a:endParaRPr lang="ru-RU" sz="2400" dirty="0">
            <a:solidFill>
              <a:schemeClr val="tx1"/>
            </a:solidFill>
            <a:latin typeface="Bookman Old Style" pitchFamily="18" charset="0"/>
          </a:endParaRPr>
        </a:p>
      </dgm:t>
    </dgm:pt>
    <dgm:pt modelId="{178F85AE-76C9-4B52-888C-2F601B7BB718}" type="sibTrans" cxnId="{3B621B73-6BE5-4375-9E08-BC39F2068C56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99046BC-AC57-4921-8CC5-0A4B30D3C9FB}" type="parTrans" cxnId="{3B621B73-6BE5-4375-9E08-BC39F2068C56}">
      <dgm:prSet/>
      <dgm:spPr/>
      <dgm:t>
        <a:bodyPr/>
        <a:lstStyle/>
        <a:p>
          <a:endParaRPr lang="ru-RU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12FBCDC-87F7-4099-B744-AD254E7FC771}" type="pres">
      <dgm:prSet presAssocID="{76A0F19F-32E3-400A-9915-720AAB80D74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BE5B1B-3E92-44E3-AB2E-B19F2962E0E7}" type="pres">
      <dgm:prSet presAssocID="{ACDB767D-04EC-490A-A02F-92B74C052A65}" presName="comp" presStyleCnt="0"/>
      <dgm:spPr/>
    </dgm:pt>
    <dgm:pt modelId="{13A2AE32-E248-4CF8-8537-2282B91B1900}" type="pres">
      <dgm:prSet presAssocID="{ACDB767D-04EC-490A-A02F-92B74C052A65}" presName="box" presStyleLbl="node1" presStyleIdx="0" presStyleCnt="2" custScaleY="169440" custLinFactY="-11436" custLinFactNeighborX="-1735" custLinFactNeighborY="-100000"/>
      <dgm:spPr/>
      <dgm:t>
        <a:bodyPr/>
        <a:lstStyle/>
        <a:p>
          <a:endParaRPr lang="ru-RU"/>
        </a:p>
      </dgm:t>
    </dgm:pt>
    <dgm:pt modelId="{EF1C3B3D-BD20-4E84-8462-1970C43E85CF}" type="pres">
      <dgm:prSet presAssocID="{ACDB767D-04EC-490A-A02F-92B74C052A65}" presName="img" presStyleLbl="fgImgPlace1" presStyleIdx="0" presStyleCnt="2" custScaleX="92471" custScaleY="143247" custLinFactNeighborX="-5194" custLinFactNeighborY="-1843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E772CB9-F627-4D00-999F-E9BC8BAD73C6}" type="pres">
      <dgm:prSet presAssocID="{ACDB767D-04EC-490A-A02F-92B74C052A65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976494-73DA-475B-8316-88457CDAF224}" type="pres">
      <dgm:prSet presAssocID="{09D46FE8-9F0A-45F6-942A-3592BD51E7F8}" presName="spacer" presStyleCnt="0"/>
      <dgm:spPr/>
    </dgm:pt>
    <dgm:pt modelId="{0C695FBE-DF75-4497-BBBE-6EA87BD80D42}" type="pres">
      <dgm:prSet presAssocID="{9D3151A1-54DF-4917-AB7E-8B3153AE460D}" presName="comp" presStyleCnt="0"/>
      <dgm:spPr/>
    </dgm:pt>
    <dgm:pt modelId="{43CCD966-EE10-49D8-A208-09CA7D621899}" type="pres">
      <dgm:prSet presAssocID="{9D3151A1-54DF-4917-AB7E-8B3153AE460D}" presName="box" presStyleLbl="node1" presStyleIdx="1" presStyleCnt="2" custScaleY="171742" custLinFactNeighborY="7971"/>
      <dgm:spPr/>
      <dgm:t>
        <a:bodyPr/>
        <a:lstStyle/>
        <a:p>
          <a:endParaRPr lang="ru-RU"/>
        </a:p>
      </dgm:t>
    </dgm:pt>
    <dgm:pt modelId="{3CD58197-2190-41B1-BC60-E70DB3E11112}" type="pres">
      <dgm:prSet presAssocID="{9D3151A1-54DF-4917-AB7E-8B3153AE460D}" presName="img" presStyleLbl="fgImgPlace1" presStyleIdx="1" presStyleCnt="2" custScaleY="193035" custLinFactNeighborY="882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3C78BEF-C2F7-42F8-B216-C232CF1FE28D}" type="pres">
      <dgm:prSet presAssocID="{9D3151A1-54DF-4917-AB7E-8B3153AE460D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4F91187-C4F1-4798-AECF-81CB6FAC755F}" type="presOf" srcId="{ACDB767D-04EC-490A-A02F-92B74C052A65}" destId="{13A2AE32-E248-4CF8-8537-2282B91B1900}" srcOrd="0" destOrd="0" presId="urn:microsoft.com/office/officeart/2005/8/layout/vList4#2"/>
    <dgm:cxn modelId="{AB648C2C-EF4D-43B8-8869-8BA384D03F62}" type="presOf" srcId="{9D3151A1-54DF-4917-AB7E-8B3153AE460D}" destId="{03C78BEF-C2F7-42F8-B216-C232CF1FE28D}" srcOrd="1" destOrd="0" presId="urn:microsoft.com/office/officeart/2005/8/layout/vList4#2"/>
    <dgm:cxn modelId="{3B621B73-6BE5-4375-9E08-BC39F2068C56}" srcId="{76A0F19F-32E3-400A-9915-720AAB80D74C}" destId="{9D3151A1-54DF-4917-AB7E-8B3153AE460D}" srcOrd="1" destOrd="0" parTransId="{599046BC-AC57-4921-8CC5-0A4B30D3C9FB}" sibTransId="{178F85AE-76C9-4B52-888C-2F601B7BB718}"/>
    <dgm:cxn modelId="{E1AA5EDA-2C59-408B-AD2C-A569B82D19BD}" srcId="{76A0F19F-32E3-400A-9915-720AAB80D74C}" destId="{ACDB767D-04EC-490A-A02F-92B74C052A65}" srcOrd="0" destOrd="0" parTransId="{FCC11C78-1D0A-4AC4-897C-CAC417742D02}" sibTransId="{09D46FE8-9F0A-45F6-942A-3592BD51E7F8}"/>
    <dgm:cxn modelId="{5D231E6B-F779-42DE-A96A-F55D66D89E49}" type="presOf" srcId="{76A0F19F-32E3-400A-9915-720AAB80D74C}" destId="{312FBCDC-87F7-4099-B744-AD254E7FC771}" srcOrd="0" destOrd="0" presId="urn:microsoft.com/office/officeart/2005/8/layout/vList4#2"/>
    <dgm:cxn modelId="{407CCD47-41F7-400B-B63E-2154180FC036}" type="presOf" srcId="{9D3151A1-54DF-4917-AB7E-8B3153AE460D}" destId="{43CCD966-EE10-49D8-A208-09CA7D621899}" srcOrd="0" destOrd="0" presId="urn:microsoft.com/office/officeart/2005/8/layout/vList4#2"/>
    <dgm:cxn modelId="{500E8FB6-B404-4AAA-A8B4-9B5964A3CA2A}" type="presOf" srcId="{ACDB767D-04EC-490A-A02F-92B74C052A65}" destId="{7E772CB9-F627-4D00-999F-E9BC8BAD73C6}" srcOrd="1" destOrd="0" presId="urn:microsoft.com/office/officeart/2005/8/layout/vList4#2"/>
    <dgm:cxn modelId="{BA981E82-532E-4C8A-A724-BFF9BC257D5B}" type="presParOf" srcId="{312FBCDC-87F7-4099-B744-AD254E7FC771}" destId="{4FBE5B1B-3E92-44E3-AB2E-B19F2962E0E7}" srcOrd="0" destOrd="0" presId="urn:microsoft.com/office/officeart/2005/8/layout/vList4#2"/>
    <dgm:cxn modelId="{729F2046-75A8-464C-B115-B52369317B74}" type="presParOf" srcId="{4FBE5B1B-3E92-44E3-AB2E-B19F2962E0E7}" destId="{13A2AE32-E248-4CF8-8537-2282B91B1900}" srcOrd="0" destOrd="0" presId="urn:microsoft.com/office/officeart/2005/8/layout/vList4#2"/>
    <dgm:cxn modelId="{F9408646-3312-44BE-A764-05B574355D36}" type="presParOf" srcId="{4FBE5B1B-3E92-44E3-AB2E-B19F2962E0E7}" destId="{EF1C3B3D-BD20-4E84-8462-1970C43E85CF}" srcOrd="1" destOrd="0" presId="urn:microsoft.com/office/officeart/2005/8/layout/vList4#2"/>
    <dgm:cxn modelId="{B3F4BE7D-DFF5-409A-AD1D-DC3291D14A58}" type="presParOf" srcId="{4FBE5B1B-3E92-44E3-AB2E-B19F2962E0E7}" destId="{7E772CB9-F627-4D00-999F-E9BC8BAD73C6}" srcOrd="2" destOrd="0" presId="urn:microsoft.com/office/officeart/2005/8/layout/vList4#2"/>
    <dgm:cxn modelId="{0983DBFD-AC0F-476C-87CD-A28018C38838}" type="presParOf" srcId="{312FBCDC-87F7-4099-B744-AD254E7FC771}" destId="{FD976494-73DA-475B-8316-88457CDAF224}" srcOrd="1" destOrd="0" presId="urn:microsoft.com/office/officeart/2005/8/layout/vList4#2"/>
    <dgm:cxn modelId="{AC2799C0-8672-454B-8C12-8724F58343CF}" type="presParOf" srcId="{312FBCDC-87F7-4099-B744-AD254E7FC771}" destId="{0C695FBE-DF75-4497-BBBE-6EA87BD80D42}" srcOrd="2" destOrd="0" presId="urn:microsoft.com/office/officeart/2005/8/layout/vList4#2"/>
    <dgm:cxn modelId="{5709347B-BC42-4794-B805-0D7DC5C43D30}" type="presParOf" srcId="{0C695FBE-DF75-4497-BBBE-6EA87BD80D42}" destId="{43CCD966-EE10-49D8-A208-09CA7D621899}" srcOrd="0" destOrd="0" presId="urn:microsoft.com/office/officeart/2005/8/layout/vList4#2"/>
    <dgm:cxn modelId="{5FEF651B-884E-4D96-B39F-EF29BDF792F6}" type="presParOf" srcId="{0C695FBE-DF75-4497-BBBE-6EA87BD80D42}" destId="{3CD58197-2190-41B1-BC60-E70DB3E11112}" srcOrd="1" destOrd="0" presId="urn:microsoft.com/office/officeart/2005/8/layout/vList4#2"/>
    <dgm:cxn modelId="{853FF16C-A691-4D56-A661-38504CC1BBB7}" type="presParOf" srcId="{0C695FBE-DF75-4497-BBBE-6EA87BD80D42}" destId="{03C78BEF-C2F7-42F8-B216-C232CF1FE28D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CD5A25-4960-4DFC-B394-A7622A863AF6}">
      <dsp:nvSpPr>
        <dsp:cNvPr id="0" name=""/>
        <dsp:cNvSpPr/>
      </dsp:nvSpPr>
      <dsp:spPr>
        <a:xfrm>
          <a:off x="1492329" y="186"/>
          <a:ext cx="1689275" cy="761627"/>
        </a:xfrm>
        <a:prstGeom prst="ellipse">
          <a:avLst/>
        </a:prstGeom>
        <a:solidFill>
          <a:srgbClr val="9933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Bookman Old Style" pitchFamily="18" charset="0"/>
            </a:rPr>
            <a:t>Доходы бюджета </a:t>
          </a:r>
          <a:endParaRPr lang="ru-RU" sz="1200" b="1" kern="120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1492329" y="186"/>
        <a:ext cx="1689275" cy="761627"/>
      </dsp:txXfrm>
    </dsp:sp>
    <dsp:sp modelId="{26FE8EEB-A399-441E-B081-DFE04C2440A2}">
      <dsp:nvSpPr>
        <dsp:cNvPr id="0" name=""/>
        <dsp:cNvSpPr/>
      </dsp:nvSpPr>
      <dsp:spPr>
        <a:xfrm>
          <a:off x="3243448" y="160127"/>
          <a:ext cx="441744" cy="441744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rgbClr val="36351A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</dsp:txBody>
      <dsp:txXfrm>
        <a:off x="3243448" y="160127"/>
        <a:ext cx="441744" cy="441744"/>
      </dsp:txXfrm>
    </dsp:sp>
    <dsp:sp modelId="{86BFC1BE-B349-4012-91D2-2ADAE46AC261}">
      <dsp:nvSpPr>
        <dsp:cNvPr id="0" name=""/>
        <dsp:cNvSpPr/>
      </dsp:nvSpPr>
      <dsp:spPr>
        <a:xfrm>
          <a:off x="3747037" y="186"/>
          <a:ext cx="1434564" cy="76162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Bookman Old Style" pitchFamily="18" charset="0"/>
            </a:rPr>
            <a:t>Расходы бюджета</a:t>
          </a:r>
          <a:endParaRPr lang="ru-RU" sz="1200" b="1" kern="120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747037" y="186"/>
        <a:ext cx="1434564" cy="761627"/>
      </dsp:txXfrm>
    </dsp:sp>
    <dsp:sp modelId="{99EB5E17-D154-4F2D-B3E3-382C4D8E74BB}">
      <dsp:nvSpPr>
        <dsp:cNvPr id="0" name=""/>
        <dsp:cNvSpPr/>
      </dsp:nvSpPr>
      <dsp:spPr>
        <a:xfrm>
          <a:off x="5243445" y="160127"/>
          <a:ext cx="441744" cy="441744"/>
        </a:xfrm>
        <a:prstGeom prst="mathEqual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rgbClr val="36351A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>
        <a:off x="5243445" y="160127"/>
        <a:ext cx="441744" cy="441744"/>
      </dsp:txXfrm>
    </dsp:sp>
    <dsp:sp modelId="{77542F75-EB6D-46E5-A79D-CE49F3595E40}">
      <dsp:nvSpPr>
        <dsp:cNvPr id="0" name=""/>
        <dsp:cNvSpPr/>
      </dsp:nvSpPr>
      <dsp:spPr>
        <a:xfrm>
          <a:off x="5747034" y="186"/>
          <a:ext cx="1523636" cy="761627"/>
        </a:xfrm>
        <a:prstGeom prst="ellipse">
          <a:avLst/>
        </a:prstGeom>
        <a:solidFill>
          <a:srgbClr val="C5D5A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Дефицит/ </a:t>
          </a:r>
          <a:r>
            <a:rPr lang="ru-RU" sz="1200" b="1" kern="1200" dirty="0" err="1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профицит</a:t>
          </a:r>
          <a:endParaRPr lang="ru-RU" sz="1200" b="1" kern="1200" dirty="0" smtClean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 бюджета</a:t>
          </a:r>
          <a:endParaRPr lang="ru-RU" sz="1200" b="1" kern="1200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sp:txBody>
      <dsp:txXfrm>
        <a:off x="5747034" y="186"/>
        <a:ext cx="1523636" cy="76162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045B61C-9AA5-4A63-9DE4-5DCFD53F713B}">
      <dsp:nvSpPr>
        <dsp:cNvPr id="0" name=""/>
        <dsp:cNvSpPr/>
      </dsp:nvSpPr>
      <dsp:spPr>
        <a:xfrm>
          <a:off x="0" y="76200"/>
          <a:ext cx="8153400" cy="869379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Налоговые доходы 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бюджета Малышевского ГО – 139 036,2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76200"/>
        <a:ext cx="8153400" cy="86937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A906A8-F3DB-44AF-8CFC-0C84ADB6D14F}">
      <dsp:nvSpPr>
        <dsp:cNvPr id="0" name=""/>
        <dsp:cNvSpPr/>
      </dsp:nvSpPr>
      <dsp:spPr>
        <a:xfrm>
          <a:off x="2133608" y="938"/>
          <a:ext cx="3992883" cy="1516091"/>
        </a:xfrm>
        <a:prstGeom prst="rightArrow">
          <a:avLst>
            <a:gd name="adj1" fmla="val 75000"/>
            <a:gd name="adj2" fmla="val 50000"/>
          </a:avLst>
        </a:prstGeom>
        <a:solidFill>
          <a:srgbClr val="00B050">
            <a:alpha val="90000"/>
          </a:srgb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rgbClr val="36351A"/>
              </a:solidFill>
              <a:latin typeface="Liberation Serif" pitchFamily="18" charset="0"/>
            </a:rPr>
            <a:t>Приобретение громкоговорителей с комплектующими устройствами АПК Грифон</a:t>
          </a:r>
          <a:endParaRPr lang="ru-RU" sz="1800" b="1" kern="1200" dirty="0">
            <a:solidFill>
              <a:srgbClr val="36351A"/>
            </a:solidFill>
            <a:latin typeface="Liberation Serif" pitchFamily="18" charset="0"/>
          </a:endParaRPr>
        </a:p>
      </dsp:txBody>
      <dsp:txXfrm>
        <a:off x="2133608" y="938"/>
        <a:ext cx="3992883" cy="1516091"/>
      </dsp:txXfrm>
    </dsp:sp>
    <dsp:sp modelId="{2CAB78DC-EC4D-4D64-B13D-46252F693E8A}">
      <dsp:nvSpPr>
        <dsp:cNvPr id="0" name=""/>
        <dsp:cNvSpPr/>
      </dsp:nvSpPr>
      <dsp:spPr>
        <a:xfrm>
          <a:off x="0" y="946"/>
          <a:ext cx="2164075" cy="1427191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760,5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 </a:t>
          </a:r>
          <a:endParaRPr lang="ru-RU" sz="1200" kern="1200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sp:txBody>
      <dsp:txXfrm>
        <a:off x="0" y="946"/>
        <a:ext cx="2164075" cy="1427191"/>
      </dsp:txXfrm>
    </dsp:sp>
    <dsp:sp modelId="{BAEF4D49-39F1-450D-9AFB-9926927FAAED}">
      <dsp:nvSpPr>
        <dsp:cNvPr id="0" name=""/>
        <dsp:cNvSpPr/>
      </dsp:nvSpPr>
      <dsp:spPr>
        <a:xfrm>
          <a:off x="2135444" y="1505963"/>
          <a:ext cx="3928124" cy="1613521"/>
        </a:xfrm>
        <a:prstGeom prst="rightArrow">
          <a:avLst>
            <a:gd name="adj1" fmla="val 75000"/>
            <a:gd name="adj2" fmla="val 50000"/>
          </a:avLst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chemeClr val="tx1">
                  <a:lumMod val="50000"/>
                </a:schemeClr>
              </a:solidFill>
              <a:latin typeface="Liberation Serif" pitchFamily="18" charset="0"/>
            </a:rPr>
            <a:t>Обслуживание АПК Грифон</a:t>
          </a:r>
          <a:endParaRPr lang="ru-RU" sz="2000" kern="1200" dirty="0">
            <a:latin typeface="Liberation Serif" pitchFamily="18" charset="0"/>
          </a:endParaRPr>
        </a:p>
      </dsp:txBody>
      <dsp:txXfrm>
        <a:off x="2135444" y="1505963"/>
        <a:ext cx="3928124" cy="1613521"/>
      </dsp:txXfrm>
    </dsp:sp>
    <dsp:sp modelId="{7044725F-1872-41FF-9F21-3E93A6723258}">
      <dsp:nvSpPr>
        <dsp:cNvPr id="0" name=""/>
        <dsp:cNvSpPr/>
      </dsp:nvSpPr>
      <dsp:spPr>
        <a:xfrm>
          <a:off x="3935" y="1652628"/>
          <a:ext cx="2151020" cy="1576536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239,3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kern="1200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sp:txBody>
      <dsp:txXfrm>
        <a:off x="3935" y="1652628"/>
        <a:ext cx="2151020" cy="1576536"/>
      </dsp:txXfrm>
    </dsp:sp>
    <dsp:sp modelId="{8FC4D308-8DDC-4A23-A4C6-6AECFF99D1C9}">
      <dsp:nvSpPr>
        <dsp:cNvPr id="0" name=""/>
        <dsp:cNvSpPr/>
      </dsp:nvSpPr>
      <dsp:spPr>
        <a:xfrm>
          <a:off x="2209808" y="3452663"/>
          <a:ext cx="3812018" cy="1576536"/>
        </a:xfrm>
        <a:prstGeom prst="rightArrow">
          <a:avLst>
            <a:gd name="adj1" fmla="val 75000"/>
            <a:gd name="adj2" fmla="val 50000"/>
          </a:avLst>
        </a:prstGeom>
        <a:solidFill>
          <a:srgbClr val="00B0F0">
            <a:alpha val="90000"/>
          </a:srgb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Монтаж уличного пункта оповещения</a:t>
          </a:r>
          <a:endParaRPr lang="ru-RU" sz="1800" kern="1200" dirty="0">
            <a:latin typeface="Bookman Old Style" pitchFamily="18" charset="0"/>
            <a:cs typeface="Times New Roman" pitchFamily="18" charset="0"/>
          </a:endParaRPr>
        </a:p>
      </dsp:txBody>
      <dsp:txXfrm>
        <a:off x="2209808" y="3452663"/>
        <a:ext cx="3812018" cy="1576536"/>
      </dsp:txXfrm>
    </dsp:sp>
    <dsp:sp modelId="{98A72CA5-C37F-4640-A377-181E0EEAC5A4}">
      <dsp:nvSpPr>
        <dsp:cNvPr id="0" name=""/>
        <dsp:cNvSpPr/>
      </dsp:nvSpPr>
      <dsp:spPr>
        <a:xfrm>
          <a:off x="0" y="3452663"/>
          <a:ext cx="2135611" cy="1576536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82,5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kern="1200" dirty="0">
            <a:solidFill>
              <a:srgbClr val="4C4B25"/>
            </a:solidFill>
            <a:latin typeface="Bookman Old Style" pitchFamily="18" charset="0"/>
            <a:cs typeface="Times New Roman" pitchFamily="18" charset="0"/>
          </a:endParaRPr>
        </a:p>
      </dsp:txBody>
      <dsp:txXfrm>
        <a:off x="0" y="3452663"/>
        <a:ext cx="2135611" cy="157653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A906A8-F3DB-44AF-8CFC-0C84ADB6D14F}">
      <dsp:nvSpPr>
        <dsp:cNvPr id="0" name=""/>
        <dsp:cNvSpPr/>
      </dsp:nvSpPr>
      <dsp:spPr>
        <a:xfrm>
          <a:off x="2133608" y="0"/>
          <a:ext cx="3992883" cy="1458449"/>
        </a:xfrm>
        <a:prstGeom prst="rightArrow">
          <a:avLst>
            <a:gd name="adj1" fmla="val 75000"/>
            <a:gd name="adj2" fmla="val 50000"/>
          </a:avLst>
        </a:prstGeom>
        <a:solidFill>
          <a:srgbClr val="00B050">
            <a:alpha val="90000"/>
          </a:srgbClr>
        </a:solidFill>
        <a:ln w="25400" cap="flat" cmpd="sng" algn="ctr">
          <a:solidFill>
            <a:srgbClr val="00B05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rgbClr val="36351A"/>
              </a:solidFill>
              <a:latin typeface="Bookman Old Style" pitchFamily="18" charset="0"/>
            </a:rPr>
            <a:t>содержание МКУ «ЕДДС» МГО</a:t>
          </a:r>
          <a:endParaRPr lang="ru-RU" sz="1800" b="1" kern="1200" dirty="0">
            <a:solidFill>
              <a:srgbClr val="36351A"/>
            </a:solidFill>
            <a:latin typeface="Bookman Old Style" pitchFamily="18" charset="0"/>
          </a:endParaRPr>
        </a:p>
      </dsp:txBody>
      <dsp:txXfrm>
        <a:off x="2133608" y="0"/>
        <a:ext cx="3992883" cy="1458449"/>
      </dsp:txXfrm>
    </dsp:sp>
    <dsp:sp modelId="{2CAB78DC-EC4D-4D64-B13D-46252F693E8A}">
      <dsp:nvSpPr>
        <dsp:cNvPr id="0" name=""/>
        <dsp:cNvSpPr/>
      </dsp:nvSpPr>
      <dsp:spPr>
        <a:xfrm>
          <a:off x="0" y="6"/>
          <a:ext cx="2164075" cy="1372928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6 </a:t>
          </a:r>
          <a:r>
            <a:rPr lang="en-US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522</a:t>
          </a: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,</a:t>
          </a:r>
          <a:r>
            <a:rPr lang="en-US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6</a:t>
          </a:r>
          <a:endParaRPr lang="ru-RU" sz="2000" b="1" kern="1200" dirty="0" smtClean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 </a:t>
          </a:r>
          <a:endParaRPr lang="ru-RU" sz="1200" kern="1200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sp:txBody>
      <dsp:txXfrm>
        <a:off x="0" y="6"/>
        <a:ext cx="2164075" cy="1372928"/>
      </dsp:txXfrm>
    </dsp:sp>
    <dsp:sp modelId="{BAEF4D49-39F1-450D-9AFB-9926927FAAED}">
      <dsp:nvSpPr>
        <dsp:cNvPr id="0" name=""/>
        <dsp:cNvSpPr/>
      </dsp:nvSpPr>
      <dsp:spPr>
        <a:xfrm>
          <a:off x="2133584" y="1571101"/>
          <a:ext cx="3931964" cy="1516595"/>
        </a:xfrm>
        <a:prstGeom prst="rightArrow">
          <a:avLst>
            <a:gd name="adj1" fmla="val 75000"/>
            <a:gd name="adj2" fmla="val 50000"/>
          </a:avLst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реализация мероприятий по функционированию АПК «Безопасный город»</a:t>
          </a:r>
          <a:endParaRPr lang="ru-RU" sz="1700" kern="1200" dirty="0"/>
        </a:p>
      </dsp:txBody>
      <dsp:txXfrm>
        <a:off x="2133584" y="1571101"/>
        <a:ext cx="3931964" cy="1516595"/>
      </dsp:txXfrm>
    </dsp:sp>
    <dsp:sp modelId="{7044725F-1872-41FF-9F21-3E93A6723258}">
      <dsp:nvSpPr>
        <dsp:cNvPr id="0" name=""/>
        <dsp:cNvSpPr/>
      </dsp:nvSpPr>
      <dsp:spPr>
        <a:xfrm>
          <a:off x="0" y="1571101"/>
          <a:ext cx="2153123" cy="1516595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420</a:t>
          </a: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,</a:t>
          </a:r>
          <a:r>
            <a:rPr lang="en-US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0</a:t>
          </a: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kern="1200" dirty="0">
            <a:solidFill>
              <a:srgbClr val="36351A"/>
            </a:solidFill>
            <a:latin typeface="Bookman Old Style" pitchFamily="18" charset="0"/>
            <a:cs typeface="Times New Roman" pitchFamily="18" charset="0"/>
          </a:endParaRPr>
        </a:p>
      </dsp:txBody>
      <dsp:txXfrm>
        <a:off x="0" y="1571101"/>
        <a:ext cx="2153123" cy="1516595"/>
      </dsp:txXfrm>
    </dsp:sp>
    <dsp:sp modelId="{8FC4D308-8DDC-4A23-A4C6-6AECFF99D1C9}">
      <dsp:nvSpPr>
        <dsp:cNvPr id="0" name=""/>
        <dsp:cNvSpPr/>
      </dsp:nvSpPr>
      <dsp:spPr>
        <a:xfrm>
          <a:off x="2209808" y="3284004"/>
          <a:ext cx="3812018" cy="1516595"/>
        </a:xfrm>
        <a:prstGeom prst="rightArrow">
          <a:avLst>
            <a:gd name="adj1" fmla="val 75000"/>
            <a:gd name="adj2" fmla="val 50000"/>
          </a:avLst>
        </a:prstGeom>
        <a:solidFill>
          <a:srgbClr val="00B0F0">
            <a:alpha val="90000"/>
          </a:srgb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rgbClr val="36351A"/>
              </a:solidFill>
              <a:latin typeface="Bookman Old Style" pitchFamily="18" charset="0"/>
              <a:cs typeface="Times New Roman" pitchFamily="18" charset="0"/>
            </a:rPr>
            <a:t>изготовление и распространение листовок, прокламации </a:t>
          </a:r>
          <a:endParaRPr lang="ru-RU" sz="1800" kern="1200" dirty="0">
            <a:latin typeface="Bookman Old Style" pitchFamily="18" charset="0"/>
            <a:cs typeface="Times New Roman" pitchFamily="18" charset="0"/>
          </a:endParaRPr>
        </a:p>
      </dsp:txBody>
      <dsp:txXfrm>
        <a:off x="2209808" y="3284004"/>
        <a:ext cx="3812018" cy="1516595"/>
      </dsp:txXfrm>
    </dsp:sp>
    <dsp:sp modelId="{98A72CA5-C37F-4640-A377-181E0EEAC5A4}">
      <dsp:nvSpPr>
        <dsp:cNvPr id="0" name=""/>
        <dsp:cNvSpPr/>
      </dsp:nvSpPr>
      <dsp:spPr>
        <a:xfrm>
          <a:off x="0" y="3284004"/>
          <a:ext cx="2135611" cy="1516595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3</a:t>
          </a:r>
          <a:r>
            <a:rPr lang="ru-RU" sz="2000" b="1" kern="1200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,</a:t>
          </a:r>
          <a:r>
            <a:rPr lang="en-US" sz="2000" b="1" kern="1200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2</a:t>
          </a:r>
          <a:r>
            <a:rPr lang="ru-RU" sz="2000" b="1" kern="1200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4C4B25"/>
              </a:solidFill>
              <a:latin typeface="Bookman Old Style" pitchFamily="18" charset="0"/>
              <a:cs typeface="Times New Roman" pitchFamily="18" charset="0"/>
            </a:rPr>
            <a:t>тыс. руб.</a:t>
          </a:r>
          <a:endParaRPr lang="ru-RU" sz="1400" b="1" kern="1200" dirty="0">
            <a:solidFill>
              <a:srgbClr val="4C4B25"/>
            </a:solidFill>
            <a:latin typeface="Bookman Old Style" pitchFamily="18" charset="0"/>
            <a:cs typeface="Times New Roman" pitchFamily="18" charset="0"/>
          </a:endParaRPr>
        </a:p>
      </dsp:txBody>
      <dsp:txXfrm>
        <a:off x="0" y="3284004"/>
        <a:ext cx="2135611" cy="151659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18412A9-0DB0-4321-B5E9-A6886CEA8BC2}">
      <dsp:nvSpPr>
        <dsp:cNvPr id="0" name=""/>
        <dsp:cNvSpPr/>
      </dsp:nvSpPr>
      <dsp:spPr>
        <a:xfrm>
          <a:off x="1508637" y="0"/>
          <a:ext cx="4739773" cy="104350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Содержание объектов уличного освещения</a:t>
          </a:r>
          <a:endParaRPr lang="ru-RU" sz="20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08637" y="0"/>
        <a:ext cx="4739773" cy="1043508"/>
      </dsp:txXfrm>
    </dsp:sp>
    <dsp:sp modelId="{20B48088-A1F4-4B58-A9CA-A8CAC854D8B0}">
      <dsp:nvSpPr>
        <dsp:cNvPr id="0" name=""/>
        <dsp:cNvSpPr/>
      </dsp:nvSpPr>
      <dsp:spPr>
        <a:xfrm>
          <a:off x="12270" y="0"/>
          <a:ext cx="1310739" cy="1043508"/>
        </a:xfrm>
        <a:prstGeom prst="roundRect">
          <a:avLst/>
        </a:prstGeom>
        <a:solidFill>
          <a:srgbClr val="FCC4C9">
            <a:alpha val="9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1 000,0 тыс.руб.</a:t>
          </a:r>
          <a:endParaRPr lang="ru-RU" sz="1800" b="1" kern="12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270" y="0"/>
        <a:ext cx="1310739" cy="1043508"/>
      </dsp:txXfrm>
    </dsp:sp>
    <dsp:sp modelId="{2AB24ED1-6E7C-4E32-B281-C2F45EA4FC31}">
      <dsp:nvSpPr>
        <dsp:cNvPr id="0" name=""/>
        <dsp:cNvSpPr/>
      </dsp:nvSpPr>
      <dsp:spPr>
        <a:xfrm>
          <a:off x="1523774" y="1143003"/>
          <a:ext cx="4844030" cy="104350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Оплата электрической энергии (уличное освещение)</a:t>
          </a:r>
          <a:endParaRPr lang="ru-RU" sz="1800" kern="1200" dirty="0"/>
        </a:p>
      </dsp:txBody>
      <dsp:txXfrm>
        <a:off x="1523774" y="1143003"/>
        <a:ext cx="4844030" cy="1043508"/>
      </dsp:txXfrm>
    </dsp:sp>
    <dsp:sp modelId="{6FF2B5BA-F3C3-43B0-8CFF-5CB52651E757}">
      <dsp:nvSpPr>
        <dsp:cNvPr id="0" name=""/>
        <dsp:cNvSpPr/>
      </dsp:nvSpPr>
      <dsp:spPr>
        <a:xfrm flipH="1">
          <a:off x="14767" y="1143003"/>
          <a:ext cx="1328167" cy="1043508"/>
        </a:xfrm>
        <a:prstGeom prst="roundRect">
          <a:avLst/>
        </a:prstGeom>
        <a:solidFill>
          <a:srgbClr val="FCC4C9">
            <a:alpha val="9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1 764,3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тыс.руб.</a:t>
          </a:r>
          <a:endParaRPr lang="ru-RU" sz="1800" b="1" kern="12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flipH="1">
        <a:off x="14767" y="1143003"/>
        <a:ext cx="1328167" cy="1043508"/>
      </dsp:txXfrm>
    </dsp:sp>
    <dsp:sp modelId="{194014A1-6A22-4F6C-A3D2-5DCC6C981854}">
      <dsp:nvSpPr>
        <dsp:cNvPr id="0" name=""/>
        <dsp:cNvSpPr/>
      </dsp:nvSpPr>
      <dsp:spPr>
        <a:xfrm>
          <a:off x="2575516" y="2297645"/>
          <a:ext cx="5958879" cy="104350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Проектирование котельной п. Изумруд </a:t>
          </a:r>
          <a:endParaRPr lang="ru-RU" sz="20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75516" y="2297645"/>
        <a:ext cx="5958879" cy="1043508"/>
      </dsp:txXfrm>
    </dsp:sp>
    <dsp:sp modelId="{333194A0-94DD-4E6A-8511-C60003B018B0}">
      <dsp:nvSpPr>
        <dsp:cNvPr id="0" name=""/>
        <dsp:cNvSpPr/>
      </dsp:nvSpPr>
      <dsp:spPr>
        <a:xfrm>
          <a:off x="0" y="2330704"/>
          <a:ext cx="2499312" cy="1043508"/>
        </a:xfrm>
        <a:prstGeom prst="roundRect">
          <a:avLst/>
        </a:prstGeom>
        <a:solidFill>
          <a:srgbClr val="FCC4C9">
            <a:alpha val="9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3 000,0 тыс.руб</a:t>
          </a:r>
          <a:r>
            <a:rPr lang="ru-RU" sz="2000" b="1" kern="12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kern="12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2330704"/>
        <a:ext cx="2499312" cy="1043508"/>
      </dsp:txXfrm>
    </dsp:sp>
    <dsp:sp modelId="{CC22956C-518B-4B81-A5F1-20165B908FA5}">
      <dsp:nvSpPr>
        <dsp:cNvPr id="0" name=""/>
        <dsp:cNvSpPr/>
      </dsp:nvSpPr>
      <dsp:spPr>
        <a:xfrm>
          <a:off x="2682219" y="3445505"/>
          <a:ext cx="5775990" cy="104350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Замена </a:t>
          </a:r>
          <a:r>
            <a:rPr lang="ru-RU" sz="2000" b="1" kern="1200" dirty="0" err="1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теплогидроизоляции</a:t>
          </a:r>
          <a:endParaRPr lang="ru-RU" sz="1800" kern="1200" dirty="0"/>
        </a:p>
      </dsp:txBody>
      <dsp:txXfrm>
        <a:off x="2682219" y="3445505"/>
        <a:ext cx="5775990" cy="1043508"/>
      </dsp:txXfrm>
    </dsp:sp>
    <dsp:sp modelId="{FE943B85-48FF-43D4-9C02-7A5A2D66D6DF}">
      <dsp:nvSpPr>
        <dsp:cNvPr id="0" name=""/>
        <dsp:cNvSpPr/>
      </dsp:nvSpPr>
      <dsp:spPr>
        <a:xfrm>
          <a:off x="0" y="3458465"/>
          <a:ext cx="2529828" cy="1043508"/>
        </a:xfrm>
        <a:prstGeom prst="roundRect">
          <a:avLst/>
        </a:prstGeom>
        <a:solidFill>
          <a:srgbClr val="FCC4C9">
            <a:alpha val="9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4 450,9 тыс.руб.</a:t>
          </a:r>
          <a:endParaRPr lang="ru-RU" sz="1800" b="1" kern="12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458465"/>
        <a:ext cx="2529828" cy="1043508"/>
      </dsp:txXfrm>
    </dsp:sp>
    <dsp:sp modelId="{78ED7EDB-AEBE-4AD4-992F-4A267BC9B53F}">
      <dsp:nvSpPr>
        <dsp:cNvPr id="0" name=""/>
        <dsp:cNvSpPr/>
      </dsp:nvSpPr>
      <dsp:spPr>
        <a:xfrm>
          <a:off x="2667012" y="4593364"/>
          <a:ext cx="5806368" cy="104350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Осуществление частичного освобождения от платы за коммунальные услуги</a:t>
          </a:r>
          <a:endParaRPr lang="ru-RU" sz="2000" kern="1200" dirty="0"/>
        </a:p>
      </dsp:txBody>
      <dsp:txXfrm>
        <a:off x="2667012" y="4593364"/>
        <a:ext cx="5806368" cy="1043508"/>
      </dsp:txXfrm>
    </dsp:sp>
    <dsp:sp modelId="{D0F35BDE-B66D-48F5-98D7-33D1AE5A4475}">
      <dsp:nvSpPr>
        <dsp:cNvPr id="0" name=""/>
        <dsp:cNvSpPr/>
      </dsp:nvSpPr>
      <dsp:spPr>
        <a:xfrm>
          <a:off x="0" y="4586226"/>
          <a:ext cx="2529794" cy="1043508"/>
        </a:xfrm>
        <a:prstGeom prst="roundRect">
          <a:avLst/>
        </a:prstGeom>
        <a:solidFill>
          <a:srgbClr val="FCC4C9">
            <a:alpha val="9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128,0 тыс.руб.</a:t>
          </a:r>
          <a:endParaRPr lang="ru-RU" sz="1800" b="1" kern="12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4586226"/>
        <a:ext cx="2529794" cy="1043508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614C75B-062D-4A69-871F-05BF4C1C845A}">
      <dsp:nvSpPr>
        <dsp:cNvPr id="0" name=""/>
        <dsp:cNvSpPr/>
      </dsp:nvSpPr>
      <dsp:spPr>
        <a:xfrm rot="10800000">
          <a:off x="289106" y="380997"/>
          <a:ext cx="8169093" cy="1168244"/>
        </a:xfrm>
        <a:prstGeom prst="homePlate">
          <a:avLst/>
        </a:prstGeom>
        <a:solidFill>
          <a:srgbClr val="9EF8E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337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обращение с ТКО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после проведения экологических субботников,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выпуск листовок о правильном обращении с ТКО -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101,5 тыс. руб.</a:t>
          </a:r>
          <a:endParaRPr lang="ru-RU" sz="18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289106" y="380997"/>
        <a:ext cx="8169093" cy="1168244"/>
      </dsp:txXfrm>
    </dsp:sp>
    <dsp:sp modelId="{F515A586-7953-47C1-8473-43137C4DB6F8}">
      <dsp:nvSpPr>
        <dsp:cNvPr id="0" name=""/>
        <dsp:cNvSpPr/>
      </dsp:nvSpPr>
      <dsp:spPr>
        <a:xfrm>
          <a:off x="0" y="63804"/>
          <a:ext cx="1961499" cy="157758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F708DD-B7BD-4B78-973C-0AD1D284A65E}">
      <dsp:nvSpPr>
        <dsp:cNvPr id="0" name=""/>
        <dsp:cNvSpPr/>
      </dsp:nvSpPr>
      <dsp:spPr>
        <a:xfrm rot="10800000">
          <a:off x="282836" y="2118880"/>
          <a:ext cx="7933587" cy="758181"/>
        </a:xfrm>
        <a:prstGeom prst="homePlate">
          <a:avLst/>
        </a:prstGeom>
        <a:solidFill>
          <a:srgbClr val="9EF8E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337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ликвидация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несанкционированных свалок - 537,00 тыс.руб.</a:t>
          </a:r>
          <a:endParaRPr lang="ru-RU" sz="18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282836" y="2118880"/>
        <a:ext cx="7933587" cy="758181"/>
      </dsp:txXfrm>
    </dsp:sp>
    <dsp:sp modelId="{8D30FF04-1880-4CC8-A143-68B3BFA2F2B0}">
      <dsp:nvSpPr>
        <dsp:cNvPr id="0" name=""/>
        <dsp:cNvSpPr/>
      </dsp:nvSpPr>
      <dsp:spPr>
        <a:xfrm>
          <a:off x="0" y="1798908"/>
          <a:ext cx="1873118" cy="136549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348B6D-DAC6-4E67-BA14-07344AA8001B}">
      <dsp:nvSpPr>
        <dsp:cNvPr id="0" name=""/>
        <dsp:cNvSpPr/>
      </dsp:nvSpPr>
      <dsp:spPr>
        <a:xfrm rot="10800000">
          <a:off x="83750" y="3493981"/>
          <a:ext cx="8290699" cy="1132162"/>
        </a:xfrm>
        <a:prstGeom prst="homePlate">
          <a:avLst/>
        </a:prstGeom>
        <a:solidFill>
          <a:srgbClr val="9EF8E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337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организация схемы сбора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ртутьсодержащих отходов, отработанных источников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малого тока (батареек) у населения – </a:t>
          </a:r>
          <a:r>
            <a:rPr lang="ru-RU" sz="20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84,5 тыс.руб</a:t>
          </a: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83750" y="3493981"/>
        <a:ext cx="8290699" cy="1132162"/>
      </dsp:txXfrm>
    </dsp:sp>
    <dsp:sp modelId="{116EA6C2-B448-4F9E-96E1-859B5FE75463}">
      <dsp:nvSpPr>
        <dsp:cNvPr id="0" name=""/>
        <dsp:cNvSpPr/>
      </dsp:nvSpPr>
      <dsp:spPr>
        <a:xfrm>
          <a:off x="0" y="3352800"/>
          <a:ext cx="1974472" cy="132016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223D96-192D-43F5-A39B-E88DB84F1EA7}">
      <dsp:nvSpPr>
        <dsp:cNvPr id="0" name=""/>
        <dsp:cNvSpPr/>
      </dsp:nvSpPr>
      <dsp:spPr>
        <a:xfrm>
          <a:off x="0" y="0"/>
          <a:ext cx="8763000" cy="1009091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 Дошкольное образование – </a:t>
          </a: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</a:rPr>
            <a:t>112 158,52 </a:t>
          </a: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тыс.руб.</a:t>
          </a:r>
          <a:endParaRPr lang="ru-RU" sz="2000" kern="1200" dirty="0">
            <a:solidFill>
              <a:srgbClr val="36351A"/>
            </a:solidFill>
            <a:latin typeface="Bookman Old Style" pitchFamily="18" charset="0"/>
          </a:endParaRPr>
        </a:p>
      </dsp:txBody>
      <dsp:txXfrm>
        <a:off x="1853509" y="0"/>
        <a:ext cx="6909490" cy="1009091"/>
      </dsp:txXfrm>
    </dsp:sp>
    <dsp:sp modelId="{B71DBCBD-B40C-444C-8D6B-C85928646A08}">
      <dsp:nvSpPr>
        <dsp:cNvPr id="0" name=""/>
        <dsp:cNvSpPr/>
      </dsp:nvSpPr>
      <dsp:spPr>
        <a:xfrm>
          <a:off x="249152" y="140945"/>
          <a:ext cx="1275664" cy="73039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D1359A3-419C-4B43-92F0-11C7B2503A24}">
      <dsp:nvSpPr>
        <dsp:cNvPr id="0" name=""/>
        <dsp:cNvSpPr/>
      </dsp:nvSpPr>
      <dsp:spPr>
        <a:xfrm>
          <a:off x="0" y="1062240"/>
          <a:ext cx="8763000" cy="1196641"/>
        </a:xfrm>
        <a:prstGeom prst="roundRect">
          <a:avLst>
            <a:gd name="adj" fmla="val 10000"/>
          </a:avLst>
        </a:prstGeom>
        <a:solidFill>
          <a:schemeClr val="tx2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Общее образование –       </a:t>
          </a: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</a:rPr>
            <a:t>106 286,3 </a:t>
          </a: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тыс.руб.</a:t>
          </a:r>
          <a:endParaRPr lang="ru-RU" sz="2000" kern="1200" dirty="0">
            <a:solidFill>
              <a:srgbClr val="36351A"/>
            </a:solidFill>
            <a:latin typeface="Bookman Old Style" pitchFamily="18" charset="0"/>
          </a:endParaRPr>
        </a:p>
      </dsp:txBody>
      <dsp:txXfrm>
        <a:off x="1853509" y="1062240"/>
        <a:ext cx="6909490" cy="1196641"/>
      </dsp:txXfrm>
    </dsp:sp>
    <dsp:sp modelId="{01FC1B6F-C6E0-4ABF-9B5F-FF3F4B3155BA}">
      <dsp:nvSpPr>
        <dsp:cNvPr id="0" name=""/>
        <dsp:cNvSpPr/>
      </dsp:nvSpPr>
      <dsp:spPr>
        <a:xfrm>
          <a:off x="200325" y="1269350"/>
          <a:ext cx="1324492" cy="8072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F1C03F-1A71-4233-B030-C9D9342F3037}">
      <dsp:nvSpPr>
        <dsp:cNvPr id="0" name=""/>
        <dsp:cNvSpPr/>
      </dsp:nvSpPr>
      <dsp:spPr>
        <a:xfrm>
          <a:off x="0" y="2285996"/>
          <a:ext cx="8763000" cy="1009091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Дополнительное образование </a:t>
          </a:r>
          <a:r>
            <a:rPr lang="ru-RU" sz="2000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– </a:t>
          </a:r>
          <a:r>
            <a:rPr lang="ru-RU" sz="2000" b="1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13 319,4 </a:t>
          </a:r>
          <a:r>
            <a:rPr lang="ru-RU" sz="2000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тыс.руб.</a:t>
          </a:r>
          <a:endParaRPr lang="ru-RU" sz="2000" kern="1200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sp:txBody>
      <dsp:txXfrm>
        <a:off x="1853509" y="2285996"/>
        <a:ext cx="6909490" cy="1009091"/>
      </dsp:txXfrm>
    </dsp:sp>
    <dsp:sp modelId="{5DD9FAD1-C1F1-41C3-9E6D-A0ACA7A1FDAC}">
      <dsp:nvSpPr>
        <dsp:cNvPr id="0" name=""/>
        <dsp:cNvSpPr/>
      </dsp:nvSpPr>
      <dsp:spPr>
        <a:xfrm>
          <a:off x="189213" y="2508461"/>
          <a:ext cx="1273281" cy="8072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1EF7927-E0B2-4E8C-9FE9-8E82353DE881}">
      <dsp:nvSpPr>
        <dsp:cNvPr id="0" name=""/>
        <dsp:cNvSpPr/>
      </dsp:nvSpPr>
      <dsp:spPr>
        <a:xfrm>
          <a:off x="0" y="3440175"/>
          <a:ext cx="8763000" cy="1009091"/>
        </a:xfrm>
        <a:prstGeom prst="roundRect">
          <a:avLst>
            <a:gd name="adj" fmla="val 10000"/>
          </a:avLst>
        </a:prstGeom>
        <a:solidFill>
          <a:schemeClr val="tx2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Молодежная политика и оздоровление детей </a:t>
          </a:r>
          <a:r>
            <a:rPr lang="ru-RU" sz="2000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–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59,0 </a:t>
          </a:r>
          <a:r>
            <a:rPr lang="ru-RU" sz="2000" kern="1200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rPr>
            <a:t>тыс.руб.</a:t>
          </a:r>
          <a:endParaRPr lang="ru-RU" sz="2000" kern="1200" dirty="0">
            <a:solidFill>
              <a:schemeClr val="tx1">
                <a:lumMod val="50000"/>
              </a:schemeClr>
            </a:solidFill>
            <a:latin typeface="Bookman Old Style" pitchFamily="18" charset="0"/>
          </a:endParaRPr>
        </a:p>
      </dsp:txBody>
      <dsp:txXfrm>
        <a:off x="1853509" y="3440175"/>
        <a:ext cx="6909490" cy="1009091"/>
      </dsp:txXfrm>
    </dsp:sp>
    <dsp:sp modelId="{E23B3465-CCFF-4081-8335-62F88412A96B}">
      <dsp:nvSpPr>
        <dsp:cNvPr id="0" name=""/>
        <dsp:cNvSpPr/>
      </dsp:nvSpPr>
      <dsp:spPr>
        <a:xfrm>
          <a:off x="189213" y="3535062"/>
          <a:ext cx="1273281" cy="8072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7AEECCD-138B-422A-8812-FCF204062142}">
      <dsp:nvSpPr>
        <dsp:cNvPr id="0" name=""/>
        <dsp:cNvSpPr/>
      </dsp:nvSpPr>
      <dsp:spPr>
        <a:xfrm>
          <a:off x="0" y="4511488"/>
          <a:ext cx="8763000" cy="1009091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Другие вопросы в области образования – </a:t>
          </a:r>
          <a:r>
            <a:rPr lang="ru-RU" sz="2000" b="1" kern="1200" dirty="0" smtClean="0">
              <a:solidFill>
                <a:srgbClr val="36351A"/>
              </a:solidFill>
              <a:latin typeface="Bookman Old Style" pitchFamily="18" charset="0"/>
            </a:rPr>
            <a:t>6 889,8 </a:t>
          </a:r>
          <a:r>
            <a:rPr lang="ru-RU" sz="2000" kern="1200" dirty="0" smtClean="0">
              <a:solidFill>
                <a:srgbClr val="36351A"/>
              </a:solidFill>
              <a:latin typeface="Bookman Old Style" pitchFamily="18" charset="0"/>
            </a:rPr>
            <a:t>тыс.руб. </a:t>
          </a:r>
          <a:endParaRPr lang="ru-RU" sz="2000" kern="1200" dirty="0">
            <a:solidFill>
              <a:srgbClr val="36351A"/>
            </a:solidFill>
            <a:latin typeface="Bookman Old Style" pitchFamily="18" charset="0"/>
          </a:endParaRPr>
        </a:p>
      </dsp:txBody>
      <dsp:txXfrm>
        <a:off x="1853509" y="4511488"/>
        <a:ext cx="6909490" cy="1009091"/>
      </dsp:txXfrm>
    </dsp:sp>
    <dsp:sp modelId="{412B4EF0-0B24-4BE3-900A-BDCF608BD34A}">
      <dsp:nvSpPr>
        <dsp:cNvPr id="0" name=""/>
        <dsp:cNvSpPr/>
      </dsp:nvSpPr>
      <dsp:spPr>
        <a:xfrm>
          <a:off x="189213" y="4578132"/>
          <a:ext cx="1274753" cy="8072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A2AE32-E248-4CF8-8537-2282B91B1900}">
      <dsp:nvSpPr>
        <dsp:cNvPr id="0" name=""/>
        <dsp:cNvSpPr/>
      </dsp:nvSpPr>
      <dsp:spPr>
        <a:xfrm>
          <a:off x="0" y="0"/>
          <a:ext cx="8782050" cy="1506930"/>
        </a:xfrm>
        <a:prstGeom prst="roundRect">
          <a:avLst>
            <a:gd name="adj" fmla="val 10000"/>
          </a:avLst>
        </a:prstGeom>
        <a:solidFill>
          <a:srgbClr val="FCC4C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Bookman Old Style" pitchFamily="18" charset="0"/>
            </a:rPr>
            <a:t>расходы на обеспечение деятельности МАУК Малышевский Дворец культуры «Русь»– </a:t>
          </a:r>
          <a:r>
            <a:rPr lang="ru-RU" sz="2000" b="1" kern="1200" dirty="0" smtClean="0">
              <a:solidFill>
                <a:schemeClr val="tx1"/>
              </a:solidFill>
              <a:latin typeface="Bookman Old Style" pitchFamily="18" charset="0"/>
            </a:rPr>
            <a:t>16 000,9 тыс. руб</a:t>
          </a:r>
          <a:r>
            <a:rPr lang="ru-RU" sz="2000" kern="1200" dirty="0" smtClean="0">
              <a:solidFill>
                <a:schemeClr val="tx1"/>
              </a:solidFill>
              <a:latin typeface="Bookman Old Style" pitchFamily="18" charset="0"/>
            </a:rPr>
            <a:t>. </a:t>
          </a:r>
          <a:endParaRPr lang="ru-RU" sz="2000" kern="120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1845345" y="0"/>
        <a:ext cx="6936704" cy="1506930"/>
      </dsp:txXfrm>
    </dsp:sp>
    <dsp:sp modelId="{EF1C3B3D-BD20-4E84-8462-1970C43E85CF}">
      <dsp:nvSpPr>
        <dsp:cNvPr id="0" name=""/>
        <dsp:cNvSpPr/>
      </dsp:nvSpPr>
      <dsp:spPr>
        <a:xfrm>
          <a:off x="63828" y="112738"/>
          <a:ext cx="1624169" cy="101918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CCD966-EE10-49D8-A208-09CA7D621899}">
      <dsp:nvSpPr>
        <dsp:cNvPr id="0" name=""/>
        <dsp:cNvSpPr/>
      </dsp:nvSpPr>
      <dsp:spPr>
        <a:xfrm>
          <a:off x="0" y="1596795"/>
          <a:ext cx="8782050" cy="152740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Bookman Old Style" pitchFamily="18" charset="0"/>
            </a:rPr>
            <a:t>расходы на содержание МБУК «Библиотека Малышевского городского округа» – </a:t>
          </a:r>
          <a:r>
            <a:rPr lang="ru-RU" sz="2000" b="1" kern="1200" dirty="0" smtClean="0">
              <a:solidFill>
                <a:schemeClr val="tx1"/>
              </a:solidFill>
              <a:latin typeface="Bookman Old Style" pitchFamily="18" charset="0"/>
            </a:rPr>
            <a:t>8 281,5 тыс. руб. </a:t>
          </a:r>
          <a:endParaRPr lang="ru-RU" sz="2400" kern="120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1845345" y="1596795"/>
        <a:ext cx="6936704" cy="1527403"/>
      </dsp:txXfrm>
    </dsp:sp>
    <dsp:sp modelId="{3CD58197-2190-41B1-BC60-E70DB3E11112}">
      <dsp:nvSpPr>
        <dsp:cNvPr id="0" name=""/>
        <dsp:cNvSpPr/>
      </dsp:nvSpPr>
      <dsp:spPr>
        <a:xfrm>
          <a:off x="88935" y="1735639"/>
          <a:ext cx="1756410" cy="137341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0.31481</cdr:x>
      <cdr:y>0.26938</cdr:y>
    </cdr:from>
    <cdr:to>
      <cdr:x>0.34259</cdr:x>
      <cdr:y>0.57243</cdr:y>
    </cdr:to>
    <cdr:sp macro="" textlink="">
      <cdr:nvSpPr>
        <cdr:cNvPr id="3" name="Прямая соединительная линия 2"/>
        <cdr:cNvSpPr/>
      </cdr:nvSpPr>
      <cdr:spPr>
        <a:xfrm xmlns:a="http://schemas.openxmlformats.org/drawingml/2006/main" rot="5400000" flipH="1" flipV="1">
          <a:off x="2019301" y="1790699"/>
          <a:ext cx="1371600" cy="228601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0.46296</cdr:x>
      <cdr:y>0.11785</cdr:y>
    </cdr:from>
    <cdr:to>
      <cdr:x>0.76852</cdr:x>
      <cdr:y>0.20203</cdr:y>
    </cdr:to>
    <cdr:sp macro="" textlink="">
      <cdr:nvSpPr>
        <cdr:cNvPr id="5" name="Прямая соединительная линия 4"/>
        <cdr:cNvSpPr/>
      </cdr:nvSpPr>
      <cdr:spPr>
        <a:xfrm xmlns:a="http://schemas.openxmlformats.org/drawingml/2006/main" flipV="1">
          <a:off x="3810000" y="533400"/>
          <a:ext cx="2514600" cy="3810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0.11111</cdr:x>
      <cdr:y>0.50509</cdr:y>
    </cdr:from>
    <cdr:to>
      <cdr:x>0.16667</cdr:x>
      <cdr:y>0.6061</cdr:y>
    </cdr:to>
    <cdr:sp macro="" textlink="">
      <cdr:nvSpPr>
        <cdr:cNvPr id="7" name="Прямая соединительная линия 6"/>
        <cdr:cNvSpPr/>
      </cdr:nvSpPr>
      <cdr:spPr>
        <a:xfrm xmlns:a="http://schemas.openxmlformats.org/drawingml/2006/main" rot="5400000">
          <a:off x="914400" y="2286000"/>
          <a:ext cx="457201" cy="4572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34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59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EABF510-F061-43C3-85DD-86F21A436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547688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1093788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643063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2192338" algn="l" defTabSz="912813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742193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90632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39072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87509" algn="l" defTabSz="109687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A9ABC5-D46B-424F-9EF5-E39BDAE7DF57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B6A1876-FA3E-4DA4-927B-540C77D558AB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9557C-2ACE-4A61-B6DE-59D42B63FE3F}" type="datetimeFigureOut">
              <a:rPr lang="en-US"/>
              <a:pPr>
                <a:defRPr/>
              </a:pPr>
              <a:t>10/6/2023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E9EDF4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B1835-46FF-4348-8255-5F2170FD7AEE}" type="slidenum">
              <a:rPr lang="en-US"/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4E74E-FE2D-4A41-8212-D4B3CA4C3AC8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3B991-1070-42E8-B318-DD30C2525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9C56E-1A02-4003-9E4B-FADB23434997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AD098-BB71-4A97-9708-6337DE705E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BBB73-F716-41BC-9DA2-7890D7BC47E6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9D96B-12E2-4920-9F0E-37199CEDE6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79A25-D0DD-4E85-B8D8-1A68D08EE355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1F0DF-3444-41CD-978F-D657AEE505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CC3D1-9B89-4CD8-80CE-F2C64B197225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648E1-3781-4760-920D-ECB6318BCD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E52A-A638-4FD8-91CC-151B1898A5D5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4238B-A5B7-41D2-813D-73A9FBC95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918EB-3E07-4023-A4EB-693AF1313312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D56D9-DCCD-4564-B483-25DC674C49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A0C4D-3304-46F4-9D82-3F3B88B7E02A}" type="datetimeFigureOut">
              <a:rPr lang="en-US"/>
              <a:pPr>
                <a:defRPr/>
              </a:pPr>
              <a:t>10/6/2023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CA8CA-F6A1-43EE-AC1E-E1D36B4629AA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916EF-9FC3-4AED-B2AC-5E601E82EF94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A87A1-6079-4D4A-8753-561523AFD4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ACA7D-6746-48A6-8F7E-7119F70D0AD2}" type="datetimeFigureOut">
              <a:rPr lang="en-US"/>
              <a:pPr>
                <a:defRPr/>
              </a:pPr>
              <a:t>10/6/2023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6B7DB-D7EF-4BDB-9F0C-A07EF55BCA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4800" y="1554163"/>
            <a:ext cx="4267200" cy="21859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24400" y="1554163"/>
            <a:ext cx="4267200" cy="21859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304800" y="3892550"/>
            <a:ext cx="8686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A9D04-6ECC-424A-91F2-811E366BE21D}" type="datetimeFigureOut">
              <a:rPr lang="ru-RU"/>
              <a:pPr>
                <a:defRPr/>
              </a:pPr>
              <a:t>06.10.2023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91479-17AC-4C70-8161-621A8B45D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CE2FAA6-D33A-4E48-BDBF-E6D6B23928DD}" type="datetimeFigureOut">
              <a:rPr lang="en-US"/>
              <a:pPr>
                <a:defRPr/>
              </a:pPr>
              <a:t>10/6/2023</a:t>
            </a:fld>
            <a:endParaRPr lang="en-US" sz="100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4A479BE-BAD5-4874-8559-A236E7EF5E94}" type="slidenum">
              <a:rPr lang="en-US"/>
              <a:pPr>
                <a:defRPr/>
              </a:pPr>
              <a:t>‹#›</a:t>
            </a:fld>
            <a:endParaRPr lang="en-US" sz="1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52" r:id="rId1"/>
    <p:sldLayoutId id="2147485553" r:id="rId2"/>
    <p:sldLayoutId id="2147485554" r:id="rId3"/>
    <p:sldLayoutId id="2147485555" r:id="rId4"/>
    <p:sldLayoutId id="2147485556" r:id="rId5"/>
    <p:sldLayoutId id="2147485557" r:id="rId6"/>
    <p:sldLayoutId id="2147485558" r:id="rId7"/>
    <p:sldLayoutId id="2147485559" r:id="rId8"/>
    <p:sldLayoutId id="2147485560" r:id="rId9"/>
    <p:sldLayoutId id="2147485561" r:id="rId10"/>
    <p:sldLayoutId id="2147485562" r:id="rId11"/>
    <p:sldLayoutId id="2147485563" r:id="rId12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1.xls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Microsoft_Office_Excel_97-20032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18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7.jpeg"/><Relationship Id="rId7" Type="http://schemas.openxmlformats.org/officeDocument/2006/relationships/diagramColors" Target="../diagrams/colors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2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mailto:adm_malisheva@mail.ru" TargetMode="Externa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 txBox="1">
            <a:spLocks/>
          </p:cNvSpPr>
          <p:nvPr/>
        </p:nvSpPr>
        <p:spPr bwMode="auto">
          <a:xfrm>
            <a:off x="0" y="1219200"/>
            <a:ext cx="6019800" cy="2971800"/>
          </a:xfrm>
          <a:prstGeom prst="rect">
            <a:avLst/>
          </a:prstGeom>
          <a:ln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alt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юджет</a:t>
            </a:r>
            <a:endParaRPr lang="ru-RU" alt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alt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Малышевского городского округа</a:t>
            </a:r>
            <a:r>
              <a:rPr lang="ru-RU" alt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 и</a:t>
            </a:r>
          </a:p>
          <a:p>
            <a:pPr algn="ctr">
              <a:defRPr/>
            </a:pPr>
            <a:r>
              <a:rPr lang="ru-RU" altLang="ru-RU" sz="3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плановый </a:t>
            </a:r>
            <a:r>
              <a:rPr lang="ru-RU" alt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 202</a:t>
            </a:r>
            <a:r>
              <a:rPr lang="en-US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- 202</a:t>
            </a:r>
            <a:r>
              <a:rPr lang="en-US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alt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alt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(для граждан)</a:t>
            </a:r>
            <a:endParaRPr lang="ru-RU" alt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"/>
            <a:ext cx="6096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533400"/>
            <a:ext cx="8229600" cy="59912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3"/>
          <p:cNvGraphicFramePr>
            <a:graphicFrameLocks/>
          </p:cNvGraphicFramePr>
          <p:nvPr/>
        </p:nvGraphicFramePr>
        <p:xfrm>
          <a:off x="381000" y="1981200"/>
          <a:ext cx="8458200" cy="4357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6764"/>
                <a:gridCol w="1231777"/>
                <a:gridCol w="1149659"/>
              </a:tblGrid>
              <a:tr h="4885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Наименование показателя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Ед. изм.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latin typeface="Times New Roman"/>
                          <a:ea typeface="Calibri"/>
                          <a:cs typeface="Times New Roman"/>
                        </a:rPr>
                        <a:t>2023</a:t>
                      </a:r>
                      <a:endParaRPr lang="ru-RU" sz="14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latin typeface="Times New Roman"/>
                          <a:ea typeface="Calibri"/>
                          <a:cs typeface="Times New Roman"/>
                        </a:rPr>
                        <a:t>план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Численность населения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тыс. 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10 081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Объем доходов местного бюджета в расчете</a:t>
                      </a:r>
                      <a:r>
                        <a:rPr lang="ru-RU" sz="1200" b="1" baseline="0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 на одного жителя</a:t>
                      </a:r>
                      <a:endParaRPr lang="ru-RU" sz="12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Руб.</a:t>
                      </a:r>
                      <a:endParaRPr lang="ru-RU" sz="14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65 928,94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Объем расходов местного бюджета</a:t>
                      </a:r>
                      <a:r>
                        <a:rPr lang="ru-RU" sz="1200" b="1" baseline="0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 в расчете на одного жителя</a:t>
                      </a:r>
                      <a:endParaRPr lang="ru-RU" sz="12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Руб.</a:t>
                      </a:r>
                      <a:endParaRPr lang="ru-RU" sz="14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66 343,66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Объем расходов местного бюджета на ЖКХ в расчете на 1 жителя</a:t>
                      </a:r>
                      <a:endParaRPr lang="ru-RU" sz="12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Руб.</a:t>
                      </a:r>
                      <a:endParaRPr lang="ru-RU" sz="14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18 076,86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Объем расходов</a:t>
                      </a:r>
                      <a:r>
                        <a:rPr lang="ru-RU" sz="1200" b="1" baseline="0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 на образование в расчете на 1 жителя</a:t>
                      </a:r>
                      <a:endParaRPr lang="ru-RU" sz="12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Руб.</a:t>
                      </a:r>
                      <a:endParaRPr lang="ru-RU" sz="14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23 </a:t>
                      </a: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687,67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Объем расходов местного бюджета на культуру в расчете на 1 жителя</a:t>
                      </a:r>
                      <a:endParaRPr lang="ru-RU" sz="12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Руб.</a:t>
                      </a:r>
                      <a:endParaRPr lang="ru-RU" sz="1400" b="1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2 </a:t>
                      </a: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Liberation Serif" pitchFamily="18" charset="0"/>
                          <a:ea typeface="Calibri"/>
                          <a:cs typeface="Times New Roman"/>
                        </a:rPr>
                        <a:t>528,90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8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Численность обучающихся в муниципальных общеобразовательных организациях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чел.</a:t>
                      </a:r>
                      <a:endParaRPr lang="ru-RU" sz="1100" b="1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1020</a:t>
                      </a:r>
                      <a:endParaRPr lang="ru-RU" sz="11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Число семей, состоящих на учете для улучшения жилищных условий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семей</a:t>
                      </a:r>
                      <a:endParaRPr lang="ru-RU" sz="1100" b="1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183</a:t>
                      </a:r>
                      <a:endParaRPr lang="ru-RU" sz="11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Протяженность автомобильных дорог местного значения 5 категории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км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58,3</a:t>
                      </a:r>
                      <a:endParaRPr lang="ru-RU" sz="11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Площадь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аварийного </a:t>
                      </a: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жилищного фонда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Тыс.м²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5,16</a:t>
                      </a:r>
                      <a:endParaRPr lang="ru-RU" sz="11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Площадь муниципальных жилых помещений в многоквартирных домах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м²</a:t>
                      </a:r>
                      <a:endParaRPr lang="ru-RU" sz="1100" b="1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9 600</a:t>
                      </a:r>
                      <a:endParaRPr lang="ru-RU" sz="11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Минимальный размер взноса на капитальный ремонт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рублей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14,81</a:t>
                      </a:r>
                      <a:endParaRPr lang="ru-RU" sz="11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Количество гидротехнических сооружений</a:t>
                      </a:r>
                      <a:endParaRPr lang="ru-RU" sz="1100" b="1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объект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1,0</a:t>
                      </a:r>
                      <a:endParaRPr lang="ru-RU" sz="1100" b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Количество единиц хранения муниципального архивного фонда</a:t>
                      </a:r>
                      <a:endParaRPr lang="ru-RU" sz="1100" b="1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единиц</a:t>
                      </a:r>
                      <a:endParaRPr lang="ru-RU" sz="1100" b="1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 </a:t>
                      </a:r>
                      <a:r>
                        <a:rPr lang="ru-RU" sz="1400" b="1" smtClean="0">
                          <a:solidFill>
                            <a:schemeClr val="tx2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818</a:t>
                      </a:r>
                      <a:endParaRPr lang="ru-RU" sz="11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81000" y="838201"/>
            <a:ext cx="838200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Показатели социально-экономического </a:t>
            </a:r>
            <a:r>
              <a:rPr lang="ru-RU" sz="20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развития </a:t>
            </a:r>
            <a:endParaRPr lang="ru-RU" sz="2000" b="1" u="sng" smtClean="0"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20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Малышевского </a:t>
            </a:r>
            <a:r>
              <a:rPr lang="ru-RU" sz="20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городского округа</a:t>
            </a:r>
            <a:endParaRPr lang="ru-RU" sz="2000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391400" cy="83099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Основные характеристики бюджета</a:t>
            </a:r>
            <a: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/>
            </a:r>
            <a:b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</a:b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Малышевского городского округа</a:t>
            </a:r>
            <a:endParaRPr lang="ru-RU" sz="2400" dirty="0">
              <a:ln w="10160">
                <a:solidFill>
                  <a:schemeClr val="accent1"/>
                </a:solidFill>
                <a:prstDash val="solid"/>
              </a:ln>
              <a:solidFill>
                <a:schemeClr val="tx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1" name="Содержимое 4"/>
          <p:cNvGraphicFramePr>
            <a:graphicFrameLocks noGrp="1"/>
          </p:cNvGraphicFramePr>
          <p:nvPr>
            <p:ph idx="1"/>
          </p:nvPr>
        </p:nvGraphicFramePr>
        <p:xfrm>
          <a:off x="228600" y="5791200"/>
          <a:ext cx="8763000" cy="76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26" name="Диаграмма 10"/>
          <p:cNvGraphicFramePr>
            <a:graphicFrameLocks/>
          </p:cNvGraphicFramePr>
          <p:nvPr/>
        </p:nvGraphicFramePr>
        <p:xfrm>
          <a:off x="762000" y="1219200"/>
          <a:ext cx="7731125" cy="4343400"/>
        </p:xfrm>
        <a:graphic>
          <a:graphicData uri="http://schemas.openxmlformats.org/presentationml/2006/ole">
            <p:oleObj spid="_x0000_s1026" name="Worksheet" r:id="rId8" imgW="7071432" imgH="4488264" progId="Excel.Sheet.8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4200" y="990600"/>
            <a:ext cx="1143000" cy="265113"/>
          </a:xfrm>
          <a:prstGeom prst="rect">
            <a:avLst/>
          </a:prstGeom>
          <a:noFill/>
        </p:spPr>
        <p:txBody>
          <a:bodyPr lIns="109688" tIns="54842" rIns="109688" bIns="54842">
            <a:spAutoFit/>
          </a:bodyPr>
          <a:lstStyle/>
          <a:p>
            <a:pPr algn="r">
              <a:defRPr/>
            </a:pPr>
            <a:r>
              <a:rPr lang="ru-RU" sz="1000" b="1" dirty="0">
                <a:latin typeface="Bookman Old Style" pitchFamily="18" charset="0"/>
                <a:cs typeface="+mn-cs"/>
              </a:rPr>
              <a:t>тыс. руб.</a:t>
            </a:r>
          </a:p>
        </p:txBody>
      </p:sp>
      <p:pic>
        <p:nvPicPr>
          <p:cNvPr id="1030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600" y="15240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Диаграмма 6"/>
          <p:cNvGraphicFramePr>
            <a:graphicFrameLocks/>
          </p:cNvGraphicFramePr>
          <p:nvPr/>
        </p:nvGraphicFramePr>
        <p:xfrm>
          <a:off x="762000" y="914400"/>
          <a:ext cx="7848600" cy="5715000"/>
        </p:xfrm>
        <a:graphic>
          <a:graphicData uri="http://schemas.openxmlformats.org/presentationml/2006/ole">
            <p:oleObj spid="_x0000_s2050" name="Worksheet" r:id="rId4" imgW="7078996" imgH="5417928" progId="Excel.Sheet.8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14400" y="228600"/>
            <a:ext cx="7358063" cy="4619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доходной части местного бюджета</a:t>
            </a:r>
            <a:endParaRPr lang="ru-RU" sz="2400" b="1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TextBox 5"/>
          <p:cNvSpPr txBox="1">
            <a:spLocks noChangeArrowheads="1"/>
          </p:cNvSpPr>
          <p:nvPr/>
        </p:nvSpPr>
        <p:spPr bwMode="auto">
          <a:xfrm>
            <a:off x="1143000" y="5715000"/>
            <a:ext cx="7162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/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 –            77,7% (516 811,4 тыс. руб.)</a:t>
            </a:r>
          </a:p>
          <a:p>
            <a:pPr defTabSz="912813"/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–  22,3% (147 818,2 тыс. руб.)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Штриховая стрелка вправо 31"/>
          <p:cNvSpPr>
            <a:spLocks noChangeArrowheads="1"/>
          </p:cNvSpPr>
          <p:nvPr/>
        </p:nvSpPr>
        <p:spPr bwMode="auto">
          <a:xfrm rot="5400000">
            <a:off x="5143500" y="2019300"/>
            <a:ext cx="4191000" cy="2438400"/>
          </a:xfrm>
          <a:prstGeom prst="stripedRightArrow">
            <a:avLst/>
          </a:prstGeom>
          <a:solidFill>
            <a:schemeClr val="accent3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21" name="Штриховая стрелка вправо 20"/>
          <p:cNvSpPr>
            <a:spLocks noChangeArrowheads="1"/>
          </p:cNvSpPr>
          <p:nvPr/>
        </p:nvSpPr>
        <p:spPr bwMode="auto">
          <a:xfrm rot="5400000">
            <a:off x="2324100" y="2095500"/>
            <a:ext cx="3962400" cy="2057400"/>
          </a:xfrm>
          <a:prstGeom prst="stripedRightArrow">
            <a:avLst/>
          </a:prstGeom>
          <a:solidFill>
            <a:schemeClr val="accent3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19" name="Штриховая стрелка вправо 18"/>
          <p:cNvSpPr>
            <a:spLocks noChangeArrowheads="1"/>
          </p:cNvSpPr>
          <p:nvPr/>
        </p:nvSpPr>
        <p:spPr bwMode="auto">
          <a:xfrm rot="5400000">
            <a:off x="-266700" y="2095500"/>
            <a:ext cx="3886200" cy="2133600"/>
          </a:xfrm>
          <a:prstGeom prst="stripedRightArrow">
            <a:avLst/>
          </a:prstGeom>
          <a:solidFill>
            <a:schemeClr val="accent3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19461" name="TextBox 22"/>
          <p:cNvSpPr txBox="1">
            <a:spLocks noChangeArrowheads="1"/>
          </p:cNvSpPr>
          <p:nvPr/>
        </p:nvSpPr>
        <p:spPr bwMode="auto">
          <a:xfrm>
            <a:off x="990600" y="1295400"/>
            <a:ext cx="1371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sz="2000" b="1">
                <a:latin typeface="Liberation Serif" pitchFamily="18" charset="0"/>
              </a:rPr>
              <a:t>Дотации</a:t>
            </a:r>
          </a:p>
        </p:txBody>
      </p:sp>
      <p:sp>
        <p:nvSpPr>
          <p:cNvPr id="19462" name="TextBox 23"/>
          <p:cNvSpPr txBox="1">
            <a:spLocks noChangeArrowheads="1"/>
          </p:cNvSpPr>
          <p:nvPr/>
        </p:nvSpPr>
        <p:spPr bwMode="auto">
          <a:xfrm>
            <a:off x="3505200" y="1219200"/>
            <a:ext cx="1600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sz="2000" b="1">
                <a:latin typeface="Liberation Serif" pitchFamily="18" charset="0"/>
              </a:rPr>
              <a:t>Субсидии</a:t>
            </a:r>
            <a:endParaRPr lang="ru-RU" sz="2000">
              <a:latin typeface="Liberation Serif" pitchFamily="18" charset="0"/>
            </a:endParaRPr>
          </a:p>
        </p:txBody>
      </p:sp>
      <p:sp>
        <p:nvSpPr>
          <p:cNvPr id="8202" name="TextBox 24"/>
          <p:cNvSpPr txBox="1">
            <a:spLocks noChangeArrowheads="1"/>
          </p:cNvSpPr>
          <p:nvPr/>
        </p:nvSpPr>
        <p:spPr bwMode="auto">
          <a:xfrm>
            <a:off x="6477000" y="4114800"/>
            <a:ext cx="1676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222 457,7</a:t>
            </a:r>
          </a:p>
        </p:txBody>
      </p:sp>
      <p:sp>
        <p:nvSpPr>
          <p:cNvPr id="14" name="TextBox 22"/>
          <p:cNvSpPr txBox="1">
            <a:spLocks noChangeArrowheads="1"/>
          </p:cNvSpPr>
          <p:nvPr/>
        </p:nvSpPr>
        <p:spPr bwMode="auto">
          <a:xfrm>
            <a:off x="990600" y="4038600"/>
            <a:ext cx="152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140 905,0</a:t>
            </a:r>
          </a:p>
        </p:txBody>
      </p:sp>
      <p:sp>
        <p:nvSpPr>
          <p:cNvPr id="15" name="TextBox 23"/>
          <p:cNvSpPr txBox="1">
            <a:spLocks noChangeArrowheads="1"/>
          </p:cNvSpPr>
          <p:nvPr/>
        </p:nvSpPr>
        <p:spPr bwMode="auto">
          <a:xfrm>
            <a:off x="3505200" y="4038600"/>
            <a:ext cx="1600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153 448,7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66" name="TextBox 24"/>
          <p:cNvSpPr txBox="1">
            <a:spLocks noChangeArrowheads="1"/>
          </p:cNvSpPr>
          <p:nvPr/>
        </p:nvSpPr>
        <p:spPr bwMode="auto">
          <a:xfrm>
            <a:off x="6400800" y="1295400"/>
            <a:ext cx="1676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sz="2000" b="1">
                <a:latin typeface="Liberation Serif" pitchFamily="18" charset="0"/>
              </a:rPr>
              <a:t>Субвенции</a:t>
            </a:r>
          </a:p>
        </p:txBody>
      </p:sp>
      <p:pic>
        <p:nvPicPr>
          <p:cNvPr id="1946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Содержимое 3" descr="дотации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14400" y="1981200"/>
            <a:ext cx="1557338" cy="1066800"/>
          </a:xfrm>
        </p:spPr>
      </p:pic>
      <p:pic>
        <p:nvPicPr>
          <p:cNvPr id="19469" name="Содержимое 9" descr="7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657600" y="1981200"/>
            <a:ext cx="1295400" cy="1019175"/>
          </a:xfrm>
        </p:spPr>
      </p:pic>
      <p:pic>
        <p:nvPicPr>
          <p:cNvPr id="19470" name="Содержимое 13" descr="3.pn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553200" y="2057400"/>
            <a:ext cx="1295400" cy="1008063"/>
          </a:xfrm>
        </p:spPr>
      </p:pic>
      <p:sp>
        <p:nvSpPr>
          <p:cNvPr id="17" name="TextBox 16"/>
          <p:cNvSpPr txBox="1"/>
          <p:nvPr/>
        </p:nvSpPr>
        <p:spPr>
          <a:xfrm>
            <a:off x="914400" y="228600"/>
            <a:ext cx="7358063" cy="4619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поступления, </a:t>
            </a:r>
            <a:r>
              <a:rPr lang="ru-RU" sz="1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14400" y="5715000"/>
            <a:ext cx="7358063" cy="8302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Бюджет Малышевского городского округа – 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516 811,4 </a:t>
            </a:r>
            <a:r>
              <a: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sz="14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4C5F2"/>
                                      </p:to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1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609600" y="152400"/>
          <a:ext cx="81534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Штриховая стрелка вправо 16"/>
          <p:cNvSpPr>
            <a:spLocks noChangeArrowheads="1"/>
          </p:cNvSpPr>
          <p:nvPr/>
        </p:nvSpPr>
        <p:spPr bwMode="auto">
          <a:xfrm rot="16200000">
            <a:off x="1828800" y="1206500"/>
            <a:ext cx="1676400" cy="19050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8196" name="TextBox 17"/>
          <p:cNvSpPr txBox="1">
            <a:spLocks noChangeArrowheads="1"/>
          </p:cNvSpPr>
          <p:nvPr/>
        </p:nvSpPr>
        <p:spPr bwMode="auto">
          <a:xfrm>
            <a:off x="1981200" y="1828800"/>
            <a:ext cx="1371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НДФЛ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112 650,0</a:t>
            </a:r>
          </a:p>
          <a:p>
            <a:pPr algn="ctr">
              <a:defRPr/>
            </a:pPr>
            <a:endParaRPr lang="ru-RU" sz="12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64,0% </a:t>
            </a:r>
          </a:p>
        </p:txBody>
      </p:sp>
      <p:sp>
        <p:nvSpPr>
          <p:cNvPr id="19" name="Штриховая стрелка вправо 18"/>
          <p:cNvSpPr>
            <a:spLocks noChangeArrowheads="1"/>
          </p:cNvSpPr>
          <p:nvPr/>
        </p:nvSpPr>
        <p:spPr bwMode="auto">
          <a:xfrm rot="16200000">
            <a:off x="3810000" y="1295400"/>
            <a:ext cx="1371600" cy="16764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0" name="Штриховая стрелка вправо 19"/>
          <p:cNvSpPr>
            <a:spLocks noChangeArrowheads="1"/>
          </p:cNvSpPr>
          <p:nvPr/>
        </p:nvSpPr>
        <p:spPr bwMode="auto">
          <a:xfrm rot="16200000">
            <a:off x="7606507" y="1205706"/>
            <a:ext cx="1371600" cy="1703387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defRPr/>
            </a:pPr>
            <a:endParaRPr lang="ru-RU" sz="1400" b="1" dirty="0">
              <a:latin typeface="Bookman Old Style" pitchFamily="18" charset="0"/>
            </a:endParaRPr>
          </a:p>
        </p:txBody>
      </p:sp>
      <p:sp>
        <p:nvSpPr>
          <p:cNvPr id="21" name="Штриховая стрелка вправо 20"/>
          <p:cNvSpPr>
            <a:spLocks noChangeArrowheads="1"/>
          </p:cNvSpPr>
          <p:nvPr/>
        </p:nvSpPr>
        <p:spPr bwMode="auto">
          <a:xfrm rot="16200000">
            <a:off x="5715000" y="990600"/>
            <a:ext cx="1447800" cy="22098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8200" name="TextBox 22"/>
          <p:cNvSpPr txBox="1">
            <a:spLocks noChangeArrowheads="1"/>
          </p:cNvSpPr>
          <p:nvPr/>
        </p:nvSpPr>
        <p:spPr bwMode="auto">
          <a:xfrm>
            <a:off x="3810000" y="1752600"/>
            <a:ext cx="1371600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Акцизы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9 322,0</a:t>
            </a:r>
          </a:p>
          <a:p>
            <a:pPr algn="ctr">
              <a:spcBef>
                <a:spcPts val="600"/>
              </a:spcBef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0,05671%</a:t>
            </a:r>
          </a:p>
          <a:p>
            <a:pPr algn="ctr">
              <a:defRPr/>
            </a:pP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1" name="TextBox 23"/>
          <p:cNvSpPr txBox="1">
            <a:spLocks noChangeArrowheads="1"/>
          </p:cNvSpPr>
          <p:nvPr/>
        </p:nvSpPr>
        <p:spPr bwMode="auto">
          <a:xfrm>
            <a:off x="5638800" y="1714500"/>
            <a:ext cx="16002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Налоги</a:t>
            </a:r>
            <a:r>
              <a:rPr lang="en-US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совокупный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11 567,0</a:t>
            </a:r>
          </a:p>
          <a:p>
            <a:pPr algn="ctr">
              <a:defRPr/>
            </a:pPr>
            <a:endParaRPr lang="ru-RU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2" name="TextBox 24"/>
          <p:cNvSpPr txBox="1">
            <a:spLocks noChangeArrowheads="1"/>
          </p:cNvSpPr>
          <p:nvPr/>
        </p:nvSpPr>
        <p:spPr bwMode="auto">
          <a:xfrm>
            <a:off x="7543800" y="1600200"/>
            <a:ext cx="152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 на имущество ФЛ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3 142,0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100%</a:t>
            </a:r>
          </a:p>
        </p:txBody>
      </p:sp>
      <p:sp>
        <p:nvSpPr>
          <p:cNvPr id="26" name="Штриховая стрелка вправо 25"/>
          <p:cNvSpPr>
            <a:spLocks noChangeArrowheads="1"/>
          </p:cNvSpPr>
          <p:nvPr/>
        </p:nvSpPr>
        <p:spPr bwMode="auto">
          <a:xfrm rot="16200000">
            <a:off x="38100" y="1295400"/>
            <a:ext cx="1600200" cy="17526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400" dirty="0"/>
          </a:p>
        </p:txBody>
      </p:sp>
      <p:sp>
        <p:nvSpPr>
          <p:cNvPr id="8204" name="TextBox 26"/>
          <p:cNvSpPr txBox="1">
            <a:spLocks noChangeArrowheads="1"/>
          </p:cNvSpPr>
          <p:nvPr/>
        </p:nvSpPr>
        <p:spPr bwMode="auto">
          <a:xfrm>
            <a:off x="0" y="1752600"/>
            <a:ext cx="17526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Земельный налог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2 235,0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100%</a:t>
            </a:r>
          </a:p>
        </p:txBody>
      </p:sp>
      <p:grpSp>
        <p:nvGrpSpPr>
          <p:cNvPr id="2" name="Группа 12"/>
          <p:cNvGrpSpPr/>
          <p:nvPr/>
        </p:nvGrpSpPr>
        <p:grpSpPr>
          <a:xfrm>
            <a:off x="457200" y="5638800"/>
            <a:ext cx="8458200" cy="1083539"/>
            <a:chOff x="0" y="568489"/>
            <a:chExt cx="7030310" cy="1159739"/>
          </a:xfrm>
          <a:solidFill>
            <a:srgbClr val="FAA4AC"/>
          </a:solidFill>
        </p:grpSpPr>
        <p:sp>
          <p:nvSpPr>
            <p:cNvPr id="14" name="Овал 13"/>
            <p:cNvSpPr/>
            <p:nvPr/>
          </p:nvSpPr>
          <p:spPr>
            <a:xfrm>
              <a:off x="0" y="568489"/>
              <a:ext cx="7030310" cy="115973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Облако 4"/>
            <p:cNvSpPr/>
            <p:nvPr/>
          </p:nvSpPr>
          <p:spPr>
            <a:xfrm>
              <a:off x="886706" y="758793"/>
              <a:ext cx="5383571" cy="75570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9540" tIns="129540" rIns="129540" bIns="129540" spcCol="1270" anchor="ctr"/>
            <a:lstStyle/>
            <a:p>
              <a:pPr algn="ctr" defTabSz="15113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Неналоговые доходы</a:t>
              </a:r>
            </a:p>
            <a:p>
              <a:pPr algn="ctr" defTabSz="15113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бюджета Малышевского ГО</a:t>
              </a:r>
              <a:r>
                <a:rPr lang="en-US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–</a:t>
              </a:r>
              <a:r>
                <a:rPr lang="ru-RU" sz="2400" b="1" dirty="0">
                  <a:solidFill>
                    <a:schemeClr val="accent6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8 782,02 </a:t>
              </a: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тыс. руб.</a:t>
              </a:r>
              <a:r>
                <a:rPr lang="en-US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Штриховая стрелка вправо 15"/>
          <p:cNvSpPr>
            <a:spLocks noChangeArrowheads="1"/>
          </p:cNvSpPr>
          <p:nvPr/>
        </p:nvSpPr>
        <p:spPr bwMode="auto">
          <a:xfrm rot="5400000">
            <a:off x="7086600" y="3810000"/>
            <a:ext cx="1676400" cy="24384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18" name="Штриховая стрелка вправо 17"/>
          <p:cNvSpPr>
            <a:spLocks noChangeArrowheads="1"/>
          </p:cNvSpPr>
          <p:nvPr/>
        </p:nvSpPr>
        <p:spPr bwMode="auto">
          <a:xfrm rot="5400000">
            <a:off x="5029200" y="3733800"/>
            <a:ext cx="1295400" cy="22098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2" name="Штриховая стрелка вправо 21"/>
          <p:cNvSpPr>
            <a:spLocks noChangeArrowheads="1"/>
          </p:cNvSpPr>
          <p:nvPr/>
        </p:nvSpPr>
        <p:spPr bwMode="auto">
          <a:xfrm rot="5400000">
            <a:off x="2609850" y="3600450"/>
            <a:ext cx="1638300" cy="22860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3" name="Штриховая стрелка вправо 22"/>
          <p:cNvSpPr>
            <a:spLocks noChangeArrowheads="1"/>
          </p:cNvSpPr>
          <p:nvPr/>
        </p:nvSpPr>
        <p:spPr bwMode="auto">
          <a:xfrm rot="5400000">
            <a:off x="342900" y="3695700"/>
            <a:ext cx="1676400" cy="2362200"/>
          </a:xfrm>
          <a:prstGeom prst="stripedRightArrow">
            <a:avLst/>
          </a:prstGeom>
          <a:solidFill>
            <a:srgbClr val="FAA4AC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vert="vert270"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 от </a:t>
            </a:r>
            <a:endParaRPr lang="en-US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использования </a:t>
            </a:r>
            <a:endParaRPr lang="en-US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US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600" b="1" dirty="0" err="1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обственного</a:t>
            </a:r>
            <a:endParaRPr lang="en-US" sz="1600" b="1" dirty="0">
              <a:solidFill>
                <a:srgbClr val="363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имущества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6 732,4</a:t>
            </a:r>
          </a:p>
          <a:p>
            <a:pPr algn="ctr">
              <a:defRPr/>
            </a:pP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4" name="TextBox 22"/>
          <p:cNvSpPr txBox="1">
            <a:spLocks noChangeArrowheads="1"/>
          </p:cNvSpPr>
          <p:nvPr/>
        </p:nvSpPr>
        <p:spPr bwMode="auto">
          <a:xfrm>
            <a:off x="2743200" y="4191000"/>
            <a:ext cx="13716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 от продажи активов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913,7</a:t>
            </a:r>
          </a:p>
        </p:txBody>
      </p:sp>
      <p:sp>
        <p:nvSpPr>
          <p:cNvPr id="25" name="TextBox 17"/>
          <p:cNvSpPr txBox="1">
            <a:spLocks noChangeArrowheads="1"/>
          </p:cNvSpPr>
          <p:nvPr/>
        </p:nvSpPr>
        <p:spPr bwMode="auto">
          <a:xfrm>
            <a:off x="4953000" y="4114800"/>
            <a:ext cx="14478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 от оказания платных услуг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409,8</a:t>
            </a:r>
          </a:p>
        </p:txBody>
      </p:sp>
      <p:sp>
        <p:nvSpPr>
          <p:cNvPr id="27" name="TextBox 24"/>
          <p:cNvSpPr txBox="1">
            <a:spLocks noChangeArrowheads="1"/>
          </p:cNvSpPr>
          <p:nvPr/>
        </p:nvSpPr>
        <p:spPr bwMode="auto">
          <a:xfrm>
            <a:off x="7162800" y="4267200"/>
            <a:ext cx="1600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363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 - 597,0</a:t>
            </a:r>
          </a:p>
        </p:txBody>
      </p:sp>
      <p:sp>
        <p:nvSpPr>
          <p:cNvPr id="29" name="Облако 28"/>
          <p:cNvSpPr/>
          <p:nvPr/>
        </p:nvSpPr>
        <p:spPr bwMode="auto">
          <a:xfrm>
            <a:off x="0" y="3124200"/>
            <a:ext cx="3429000" cy="990600"/>
          </a:xfrm>
          <a:prstGeom prst="cloud">
            <a:avLst/>
          </a:prstGeom>
          <a:solidFill>
            <a:srgbClr val="9EF8ED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Налогоплательщики</a:t>
            </a:r>
          </a:p>
        </p:txBody>
      </p:sp>
      <p:sp>
        <p:nvSpPr>
          <p:cNvPr id="30" name="Облако 29"/>
          <p:cNvSpPr/>
          <p:nvPr/>
        </p:nvSpPr>
        <p:spPr bwMode="auto">
          <a:xfrm>
            <a:off x="2438400" y="2895600"/>
            <a:ext cx="3810000" cy="990600"/>
          </a:xfrm>
          <a:prstGeom prst="cloud">
            <a:avLst/>
          </a:prstGeom>
          <a:solidFill>
            <a:srgbClr val="9EF8ED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Получатели платных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муниципальных услуг</a:t>
            </a:r>
          </a:p>
        </p:txBody>
      </p:sp>
      <p:sp>
        <p:nvSpPr>
          <p:cNvPr id="31" name="Облако 30"/>
          <p:cNvSpPr/>
          <p:nvPr/>
        </p:nvSpPr>
        <p:spPr bwMode="auto">
          <a:xfrm>
            <a:off x="5334000" y="3276600"/>
            <a:ext cx="3810000" cy="990600"/>
          </a:xfrm>
          <a:prstGeom prst="cloud">
            <a:avLst/>
          </a:prstGeom>
          <a:solidFill>
            <a:srgbClr val="9EF8ED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Арендаторы, покупатели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Bookman Old Style" pitchFamily="18" charset="0"/>
              </a:rPr>
              <a:t>муниципального имущества</a:t>
            </a:r>
          </a:p>
        </p:txBody>
      </p:sp>
      <p:pic>
        <p:nvPicPr>
          <p:cNvPr id="2050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66FF"/>
                                      </p:to>
                                    </p:animClr>
                                    <p:set>
                                      <p:cBhvr>
                                        <p:cTn id="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3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41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4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5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66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59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6" grpId="0" animBg="1"/>
      <p:bldP spid="16" grpId="0" animBg="1"/>
      <p:bldP spid="18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7162800" cy="381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ОЦЕНКА РАСХОДНЫХ ПОЛНОМОЧИЙ</a:t>
            </a:r>
            <a:endParaRPr lang="ru-RU" sz="2800" b="1" dirty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1509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620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27" descr="https://static8.depositphotos.com/1010338/960/i/950/depositphotos_9600656-stock-photo-give-me-your-money-charact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2209800"/>
            <a:ext cx="35814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638800" y="5029200"/>
            <a:ext cx="2438400" cy="4619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atin typeface="Liberation Serif" pitchFamily="18" charset="0"/>
              </a:rPr>
              <a:t>292,9 </a:t>
            </a:r>
            <a:r>
              <a:rPr lang="ru-RU" sz="2400" b="1" dirty="0">
                <a:latin typeface="Liberation Serif" pitchFamily="18" charset="0"/>
              </a:rPr>
              <a:t>млн.руб. </a:t>
            </a:r>
          </a:p>
        </p:txBody>
      </p:sp>
      <p:pic>
        <p:nvPicPr>
          <p:cNvPr id="21512" name="Picture 129" descr="https://bykvu.com/wp-content/uploads/2016/01/21/302f94ae3aaa329ec396ce6ee4e1410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1447800"/>
            <a:ext cx="4113213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066800" y="4419600"/>
            <a:ext cx="2438400" cy="4619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atin typeface="Liberation Serif" pitchFamily="18" charset="0"/>
              </a:rPr>
              <a:t>205,3 млн.руб.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381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Дополнительно доведено расходных полномочий</a:t>
            </a:r>
            <a:endParaRPr lang="ru-RU" sz="2000" b="1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5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49263" defTabSz="912813" eaLnBrk="0" hangingPunct="0"/>
            <a:endParaRPr lang="ru-RU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1676400" y="609600"/>
            <a:ext cx="6019800" cy="9906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ru-RU" sz="1400" dirty="0" smtClean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руб.)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98 251,2</a:t>
            </a:r>
            <a:endParaRPr lang="ru-RU" sz="2800" b="1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dirty="0">
              <a:latin typeface="Arial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533400" y="1981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686800" cy="830997"/>
          </a:xfr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Структура формирования расходов,</a:t>
            </a:r>
            <a:b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</a:b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по разделам на 2023 год </a:t>
            </a:r>
            <a:r>
              <a:rPr 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iberation Serif" pitchFamily="18" charset="0"/>
              </a:rPr>
              <a:t>(тыс.руб.)</a:t>
            </a:r>
          </a:p>
        </p:txBody>
      </p:sp>
      <p:graphicFrame>
        <p:nvGraphicFramePr>
          <p:cNvPr id="3074" name="Содержимое 6"/>
          <p:cNvGraphicFramePr>
            <a:graphicFrameLocks noGrp="1"/>
          </p:cNvGraphicFramePr>
          <p:nvPr>
            <p:ph idx="1"/>
          </p:nvPr>
        </p:nvGraphicFramePr>
        <p:xfrm>
          <a:off x="538163" y="1147763"/>
          <a:ext cx="8158162" cy="5405437"/>
        </p:xfrm>
        <a:graphic>
          <a:graphicData uri="http://schemas.openxmlformats.org/presentationml/2006/ole">
            <p:oleObj spid="_x0000_s3074" name="Worksheet" r:id="rId3" imgW="5943654" imgH="5341623" progId="Excel.Sheet.8">
              <p:embed/>
            </p:oleObj>
          </a:graphicData>
        </a:graphic>
      </p:graphicFrame>
      <p:pic>
        <p:nvPicPr>
          <p:cNvPr id="3076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145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9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  <a:endParaRPr lang="ru-RU" sz="1800" dirty="0">
              <a:solidFill>
                <a:schemeClr val="tx1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610599" cy="518160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62000"/>
                <a:gridCol w="5029200"/>
                <a:gridCol w="990600"/>
                <a:gridCol w="914400"/>
                <a:gridCol w="914399"/>
              </a:tblGrid>
              <a:tr h="620034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2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6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6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endParaRPr lang="ru-RU" sz="16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448569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</a:t>
                      </a:r>
                      <a:r>
                        <a:rPr lang="ru-RU" sz="16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304,2</a:t>
                      </a:r>
                      <a:endParaRPr lang="ru-RU" sz="1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35 761,4</a:t>
                      </a:r>
                      <a:endParaRPr lang="ru-RU" sz="1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37 725,6</a:t>
                      </a:r>
                      <a:endParaRPr lang="ru-RU" sz="1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92738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0102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содержание главы Малышевского городского округа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1 533,4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1 607,5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1 668,5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37644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0103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обеспечение деятельности </a:t>
                      </a:r>
                      <a:r>
                        <a:rPr kumimoji="0" lang="en-US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Думы МГО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2 455,4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2 897,4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3 014,5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3024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содержание  администрации  Малышевского городского округа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12 424,5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7 087,3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7 611,6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2003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0106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</a:t>
                      </a:r>
                      <a:r>
                        <a:rPr kumimoji="0" lang="ru-RU" sz="1400" b="1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</a:t>
                      </a:r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Контрольного органа Малышевского городского округа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2 609,2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2 763,5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2 853,5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70862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0106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и обеспечение деятельности Финансового отдела администрации Малышевского городского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4 294,4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5 007,3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5 230,1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66432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0111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Резервные фонды местных администраций (финансирование непредвиденных расходов)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4205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0113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Другие общегосударственные вопросы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23 686,9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16 097,9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17 047,0</a:t>
                      </a: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315200" y="914400"/>
            <a:ext cx="1676400" cy="387350"/>
          </a:xfrm>
          <a:prstGeom prst="rect">
            <a:avLst/>
          </a:prstGeom>
          <a:noFill/>
        </p:spPr>
        <p:txBody>
          <a:bodyPr lIns="109688" tIns="54842" rIns="109688" bIns="54842">
            <a:spAutoFit/>
          </a:bodyPr>
          <a:lstStyle/>
          <a:p>
            <a:pPr algn="r">
              <a:defRPr/>
            </a:pPr>
            <a:r>
              <a:rPr lang="ru-RU" sz="12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dirty="0">
                <a:latin typeface="+mn-lt"/>
                <a:cs typeface="+mn-cs"/>
              </a:rPr>
              <a:t>.</a:t>
            </a:r>
          </a:p>
        </p:txBody>
      </p:sp>
      <p:pic>
        <p:nvPicPr>
          <p:cNvPr id="2976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62000" y="160338"/>
            <a:ext cx="8077200" cy="677862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Раздел 0100 «Общегосударственные вопросы» </a:t>
            </a:r>
          </a:p>
          <a:p>
            <a:pPr algn="ctr"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(без учета целевых МБТ)</a:t>
            </a:r>
            <a:endParaRPr lang="ru-RU" dirty="0">
              <a:solidFill>
                <a:schemeClr val="tx1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52400" y="1219200"/>
          <a:ext cx="8762999" cy="54017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66800"/>
                <a:gridCol w="4826899"/>
                <a:gridCol w="1008133"/>
                <a:gridCol w="930584"/>
                <a:gridCol w="930583"/>
              </a:tblGrid>
              <a:tr h="47740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2024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6351A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2025</a:t>
                      </a:r>
                      <a:endParaRPr lang="ru-RU" sz="1400" dirty="0">
                        <a:solidFill>
                          <a:srgbClr val="36351A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403837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0100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ВСЕГО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157,8</a:t>
                      </a:r>
                      <a:endParaRPr lang="ru-RU" sz="1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164,5</a:t>
                      </a:r>
                      <a:endParaRPr lang="ru-RU" sz="1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166,4</a:t>
                      </a:r>
                      <a:endParaRPr lang="ru-RU" sz="1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124477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0105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государственных полномочий по составлению списков кандидатов в присяжные заседатели федеральных судов общей юрисдикции по муниципальным образованиям, расположенным на территории Свердловской области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0,4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0,4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78617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0113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государственного полномочия Свердловской области по созданию административных комиссий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115,2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120,9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120,9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124477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0113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государственного полномочия Свердловской области по определению перечня должностных лиц, уполномоченных составлять протоколы об административных правонарушениях, предусмотренных законом Свердловской области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  <a:tr h="124477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0113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Осуществление государственного полномочия Свердловской области по хранению, комплектованию, учету и использованию архивных документов, находящихся в государственной собственности Свердловской области</a:t>
                      </a:r>
                      <a:endParaRPr lang="ru-RU" sz="1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42,0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43,0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45,0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3500000" scaled="0"/>
                    </a:gradFill>
                  </a:tcPr>
                </a:tc>
              </a:tr>
            </a:tbl>
          </a:graphicData>
        </a:graphic>
      </p:graphicFrame>
      <p:sp>
        <p:nvSpPr>
          <p:cNvPr id="30766" name="TextBox 4"/>
          <p:cNvSpPr txBox="1">
            <a:spLocks noChangeArrowheads="1"/>
          </p:cNvSpPr>
          <p:nvPr/>
        </p:nvSpPr>
        <p:spPr bwMode="auto">
          <a:xfrm>
            <a:off x="7239000" y="1066800"/>
            <a:ext cx="16764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9688" tIns="54842" rIns="109688" bIns="54842">
            <a:spAutoFit/>
          </a:bodyPr>
          <a:lstStyle/>
          <a:p>
            <a:pPr algn="r" defTabSz="912813"/>
            <a:r>
              <a:rPr lang="ru-RU" sz="12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pic>
        <p:nvPicPr>
          <p:cNvPr id="3076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62000" y="160338"/>
            <a:ext cx="8077200" cy="677862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Liberation Serif" pitchFamily="18" charset="0"/>
              </a:rPr>
              <a:t> 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Раздел 0100 «Общегосударственные вопросы» </a:t>
            </a:r>
          </a:p>
          <a:p>
            <a:pPr algn="ctr"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(переданные расходные полномочия Свердловской области, целевые МБТ)</a:t>
            </a:r>
            <a:endParaRPr lang="ru-RU" dirty="0">
              <a:solidFill>
                <a:schemeClr val="tx1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" y="1066800"/>
          <a:ext cx="8763000" cy="5486398"/>
        </p:xfrm>
        <a:graphic>
          <a:graphicData uri="http://schemas.openxmlformats.org/drawingml/2006/table">
            <a:tbl>
              <a:tblPr/>
              <a:tblGrid>
                <a:gridCol w="4953000"/>
                <a:gridCol w="2438400"/>
                <a:gridCol w="1371600"/>
              </a:tblGrid>
              <a:tr h="5347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целевой статьи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Бюджетополучатель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Сумма,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6351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682393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казенного учреждения «Административно-хозяйственная служба» Малышевского городского округа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МКУ МГО «АХС»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16 917,3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456414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учреждений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МКУ МГО «АХС»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2 569,4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593055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Единовременное вознаграждение почетным гражданам Малышевского городского округа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771637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органов местного самоуправления МГО (центральный аппарат)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Отдел по управлению имуществом администрации 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3 864,6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670871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оплату договоров по предоставлению статистической информации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27,6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798891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оплату членских взносов в "Ассоциацию муниципальных образований"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  <a:tr h="978348">
                <a:tc>
                  <a:txBody>
                    <a:bodyPr/>
                    <a:lstStyle/>
                    <a:p>
                      <a:pPr marL="72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Хранение, комплектование, учет и использование архивных документов, находящихся в муниципальной собственности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4771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МГО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0303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95,0</a:t>
                      </a:r>
                    </a:p>
                  </a:txBody>
                  <a:tcPr marL="12424" marR="1242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178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62000" y="160338"/>
            <a:ext cx="80772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0113 «Другие общегосударственные вопросы» по получателям бюджетных средств – 23 686,9 тыс. руб.</a:t>
            </a:r>
            <a:endParaRPr lang="ru-RU" dirty="0">
              <a:solidFill>
                <a:schemeClr val="tx1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C:\Users\MYS\Desktop\презентация\IMG-20190417-WA0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19200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 bwMode="auto">
          <a:xfrm>
            <a:off x="4572000" y="1143000"/>
            <a:ext cx="4191000" cy="52578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Переданные местному </a:t>
            </a:r>
          </a:p>
          <a:p>
            <a:pPr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бюджету расходные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полномочия Свердловской области 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на осуществление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первичного воинского учета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на территориях, 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где отсутствуют военные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комиссариаты 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(содержание военно-учетного стола)</a:t>
            </a:r>
          </a:p>
          <a:p>
            <a:pPr algn="just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составляют:</a:t>
            </a:r>
          </a:p>
          <a:p>
            <a:pPr algn="just">
              <a:buFontTx/>
              <a:buChar char="-"/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на 2023 год – 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672,9 тыс. руб.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Содержимое 7" descr="04_15-23_1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39519" y="4191000"/>
            <a:ext cx="3947521" cy="2438400"/>
          </a:xfrm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685800" y="228600"/>
            <a:ext cx="8077200" cy="46196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36351A"/>
                </a:solidFill>
                <a:latin typeface="Liberation Serif" pitchFamily="18" charset="0"/>
                <a:cs typeface="Times New Roman" pitchFamily="18" charset="0"/>
              </a:rPr>
              <a:t>Раздел 0200 «Национальная оборона»</a:t>
            </a:r>
            <a:endParaRPr lang="ru-RU" sz="2400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37"/>
          <p:cNvSpPr>
            <a:spLocks noChangeArrowheads="1"/>
          </p:cNvSpPr>
          <p:nvPr/>
        </p:nvSpPr>
        <p:spPr bwMode="auto">
          <a:xfrm>
            <a:off x="228600" y="4460875"/>
            <a:ext cx="8763000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1200">
                <a:latin typeface="Bookman Old Style" pitchFamily="18" charset="0"/>
              </a:rPr>
              <a:t>	</a:t>
            </a:r>
            <a:endParaRPr lang="ru-RU" sz="1300" dirty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28600" y="1371600"/>
          <a:ext cx="8610601" cy="4428440"/>
        </p:xfrm>
        <a:graphic>
          <a:graphicData uri="http://schemas.openxmlformats.org/drawingml/2006/table">
            <a:tbl>
              <a:tblPr/>
              <a:tblGrid>
                <a:gridCol w="903831"/>
                <a:gridCol w="6055665"/>
                <a:gridCol w="1651105"/>
              </a:tblGrid>
              <a:tr h="7620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Код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под-раздела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man Old Style" pitchFamily="18" charset="0"/>
                          <a:cs typeface="Times New Roman" pitchFamily="18" charset="0"/>
                        </a:rPr>
                        <a:t>Годовые назначения, тыс. руб.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13034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0309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Гражданская оборона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1 082,3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11363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0310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Защита населения и территории от последствий чрезвычайных ситуаций природного и техногенного характера, гражданская оборона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cs typeface="Times New Roman" pitchFamily="18" charset="0"/>
                        </a:rPr>
                        <a:t>7 282,7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1226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0314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Другие вопросы в области национальной безопасности и правоохранительной</a:t>
                      </a:r>
                      <a:r>
                        <a:rPr kumimoji="0" lang="ru-RU" sz="1800" b="1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 деятельности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Liberation Serif" pitchFamily="18" charset="0"/>
                          <a:cs typeface="Times New Roman" pitchFamily="18" charset="0"/>
                        </a:rPr>
                        <a:t>221,0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62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8" name="Рисунок 7" descr="еддс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98105" y="152400"/>
            <a:ext cx="2245895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81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609600" y="228600"/>
            <a:ext cx="62484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Раздел 0300 «Национальная безопасность и правоохранительная деятельность» - 8 </a:t>
            </a:r>
            <a:r>
              <a:rPr lang="ru-RU" sz="2000" b="1" dirty="0">
                <a:latin typeface="Liberation Serif" pitchFamily="18" charset="0"/>
              </a:rPr>
              <a:t>586,00 </a:t>
            </a:r>
            <a:r>
              <a:rPr lang="ru-RU" sz="1400" b="1" dirty="0">
                <a:latin typeface="Liberation Serif" pitchFamily="18" charset="0"/>
              </a:rPr>
              <a:t>тыс. руб. </a:t>
            </a:r>
            <a:endParaRPr lang="ru-RU" sz="1400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304800" y="1295400"/>
          <a:ext cx="80772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724" name="Rectangle 37"/>
          <p:cNvSpPr>
            <a:spLocks noChangeArrowheads="1"/>
          </p:cNvSpPr>
          <p:nvPr/>
        </p:nvSpPr>
        <p:spPr bwMode="auto">
          <a:xfrm>
            <a:off x="228600" y="4460875"/>
            <a:ext cx="8763000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1200">
                <a:latin typeface="Bookman Old Style" pitchFamily="18" charset="0"/>
              </a:rPr>
              <a:t>	</a:t>
            </a:r>
            <a:endParaRPr lang="ru-RU" sz="1300" dirty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34820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1143000" y="152400"/>
            <a:ext cx="7162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Подраздел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0309 «Гражданская оборона» - 1082,3 тыс. руб.</a:t>
            </a:r>
            <a:r>
              <a:rPr lang="ru-RU" sz="1400" b="1" dirty="0">
                <a:latin typeface="Liberation Serif" pitchFamily="18" charset="0"/>
              </a:rPr>
              <a:t> </a:t>
            </a:r>
            <a:endParaRPr lang="ru-RU" sz="1400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12" name="Picture 9"/>
          <p:cNvPicPr>
            <a:picLocks noChangeAspect="1" noChangeArrowheads="1"/>
          </p:cNvPicPr>
          <p:nvPr/>
        </p:nvPicPr>
        <p:blipFill rotWithShape="1">
          <a:blip r:embed="rId8" cstate="print"/>
          <a:srcRect l="15934" t="14244" r="442"/>
          <a:stretch/>
        </p:blipFill>
        <p:spPr bwMode="auto">
          <a:xfrm>
            <a:off x="6477000" y="2819400"/>
            <a:ext cx="2397125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304800" y="1524000"/>
          <a:ext cx="80772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724" name="Rectangle 37"/>
          <p:cNvSpPr>
            <a:spLocks noChangeArrowheads="1"/>
          </p:cNvSpPr>
          <p:nvPr/>
        </p:nvSpPr>
        <p:spPr bwMode="auto">
          <a:xfrm>
            <a:off x="228600" y="4460875"/>
            <a:ext cx="8763000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1200">
                <a:latin typeface="Bookman Old Style" pitchFamily="18" charset="0"/>
              </a:rPr>
              <a:t>	</a:t>
            </a:r>
            <a:endParaRPr lang="ru-RU" sz="1300" dirty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3584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8" cstate="print"/>
          <a:srcRect l="32725" t="5434" r="32520" b="11448"/>
          <a:stretch>
            <a:fillRect/>
          </a:stretch>
        </p:blipFill>
        <p:spPr>
          <a:xfrm>
            <a:off x="6629400" y="1295400"/>
            <a:ext cx="1447800" cy="16525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2" descr="C:\Users\ADI\Desktop\PHOTO-2019-02-05-15-20-0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29400" y="3124200"/>
            <a:ext cx="1447800" cy="1457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5847" name="Рисунок 4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53200" y="5181600"/>
            <a:ext cx="1627188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1143000" y="152400"/>
            <a:ext cx="7162800" cy="101600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Подраздел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0310 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latin typeface="Liberation Serif" pitchFamily="18" charset="0"/>
              </a:rPr>
              <a:t>Защита населения и территории от чрезвычайных ситуаций природного и техногенного характера, пожарная безопасность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»</a:t>
            </a:r>
            <a:r>
              <a:rPr lang="ru-RU" sz="1400" b="1" dirty="0">
                <a:latin typeface="Liberation Serif" pitchFamily="18" charset="0"/>
              </a:rPr>
              <a:t>  - </a:t>
            </a:r>
            <a:r>
              <a:rPr lang="ru-RU" b="1" dirty="0">
                <a:latin typeface="Liberation Serif" pitchFamily="18" charset="0"/>
              </a:rPr>
              <a:t>7 282,7 тыс. руб.</a:t>
            </a:r>
            <a:endParaRPr lang="ru-RU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7"/>
          <p:cNvSpPr txBox="1">
            <a:spLocks noChangeArrowheads="1"/>
          </p:cNvSpPr>
          <p:nvPr/>
        </p:nvSpPr>
        <p:spPr bwMode="auto">
          <a:xfrm>
            <a:off x="1981200" y="533400"/>
            <a:ext cx="6781800" cy="582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0850" algn="just" eaLnBrk="0" hangingPunct="0">
              <a:spcBef>
                <a:spcPts val="300"/>
              </a:spcBef>
              <a:defRPr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  <a:p>
            <a:pPr indent="450850" algn="just" eaLnBrk="0" hangingPunct="0">
              <a:spcBef>
                <a:spcPts val="300"/>
              </a:spcBef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7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,0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тыс. руб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.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-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обустройство и обслуживание незамерзающих прорубей;</a:t>
            </a:r>
          </a:p>
          <a:p>
            <a:pPr indent="450850" algn="just" eaLnBrk="0" hangingPunct="0">
              <a:spcBef>
                <a:spcPts val="1200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8,8 тыс.руб. -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установка уличных аншлагов по противопожарной тематике;</a:t>
            </a:r>
          </a:p>
          <a:p>
            <a:pPr indent="450850" algn="just" eaLnBrk="0" hangingPunct="0">
              <a:spcBef>
                <a:spcPts val="1200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54,6 тыс.руб.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-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</a:rPr>
              <a:t>приобретение ранцевых огнетушителей и средств первичного пожаротушения;</a:t>
            </a:r>
          </a:p>
          <a:p>
            <a:pPr indent="450850" algn="just" eaLnBrk="0" hangingPunct="0">
              <a:spcBef>
                <a:spcPts val="1200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</a:rPr>
              <a:t>80,0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</a:rPr>
              <a:t>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тыс. руб. –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разработка паспорта безопасности территории Малышевского городского округа</a:t>
            </a:r>
          </a:p>
          <a:p>
            <a:pPr indent="450850" algn="just" eaLnBrk="0" hangingPunct="0">
              <a:spcBef>
                <a:spcPts val="1200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76,5 тыс. руб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.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- оборудование минерализованных полос;</a:t>
            </a:r>
          </a:p>
          <a:p>
            <a:pPr indent="450850" algn="just" eaLnBrk="0" hangingPunct="0">
              <a:spcBef>
                <a:spcPts val="1200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90,0 тыс. руб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.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–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оплата работ по тушению лесных пожаров;</a:t>
            </a:r>
          </a:p>
          <a:p>
            <a:pPr indent="450850" algn="just" eaLnBrk="0" hangingPunct="0">
              <a:spcBef>
                <a:spcPts val="1200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</a:rPr>
              <a:t>20,0 тыс.руб.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Liberation Serif" pitchFamily="18" charset="0"/>
              </a:rPr>
              <a:t>– обучение должностных лиц</a:t>
            </a:r>
          </a:p>
          <a:p>
            <a:pPr indent="450850" eaLnBrk="0" hangingPunct="0">
              <a:defRPr/>
            </a:pPr>
            <a:endParaRPr lang="ru-RU" sz="1500" dirty="0">
              <a:solidFill>
                <a:srgbClr val="303030"/>
              </a:solidFill>
              <a:latin typeface="Bookman Old Style" pitchFamily="18" charset="0"/>
              <a:cs typeface="Times New Roman" pitchFamily="18" charset="0"/>
            </a:endParaRPr>
          </a:p>
          <a:p>
            <a:pPr indent="450850" eaLnBrk="0" hangingPunct="0">
              <a:defRPr/>
            </a:pPr>
            <a:endParaRPr lang="ru-RU" sz="1500" dirty="0"/>
          </a:p>
        </p:txBody>
      </p:sp>
      <p:pic>
        <p:nvPicPr>
          <p:cNvPr id="6" name="Picture 2" descr="C:\Users\TVA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267200"/>
            <a:ext cx="1235075" cy="1085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686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2860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14400" y="50800"/>
            <a:ext cx="79248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Подраздел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0310 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«</a:t>
            </a:r>
            <a:r>
              <a:rPr lang="ru-RU" b="1" dirty="0">
                <a:latin typeface="Liberation Serif" pitchFamily="18" charset="0"/>
              </a:rPr>
              <a:t>Защита населения и территории от чрезвычайных ситуаций природного и техногенного характера, пожарная безопасность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6870" name="Picture 10" descr="Ранцевый лесной опрыскиватель (РЛО Лесник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3622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12" descr="На территории Кировского сельского поселения произвели устройство прорубей в открытых водоисточниках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066800"/>
            <a:ext cx="183197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914400" y="50800"/>
            <a:ext cx="79248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Подраздел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0314 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«Другие вопросы в области национальной безопасности и правоохранительной деятельности» - 221,0 тыс. руб.</a:t>
            </a:r>
            <a:endParaRPr lang="ru-RU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4"/>
          <p:cNvSpPr/>
          <p:nvPr/>
        </p:nvSpPr>
        <p:spPr>
          <a:xfrm rot="10800000">
            <a:off x="3716338" y="1401763"/>
            <a:ext cx="4208462" cy="109378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1430" tIns="11430" rIns="11430" bIns="11430" spcCol="1270" anchor="ctr"/>
          <a:lstStyle/>
          <a:p>
            <a:pPr marL="171450" lvl="1" indent="-171450" defTabSz="80010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ru-RU" b="1" dirty="0">
              <a:solidFill>
                <a:srgbClr val="36351A"/>
              </a:solidFill>
              <a:latin typeface="Bookman Old Style" pitchFamily="18" charset="0"/>
            </a:endParaRPr>
          </a:p>
        </p:txBody>
      </p:sp>
      <p:grpSp>
        <p:nvGrpSpPr>
          <p:cNvPr id="37893" name="Группа 8"/>
          <p:cNvGrpSpPr>
            <a:grpSpLocks/>
          </p:cNvGrpSpPr>
          <p:nvPr/>
        </p:nvGrpSpPr>
        <p:grpSpPr bwMode="auto">
          <a:xfrm>
            <a:off x="685800" y="1130300"/>
            <a:ext cx="2163763" cy="1373188"/>
            <a:chOff x="0" y="6"/>
            <a:chExt cx="2164075" cy="1372928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0" y="6"/>
              <a:ext cx="2164075" cy="1372928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6"/>
            <p:cNvSpPr/>
            <p:nvPr/>
          </p:nvSpPr>
          <p:spPr>
            <a:xfrm>
              <a:off x="66685" y="66668"/>
              <a:ext cx="2030706" cy="1239603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38100" rIns="76200" bIns="38100" spcCol="1270" anchor="ctr"/>
            <a:lstStyle/>
            <a:p>
              <a:pPr algn="ctr" defTabSz="889000"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110,0</a:t>
              </a: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12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тыс. руб. </a:t>
              </a:r>
              <a:endParaRPr lang="ru-RU" sz="1200" dirty="0">
                <a:solidFill>
                  <a:srgbClr val="36351A"/>
                </a:solidFill>
                <a:latin typeface="Bookman Old Style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Стрелка влево 13"/>
          <p:cNvSpPr/>
          <p:nvPr/>
        </p:nvSpPr>
        <p:spPr>
          <a:xfrm>
            <a:off x="2971800" y="977900"/>
            <a:ext cx="5181600" cy="18288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Страхование добровольных формирований</a:t>
            </a:r>
          </a:p>
        </p:txBody>
      </p:sp>
      <p:grpSp>
        <p:nvGrpSpPr>
          <p:cNvPr id="37895" name="Группа 14"/>
          <p:cNvGrpSpPr>
            <a:grpSpLocks/>
          </p:cNvGrpSpPr>
          <p:nvPr/>
        </p:nvGrpSpPr>
        <p:grpSpPr bwMode="auto">
          <a:xfrm>
            <a:off x="685800" y="5029200"/>
            <a:ext cx="2163763" cy="1373188"/>
            <a:chOff x="0" y="6"/>
            <a:chExt cx="2164075" cy="1372928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0" y="6"/>
              <a:ext cx="2164075" cy="1372928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6"/>
            <p:cNvSpPr/>
            <p:nvPr/>
          </p:nvSpPr>
          <p:spPr>
            <a:xfrm>
              <a:off x="66685" y="66668"/>
              <a:ext cx="2030706" cy="1239603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38100" rIns="76200" bIns="38100" spcCol="1270" anchor="ctr"/>
            <a:lstStyle/>
            <a:p>
              <a:pPr algn="ctr" defTabSz="889000"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2,1</a:t>
              </a: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12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тыс. руб. </a:t>
              </a:r>
              <a:endParaRPr lang="ru-RU" sz="1200" dirty="0">
                <a:solidFill>
                  <a:srgbClr val="36351A"/>
                </a:solidFill>
                <a:latin typeface="Bookman Old Style" pitchFamily="18" charset="0"/>
                <a:cs typeface="Times New Roman" pitchFamily="18" charset="0"/>
              </a:endParaRPr>
            </a:p>
          </p:txBody>
        </p:sp>
      </p:grpSp>
      <p:sp>
        <p:nvSpPr>
          <p:cNvPr id="18" name="Стрелка влево 17"/>
          <p:cNvSpPr/>
          <p:nvPr/>
        </p:nvSpPr>
        <p:spPr>
          <a:xfrm>
            <a:off x="2971800" y="4876800"/>
            <a:ext cx="5181600" cy="18288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Социальная реклама по профилактике экстремизма и терроризма</a:t>
            </a:r>
          </a:p>
        </p:txBody>
      </p:sp>
      <p:grpSp>
        <p:nvGrpSpPr>
          <p:cNvPr id="37897" name="Группа 18"/>
          <p:cNvGrpSpPr>
            <a:grpSpLocks/>
          </p:cNvGrpSpPr>
          <p:nvPr/>
        </p:nvGrpSpPr>
        <p:grpSpPr bwMode="auto">
          <a:xfrm>
            <a:off x="685800" y="3073400"/>
            <a:ext cx="2163763" cy="1373188"/>
            <a:chOff x="0" y="6"/>
            <a:chExt cx="2164075" cy="1372928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0" y="6"/>
              <a:ext cx="2164075" cy="1372928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кругленный прямоугольник 6"/>
            <p:cNvSpPr/>
            <p:nvPr/>
          </p:nvSpPr>
          <p:spPr>
            <a:xfrm>
              <a:off x="66685" y="66668"/>
              <a:ext cx="2030706" cy="1239603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38100" rIns="76200" bIns="38100" spcCol="1270" anchor="ctr"/>
            <a:lstStyle/>
            <a:p>
              <a:pPr algn="ctr" defTabSz="889000"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108,9</a:t>
              </a: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1200" b="1" dirty="0">
                  <a:solidFill>
                    <a:srgbClr val="36351A"/>
                  </a:solidFill>
                  <a:latin typeface="Bookman Old Style" pitchFamily="18" charset="0"/>
                  <a:cs typeface="Times New Roman" pitchFamily="18" charset="0"/>
                </a:rPr>
                <a:t>тыс. руб. </a:t>
              </a:r>
              <a:endParaRPr lang="ru-RU" sz="1200" dirty="0">
                <a:solidFill>
                  <a:srgbClr val="36351A"/>
                </a:solidFill>
                <a:latin typeface="Bookman Old Style" pitchFamily="18" charset="0"/>
                <a:cs typeface="Times New Roman" pitchFamily="18" charset="0"/>
              </a:endParaRPr>
            </a:p>
          </p:txBody>
        </p:sp>
      </p:grpSp>
      <p:sp>
        <p:nvSpPr>
          <p:cNvPr id="22" name="Стрелка влево 21"/>
          <p:cNvSpPr/>
          <p:nvPr/>
        </p:nvSpPr>
        <p:spPr>
          <a:xfrm>
            <a:off x="2971800" y="2921000"/>
            <a:ext cx="5181600" cy="18288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Приобретение и установка аудио-видео модуля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34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086600" y="4572000"/>
            <a:ext cx="1854200" cy="1390649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906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4C4B25"/>
                </a:solidFill>
                <a:latin typeface="Liberation Serif" pitchFamily="18" charset="0"/>
                <a:cs typeface="Times New Roman" pitchFamily="18" charset="0"/>
              </a:rPr>
              <a:t>Раздел 0400 «Национальная экономика» - 20 014,2 тыс.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8917" name="Picture 4" descr="Картинки по запросу картинка отлов соба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2800" y="990600"/>
            <a:ext cx="1752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8918" name="Группа 10"/>
          <p:cNvGrpSpPr>
            <a:grpSpLocks/>
          </p:cNvGrpSpPr>
          <p:nvPr/>
        </p:nvGrpSpPr>
        <p:grpSpPr bwMode="auto">
          <a:xfrm>
            <a:off x="2895600" y="914400"/>
            <a:ext cx="4191000" cy="1371600"/>
            <a:chOff x="2209808" y="3157619"/>
            <a:chExt cx="3812018" cy="1769361"/>
          </a:xfrm>
        </p:grpSpPr>
        <p:sp>
          <p:nvSpPr>
            <p:cNvPr id="15" name="Стрелка вправо 14"/>
            <p:cNvSpPr/>
            <p:nvPr/>
          </p:nvSpPr>
          <p:spPr>
            <a:xfrm>
              <a:off x="2209808" y="3284587"/>
              <a:ext cx="3812018" cy="1515425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rgbClr val="00B0F0">
                <a:alpha val="90000"/>
              </a:srgbClr>
            </a:solidFill>
          </p:spPr>
          <p:style>
            <a:lnRef idx="2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Стрелка вправо 4"/>
            <p:cNvSpPr/>
            <p:nvPr/>
          </p:nvSpPr>
          <p:spPr>
            <a:xfrm>
              <a:off x="2209808" y="3157619"/>
              <a:ext cx="3243103" cy="17693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1430" tIns="11430" rIns="11430" bIns="11430" spcCol="1270"/>
            <a:lstStyle/>
            <a:p>
              <a:pPr marL="171450" lvl="1" indent="-171450" algn="just" defTabSz="80010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230,3 </a:t>
              </a:r>
              <a:r>
                <a: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тыс.</a:t>
              </a:r>
              <a:r>
                <a:rPr lang="en-US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</a:t>
              </a:r>
              <a:r>
                <a: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руб. - средства областного бюджета на расходы по регулированию численности безнадзорных животных</a:t>
              </a: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</a:t>
              </a:r>
              <a:r>
                <a:rPr lang="ru-RU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</a:t>
              </a:r>
            </a:p>
          </p:txBody>
        </p:sp>
      </p:grpSp>
      <p:grpSp>
        <p:nvGrpSpPr>
          <p:cNvPr id="38919" name="Группа 11"/>
          <p:cNvGrpSpPr>
            <a:grpSpLocks/>
          </p:cNvGrpSpPr>
          <p:nvPr/>
        </p:nvGrpSpPr>
        <p:grpSpPr bwMode="auto">
          <a:xfrm>
            <a:off x="139700" y="990600"/>
            <a:ext cx="2592388" cy="1295400"/>
            <a:chOff x="-228600" y="3284004"/>
            <a:chExt cx="2364211" cy="1516595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48" y="3284004"/>
              <a:ext cx="2135463" cy="1516595"/>
            </a:xfrm>
            <a:prstGeom prst="roundRect">
              <a:avLst/>
            </a:pr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кругленный прямоугольник 6"/>
            <p:cNvSpPr/>
            <p:nvPr/>
          </p:nvSpPr>
          <p:spPr>
            <a:xfrm>
              <a:off x="-228600" y="3358347"/>
              <a:ext cx="2290374" cy="13679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38100" rIns="76200" bIns="38100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600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подраздел</a:t>
              </a:r>
              <a:r>
                <a:rPr lang="en-US" sz="1600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0405 </a:t>
              </a:r>
              <a:r>
                <a:rPr lang="ru-RU" sz="1600" b="1" dirty="0">
                  <a:solidFill>
                    <a:schemeClr val="tx1">
                      <a:lumMod val="50000"/>
                    </a:schemeClr>
                  </a:solidFill>
                  <a:latin typeface="Liberation Serif" pitchFamily="18" charset="0"/>
                  <a:cs typeface="Arial" charset="0"/>
                </a:rPr>
                <a:t> «Сельское хозяйство и рыболовство»</a:t>
              </a:r>
              <a:endParaRPr lang="ru-RU" sz="1400" b="1" dirty="0">
                <a:solidFill>
                  <a:srgbClr val="4C4B25"/>
                </a:solidFill>
                <a:latin typeface="Bookman Old Style" pitchFamily="18" charset="0"/>
                <a:cs typeface="Times New Roman" pitchFamily="18" charset="0"/>
              </a:endParaRPr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304800" y="2819400"/>
            <a:ext cx="2362200" cy="1143000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  <a:latin typeface="Liberation Serif" pitchFamily="18" charset="0"/>
              </a:rPr>
              <a:t>Подраздел 0406 «Водное хозяйство»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2895600" y="2514600"/>
            <a:ext cx="4114800" cy="167640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600" b="1" dirty="0">
                <a:solidFill>
                  <a:schemeClr val="tx1"/>
                </a:solidFill>
                <a:latin typeface="Liberation Serif" pitchFamily="18" charset="0"/>
              </a:rPr>
              <a:t>421,5 тыс. руб. 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– </a:t>
            </a:r>
            <a:r>
              <a:rPr lang="ru-RU" dirty="0">
                <a:solidFill>
                  <a:schemeClr val="tx1"/>
                </a:solidFill>
                <a:latin typeface="Liberation Serif" pitchFamily="18" charset="0"/>
              </a:rPr>
              <a:t>разработка декларации безопасности плотины, страхование и содержание  плотины Малышевского водохранилища</a:t>
            </a:r>
          </a:p>
        </p:txBody>
      </p:sp>
      <p:pic>
        <p:nvPicPr>
          <p:cNvPr id="38922" name="Рисунок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2743200"/>
            <a:ext cx="1819275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Скругленный прямоугольник 19"/>
          <p:cNvSpPr/>
          <p:nvPr/>
        </p:nvSpPr>
        <p:spPr>
          <a:xfrm>
            <a:off x="304800" y="4648200"/>
            <a:ext cx="2362200" cy="1143000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Подраздел 0408 «Транспорт»</a:t>
            </a:r>
          </a:p>
        </p:txBody>
      </p:sp>
      <p:sp>
        <p:nvSpPr>
          <p:cNvPr id="21" name="Стрелка вправо 20"/>
          <p:cNvSpPr/>
          <p:nvPr/>
        </p:nvSpPr>
        <p:spPr>
          <a:xfrm>
            <a:off x="2895600" y="4267200"/>
            <a:ext cx="4114800" cy="190500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Liberation Serif" pitchFamily="18" charset="0"/>
              </a:rPr>
              <a:t>499,4  тыс. руб. 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– </a:t>
            </a:r>
            <a:r>
              <a:rPr lang="ru-RU" altLang="ru-RU" dirty="0">
                <a:solidFill>
                  <a:srgbClr val="36351A"/>
                </a:solidFill>
                <a:latin typeface="Liberation Serif" pitchFamily="18" charset="0"/>
                <a:cs typeface="Times New Roman" pitchFamily="18" charset="0"/>
              </a:rPr>
              <a:t>предоставление субсидий организациям-перевозчикам, осуществляющим транспортное обслуживание на социально-значимых маршрутах МГО</a:t>
            </a:r>
          </a:p>
          <a:p>
            <a:pPr algn="ctr">
              <a:defRPr/>
            </a:pPr>
            <a:endParaRPr lang="ru-RU" sz="16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Заголовок 4"/>
          <p:cNvSpPr>
            <a:spLocks noGrp="1"/>
          </p:cNvSpPr>
          <p:nvPr>
            <p:ph type="title"/>
          </p:nvPr>
        </p:nvSpPr>
        <p:spPr>
          <a:xfrm>
            <a:off x="685800" y="-1295400"/>
            <a:ext cx="8101013" cy="833437"/>
          </a:xfrm>
        </p:spPr>
        <p:txBody>
          <a:bodyPr/>
          <a:lstStyle/>
          <a:p>
            <a:pPr>
              <a:defRPr/>
            </a:pPr>
            <a:r>
              <a:rPr lang="ru-RU" sz="25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alt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322" name="Picture 36" descr="C:\Users\PTD\Downloads\IMG-20190327-WA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0" y="1066800"/>
            <a:ext cx="2971041" cy="2228653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39940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Заголовок 4"/>
          <p:cNvSpPr txBox="1">
            <a:spLocks/>
          </p:cNvSpPr>
          <p:nvPr/>
        </p:nvSpPr>
        <p:spPr bwMode="auto">
          <a:xfrm>
            <a:off x="614363" y="3497263"/>
            <a:ext cx="338772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2813"/>
            <a:r>
              <a:rPr lang="ru-RU" altLang="ru-RU" sz="16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ул. Мопра</a:t>
            </a:r>
            <a:endParaRPr lang="ru-RU" altLang="ru-RU" sz="1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3733800"/>
            <a:ext cx="3215742" cy="241180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9943" name="Picture 12" descr="C:\Users\PTD\Desktop\Фотки\для отчета главы 2018\IMG_5373-28-06-18-09-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1600200"/>
            <a:ext cx="29956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13" descr="C:\Users\PTD\Desktop\Фотки\для отчета главы 2018\Новая папка\IMG_53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9400" y="4191000"/>
            <a:ext cx="314801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945" name="Группа 14"/>
          <p:cNvGrpSpPr>
            <a:grpSpLocks/>
          </p:cNvGrpSpPr>
          <p:nvPr/>
        </p:nvGrpSpPr>
        <p:grpSpPr bwMode="auto">
          <a:xfrm>
            <a:off x="6019800" y="1524000"/>
            <a:ext cx="2971800" cy="2286000"/>
            <a:chOff x="0" y="3530851"/>
            <a:chExt cx="1374071" cy="2117521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0" y="3530851"/>
              <a:ext cx="1374071" cy="2117521"/>
            </a:xfrm>
            <a:prstGeom prst="roundRect">
              <a:avLst>
                <a:gd name="adj" fmla="val 10000"/>
              </a:avLst>
            </a:prstGeom>
            <a:solidFill>
              <a:srgbClr val="C5D5AB"/>
            </a:solidFill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35233" y="3601435"/>
              <a:ext cx="1293330" cy="20381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9050" tIns="19050" rIns="19050" bIns="19050" spcCol="1270" anchor="ctr"/>
            <a:lstStyle/>
            <a:p>
              <a:pPr algn="ctr" defTabSz="444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5 000,00 тыс. руб.</a:t>
              </a:r>
              <a:endParaRPr lang="en-US" sz="2000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defTabSz="444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содержание автомобильных дорог и инженерных сооружений на них в зимний  и летний периоды</a:t>
              </a:r>
            </a:p>
          </p:txBody>
        </p:sp>
      </p:grpSp>
      <p:grpSp>
        <p:nvGrpSpPr>
          <p:cNvPr id="39946" name="Группа 17"/>
          <p:cNvGrpSpPr>
            <a:grpSpLocks/>
          </p:cNvGrpSpPr>
          <p:nvPr/>
        </p:nvGrpSpPr>
        <p:grpSpPr bwMode="auto">
          <a:xfrm>
            <a:off x="6172200" y="4191000"/>
            <a:ext cx="2819400" cy="2438400"/>
            <a:chOff x="721451" y="278683"/>
            <a:chExt cx="1600400" cy="1667859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721451" y="330804"/>
              <a:ext cx="1600400" cy="1615738"/>
            </a:xfrm>
            <a:prstGeom prst="roundRect">
              <a:avLst>
                <a:gd name="adj" fmla="val 10000"/>
              </a:avLst>
            </a:prstGeom>
            <a:solidFill>
              <a:srgbClr val="C5D5AB"/>
            </a:solidFill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789937" y="278683"/>
              <a:ext cx="1506683" cy="15223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0955" tIns="20955" rIns="20955" bIns="20955" spcCol="1270" anchor="ctr"/>
            <a:lstStyle/>
            <a:p>
              <a:pPr algn="just" defTabSz="48895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-   2 729,36 тыс.руб. -</a:t>
              </a:r>
              <a:endParaRPr lang="en-US" sz="2000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just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ремонт а/</a:t>
              </a:r>
              <a:r>
                <a:rPr lang="ru-RU" b="1" dirty="0" err="1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</a:t>
              </a: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в МГО;</a:t>
              </a:r>
            </a:p>
            <a:p>
              <a:pPr algn="just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- 6 367,50 тыс.руб. - </a:t>
              </a:r>
              <a:r>
                <a:rPr lang="ru-RU" b="1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строительство грунтовых дорог в п. Изумруд</a:t>
              </a:r>
            </a:p>
          </p:txBody>
        </p:sp>
      </p:grp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990600" y="228600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409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Дорожное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хозяйство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дорожные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фонды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» - 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18 036,0 тыс. руб.: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6513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963" name="Группа 14"/>
          <p:cNvGrpSpPr>
            <a:grpSpLocks/>
          </p:cNvGrpSpPr>
          <p:nvPr/>
        </p:nvGrpSpPr>
        <p:grpSpPr bwMode="auto">
          <a:xfrm>
            <a:off x="6019800" y="685800"/>
            <a:ext cx="2971800" cy="5943600"/>
            <a:chOff x="0" y="2777955"/>
            <a:chExt cx="1374071" cy="2489017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0" y="2895625"/>
              <a:ext cx="1374071" cy="2117393"/>
            </a:xfrm>
            <a:prstGeom prst="roundRect">
              <a:avLst>
                <a:gd name="adj" fmla="val 10000"/>
              </a:avLst>
            </a:prstGeom>
            <a:solidFill>
              <a:srgbClr val="C5D5AB"/>
            </a:solidFill>
            <a:ln>
              <a:solidFill>
                <a:schemeClr val="tx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35233" y="2777955"/>
              <a:ext cx="1293330" cy="24890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9050" tIns="19050" rIns="19050" bIns="19050" anchor="ctr"/>
            <a:lstStyle/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196,40 тыс.руб. – техническое обслуживание дорожных знаков;</a:t>
              </a: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412,20 тыс. руб. - нанесение горизонтальной дорожной разметки;</a:t>
              </a: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3 180,54 тыс.руб. - обустройство пешеходных переходов в Малышевском городском округе;</a:t>
              </a: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ru-RU" sz="1600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150,00 тыс. руб. обслуживание дорожных знаков в населенных пунктах Малышевского городского округа</a:t>
              </a: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600" b="1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38099" y="990600"/>
            <a:ext cx="2376501" cy="28956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8" name="Picture 36" descr="C:\Users\PTD\Desktop\Фотки\для отчета главы 2018\IMG-20190408-WA00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514600" y="1066800"/>
            <a:ext cx="3464517" cy="2514600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29" name="Picture 4" descr="\\server\Общая\Бюджет 2020\Согласительная в Минфине\Фото для презентации\0409\Пешеходник\IMG-20190528-WA0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4114800"/>
            <a:ext cx="3352800" cy="2514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066800" y="2413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409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Дорожное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хозяйство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дорожные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фонды</a:t>
            </a:r>
            <a:r>
              <a:rPr lang="en-US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4"/>
          <p:cNvSpPr>
            <a:spLocks noGrp="1"/>
          </p:cNvSpPr>
          <p:nvPr>
            <p:ph type="title"/>
          </p:nvPr>
        </p:nvSpPr>
        <p:spPr>
          <a:xfrm>
            <a:off x="609600" y="-1524000"/>
            <a:ext cx="8101013" cy="1138237"/>
          </a:xfrm>
        </p:spPr>
        <p:txBody>
          <a:bodyPr/>
          <a:lstStyle/>
          <a:p>
            <a:pPr defTabSz="912813" eaLnBrk="1" hangingPunct="1"/>
            <a:r>
              <a:rPr lang="ru-RU" sz="2000" smtClean="0">
                <a:solidFill>
                  <a:srgbClr val="36351A"/>
                </a:solidFill>
                <a:latin typeface="Bookman Old Style" pitchFamily="18" charset="0"/>
              </a:rPr>
              <a:t/>
            </a:r>
            <a:br>
              <a:rPr lang="ru-RU" sz="2000" smtClean="0">
                <a:solidFill>
                  <a:srgbClr val="36351A"/>
                </a:solidFill>
                <a:latin typeface="Bookman Old Style" pitchFamily="18" charset="0"/>
              </a:rPr>
            </a:br>
            <a:endParaRPr lang="ru-RU" altLang="ru-RU" sz="2000" b="1" smtClean="0">
              <a:solidFill>
                <a:srgbClr val="36351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MYS\Desktop\14.11.2018 день фин.грамотности малышева (2)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371600"/>
            <a:ext cx="4370832" cy="246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 bwMode="auto">
          <a:xfrm>
            <a:off x="381000" y="3886200"/>
            <a:ext cx="4114800" cy="26670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по подпрограмме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"Развитие малого и среднего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предпринимательства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Малышевском  городском округе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2025 года -  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108,0 тыс. руб.: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отплата статистической информации, 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проведение образовательных мероприятий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начинающих и действующих </a:t>
            </a:r>
          </a:p>
          <a:p>
            <a:pPr algn="just"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субъектов малого предпринимательства)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4876800" y="3810000"/>
            <a:ext cx="4114800" cy="26670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Мероприятий по землеустройству и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землепользованию  - 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719,0 тыс.руб. 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(кадастровые работы в отношении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земельных участков для проведения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аукционов,  кадастровые работы в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отношении автомобильных дорог,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техническая инвентаризация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объектов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безхозяйного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имущества 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автоматизация учета управления</a:t>
            </a:r>
          </a:p>
          <a:p>
            <a:pPr algn="just" defTabSz="666750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муниципальной собственностью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91" name="Рисунок 25" descr="image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1600200"/>
            <a:ext cx="384651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101600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Подраздел 0</a:t>
            </a:r>
            <a:r>
              <a:rPr lang="en-US" sz="2000" b="1" dirty="0">
                <a:solidFill>
                  <a:srgbClr val="36351A"/>
                </a:solidFill>
                <a:latin typeface="Liberation Serif" pitchFamily="18" charset="0"/>
              </a:rPr>
              <a:t>412</a:t>
            </a:r>
            <a:r>
              <a:rPr lang="en-US" sz="2000" dirty="0">
                <a:solidFill>
                  <a:srgbClr val="36351A"/>
                </a:solidFill>
                <a:latin typeface="Liberation Serif" pitchFamily="18" charset="0"/>
              </a:rPr>
              <a:t/>
            </a:r>
            <a:br>
              <a:rPr lang="en-US" sz="2000" dirty="0">
                <a:solidFill>
                  <a:srgbClr val="36351A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«Другие вопросы в области национальной экономики»</a:t>
            </a:r>
            <a:b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-</a:t>
            </a:r>
            <a:r>
              <a:rPr lang="ru-RU" sz="2000" dirty="0">
                <a:solidFill>
                  <a:srgbClr val="36351A"/>
                </a:solidFill>
                <a:latin typeface="Liberation Serif" pitchFamily="18" charset="0"/>
              </a:rPr>
              <a:t> </a:t>
            </a:r>
            <a:r>
              <a:rPr lang="ru-RU" sz="2000" b="1" dirty="0">
                <a:solidFill>
                  <a:srgbClr val="36351A"/>
                </a:solidFill>
                <a:latin typeface="Liberation Serif" pitchFamily="18" charset="0"/>
              </a:rPr>
              <a:t>827,0 тыс.руб.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457200" y="990600"/>
            <a:ext cx="86868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Подраздел 0501 «Жилищное хозяйство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» - 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59 732,23 тыс. руб.</a:t>
            </a:r>
          </a:p>
        </p:txBody>
      </p:sp>
      <p:pic>
        <p:nvPicPr>
          <p:cNvPr id="43011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416300"/>
            <a:ext cx="16764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3012" name="Группа 15"/>
          <p:cNvGrpSpPr>
            <a:grpSpLocks/>
          </p:cNvGrpSpPr>
          <p:nvPr/>
        </p:nvGrpSpPr>
        <p:grpSpPr bwMode="auto">
          <a:xfrm>
            <a:off x="1905000" y="1447800"/>
            <a:ext cx="6781800" cy="1752600"/>
            <a:chOff x="2362200" y="1808072"/>
            <a:chExt cx="6400800" cy="1275863"/>
          </a:xfrm>
        </p:grpSpPr>
        <p:grpSp>
          <p:nvGrpSpPr>
            <p:cNvPr id="3" name="Группа 7"/>
            <p:cNvGrpSpPr/>
            <p:nvPr/>
          </p:nvGrpSpPr>
          <p:grpSpPr>
            <a:xfrm rot="10800000">
              <a:off x="2362200" y="1808072"/>
              <a:ext cx="6400800" cy="1275863"/>
              <a:chOff x="1676386" y="-166416"/>
              <a:chExt cx="5084632" cy="127586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1" name="Стрелка вправо 10"/>
              <p:cNvSpPr/>
              <p:nvPr/>
            </p:nvSpPr>
            <p:spPr>
              <a:xfrm>
                <a:off x="1676386" y="-55472"/>
                <a:ext cx="5084632" cy="1164919"/>
              </a:xfrm>
              <a:prstGeom prst="rightArrow">
                <a:avLst>
                  <a:gd name="adj1" fmla="val 75000"/>
                  <a:gd name="adj2" fmla="val 50000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  <a:sp3d z="-152400" extrusionH="63500" prstMaterial="dkEdge">
                <a:bevelT w="144450" h="36350" prst="relaxedInset"/>
                <a:contourClr>
                  <a:schemeClr val="bg1"/>
                </a:contourClr>
              </a:sp3d>
            </p:spPr>
            <p:style>
              <a:lnRef idx="1">
                <a:scrgbClr r="0" g="0" b="0"/>
              </a:lnRef>
              <a:fillRef idx="1">
                <a:scrgbClr r="0" g="0" b="0"/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2" name="Стрелка вправо 4"/>
              <p:cNvSpPr/>
              <p:nvPr/>
            </p:nvSpPr>
            <p:spPr>
              <a:xfrm rot="10800000">
                <a:off x="1676386" y="-166416"/>
                <a:ext cx="4056279" cy="1164917"/>
              </a:xfrm>
              <a:prstGeom prst="rect">
                <a:avLst/>
              </a:prstGeom>
              <a:ln>
                <a:noFill/>
              </a:ln>
              <a:sp3d z="-1524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0160" tIns="10160" rIns="10160" bIns="10160" spcCol="1270"/>
              <a:lstStyle/>
              <a:p>
                <a:pPr marL="171450" lvl="1" indent="-171450" algn="just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dirty="0">
                    <a:solidFill>
                      <a:schemeClr val="tx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dirty="0">
                    <a:solidFill>
                      <a:schemeClr val="tx1">
                        <a:lumMod val="50000"/>
                      </a:schemeClr>
                    </a:solidFill>
                    <a:latin typeface="Liberation Serif" pitchFamily="18" charset="0"/>
                    <a:cs typeface="Times New Roman" pitchFamily="18" charset="0"/>
                  </a:rPr>
                  <a:t>Содержание муниципального жилого фонда (коммунальные услуги) </a:t>
                </a:r>
              </a:p>
              <a:p>
                <a:pPr marL="171450" lvl="1" indent="-171450" algn="just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dirty="0">
                    <a:solidFill>
                      <a:schemeClr val="tx1">
                        <a:lumMod val="50000"/>
                      </a:schemeClr>
                    </a:solidFill>
                    <a:latin typeface="Liberation Serif" pitchFamily="18" charset="0"/>
                    <a:cs typeface="Times New Roman" pitchFamily="18" charset="0"/>
                  </a:rPr>
                  <a:t>Агентское вознаграждение по договору за расчёт платы за наём помещений муниципального жилищного фонда</a:t>
                </a: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sz="1600" dirty="0">
                  <a:solidFill>
                    <a:schemeClr val="tx1">
                      <a:lumMod val="50000"/>
                    </a:schemeClr>
                  </a:solidFill>
                  <a:latin typeface="Bookman Old Style" pitchFamily="18" charset="0"/>
                </a:endParaRP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Bookman Old Style" pitchFamily="18" charset="0"/>
                </a:endParaRPr>
              </a:p>
            </p:txBody>
          </p:sp>
        </p:grpSp>
        <p:sp>
          <p:nvSpPr>
            <p:cNvPr id="43024" name="TextBox 13"/>
            <p:cNvSpPr txBox="1">
              <a:spLocks noChangeArrowheads="1"/>
            </p:cNvSpPr>
            <p:nvPr/>
          </p:nvSpPr>
          <p:spPr bwMode="auto">
            <a:xfrm>
              <a:off x="2577957" y="2029962"/>
              <a:ext cx="1295400" cy="582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2813"/>
              <a:r>
                <a:rPr lang="ru-RU" b="1">
                  <a:solidFill>
                    <a:srgbClr val="4C4B25"/>
                  </a:solidFill>
                  <a:latin typeface="Liberation Serif" pitchFamily="18" charset="0"/>
                </a:rPr>
                <a:t>300,0 т.р.</a:t>
              </a:r>
            </a:p>
            <a:p>
              <a:pPr defTabSz="912813">
                <a:spcBef>
                  <a:spcPts val="1200"/>
                </a:spcBef>
              </a:pPr>
              <a:r>
                <a:rPr lang="ru-RU" b="1">
                  <a:solidFill>
                    <a:srgbClr val="4C4B25"/>
                  </a:solidFill>
                  <a:latin typeface="Liberation Serif" pitchFamily="18" charset="0"/>
                </a:rPr>
                <a:t>  74,4 т.р</a:t>
              </a:r>
              <a:r>
                <a:rPr lang="ru-RU" b="1">
                  <a:solidFill>
                    <a:srgbClr val="4C4B25"/>
                  </a:solidFill>
                </a:rPr>
                <a:t>.</a:t>
              </a:r>
            </a:p>
          </p:txBody>
        </p:sp>
      </p:grpSp>
      <p:grpSp>
        <p:nvGrpSpPr>
          <p:cNvPr id="43013" name="Группа 16"/>
          <p:cNvGrpSpPr>
            <a:grpSpLocks/>
          </p:cNvGrpSpPr>
          <p:nvPr/>
        </p:nvGrpSpPr>
        <p:grpSpPr bwMode="auto">
          <a:xfrm>
            <a:off x="1981200" y="3365500"/>
            <a:ext cx="6781800" cy="1447800"/>
            <a:chOff x="2362199" y="1752600"/>
            <a:chExt cx="6400800" cy="922228"/>
          </a:xfrm>
        </p:grpSpPr>
        <p:grpSp>
          <p:nvGrpSpPr>
            <p:cNvPr id="5" name="Группа 17"/>
            <p:cNvGrpSpPr/>
            <p:nvPr/>
          </p:nvGrpSpPr>
          <p:grpSpPr>
            <a:xfrm rot="10800000">
              <a:off x="2362199" y="1752600"/>
              <a:ext cx="6400800" cy="922228"/>
              <a:chOff x="1676387" y="242691"/>
              <a:chExt cx="5084632" cy="922228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0" name="Стрелка вправо 19"/>
              <p:cNvSpPr/>
              <p:nvPr/>
            </p:nvSpPr>
            <p:spPr>
              <a:xfrm>
                <a:off x="1676387" y="242691"/>
                <a:ext cx="5084632" cy="922228"/>
              </a:xfrm>
              <a:prstGeom prst="rightArrow">
                <a:avLst>
                  <a:gd name="adj1" fmla="val 75000"/>
                  <a:gd name="adj2" fmla="val 50000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  <a:sp3d z="-152400" extrusionH="63500" prstMaterial="dkEdge">
                <a:bevelT w="144450" h="36350" prst="relaxedInset"/>
                <a:contourClr>
                  <a:schemeClr val="bg1"/>
                </a:contourClr>
              </a:sp3d>
            </p:spPr>
            <p:style>
              <a:lnRef idx="1">
                <a:scrgbClr r="0" g="0" b="0"/>
              </a:lnRef>
              <a:fillRef idx="1">
                <a:scrgbClr r="0" g="0" b="0"/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1" name="Стрелка вправо 4"/>
              <p:cNvSpPr/>
              <p:nvPr/>
            </p:nvSpPr>
            <p:spPr>
              <a:xfrm rot="10800000">
                <a:off x="1847779" y="485383"/>
                <a:ext cx="4056279" cy="436845"/>
              </a:xfrm>
              <a:prstGeom prst="rect">
                <a:avLst/>
              </a:prstGeom>
              <a:sp3d z="-1524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0160" tIns="10160" rIns="10160" bIns="10160" spcCol="1270"/>
              <a:lstStyle/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ru-RU" dirty="0">
                    <a:solidFill>
                      <a:schemeClr val="tx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Формирование фонда капитального ремонта общего (муниципального) имущества в многоквартирных домах; </a:t>
                </a:r>
              </a:p>
              <a:p>
                <a:pPr marL="171450" lvl="1" indent="-171450" defTabSz="71120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endParaRPr lang="ru-RU" dirty="0">
                  <a:solidFill>
                    <a:schemeClr val="tx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3022" name="TextBox 18"/>
            <p:cNvSpPr txBox="1">
              <a:spLocks noChangeArrowheads="1"/>
            </p:cNvSpPr>
            <p:nvPr/>
          </p:nvSpPr>
          <p:spPr bwMode="auto">
            <a:xfrm>
              <a:off x="2434119" y="2092368"/>
              <a:ext cx="1150706" cy="4117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2813"/>
              <a:r>
                <a:rPr lang="ru-RU" b="1" dirty="0">
                  <a:solidFill>
                    <a:srgbClr val="4C4B25"/>
                  </a:solidFill>
                  <a:latin typeface="Liberation Serif" pitchFamily="18" charset="0"/>
                </a:rPr>
                <a:t>946,9 т.р</a:t>
              </a:r>
              <a:r>
                <a:rPr lang="ru-RU" b="1" dirty="0">
                  <a:solidFill>
                    <a:srgbClr val="4C4B25"/>
                  </a:solidFill>
                </a:rPr>
                <a:t>.</a:t>
              </a:r>
            </a:p>
            <a:p>
              <a:pPr defTabSz="912813"/>
              <a:endParaRPr lang="ru-RU" b="1" dirty="0">
                <a:solidFill>
                  <a:srgbClr val="4C4B25"/>
                </a:solidFill>
              </a:endParaRPr>
            </a:p>
          </p:txBody>
        </p:sp>
      </p:grpSp>
      <p:pic>
        <p:nvPicPr>
          <p:cNvPr id="22" name="Picture 2" descr="\\Server\общая\Рудный А.К\фото на снос\Ленина 4 фото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52400" y="5334000"/>
            <a:ext cx="1752600" cy="1289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  <a:extLst>
            <a:ext uri="{909E8E84-426E-40DD-AFC4-6F175D3DCCD1}"/>
          </a:extLst>
        </p:spPr>
      </p:pic>
      <p:grpSp>
        <p:nvGrpSpPr>
          <p:cNvPr id="43015" name="Группа 22"/>
          <p:cNvGrpSpPr>
            <a:grpSpLocks/>
          </p:cNvGrpSpPr>
          <p:nvPr/>
        </p:nvGrpSpPr>
        <p:grpSpPr bwMode="auto">
          <a:xfrm>
            <a:off x="1981200" y="5029200"/>
            <a:ext cx="6858000" cy="1524000"/>
            <a:chOff x="2362200" y="1688914"/>
            <a:chExt cx="6400800" cy="1164919"/>
          </a:xfrm>
        </p:grpSpPr>
        <p:grpSp>
          <p:nvGrpSpPr>
            <p:cNvPr id="7" name="Группа 23"/>
            <p:cNvGrpSpPr/>
            <p:nvPr/>
          </p:nvGrpSpPr>
          <p:grpSpPr>
            <a:xfrm rot="10800000">
              <a:off x="2362200" y="1688914"/>
              <a:ext cx="6400800" cy="1164919"/>
              <a:chOff x="1676386" y="63686"/>
              <a:chExt cx="5084632" cy="1164919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6" name="Стрелка вправо 25"/>
              <p:cNvSpPr/>
              <p:nvPr/>
            </p:nvSpPr>
            <p:spPr>
              <a:xfrm>
                <a:off x="1676386" y="63686"/>
                <a:ext cx="5084632" cy="1164919"/>
              </a:xfrm>
              <a:prstGeom prst="rightArrow">
                <a:avLst>
                  <a:gd name="adj1" fmla="val 75000"/>
                  <a:gd name="adj2" fmla="val 50000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  <a:sp3d z="-152400" extrusionH="63500" prstMaterial="dkEdge">
                <a:bevelT w="144450" h="36350" prst="relaxedInset"/>
                <a:contourClr>
                  <a:schemeClr val="bg1"/>
                </a:contourClr>
              </a:sp3d>
            </p:spPr>
            <p:style>
              <a:lnRef idx="1">
                <a:scrgbClr r="0" g="0" b="0"/>
              </a:lnRef>
              <a:fillRef idx="1">
                <a:scrgbClr r="0" g="0" b="0"/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7" name="Стрелка вправо 4"/>
              <p:cNvSpPr/>
              <p:nvPr/>
            </p:nvSpPr>
            <p:spPr>
              <a:xfrm rot="10800000">
                <a:off x="1676386" y="273318"/>
                <a:ext cx="4067706" cy="815401"/>
              </a:xfrm>
              <a:prstGeom prst="rect">
                <a:avLst/>
              </a:prstGeom>
              <a:ln>
                <a:noFill/>
              </a:ln>
              <a:sp3d z="-1524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0160" tIns="10160" rIns="10160" bIns="10160" spcCol="1270"/>
              <a:lstStyle/>
              <a:p>
                <a:pPr>
                  <a:defRPr/>
                </a:pPr>
                <a:r>
                  <a:rPr lang="ru-RU" dirty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Переселение граждан из аварийного жилья в рамках национального проекта «Жилье и городская среда» </a:t>
                </a:r>
                <a:r>
                  <a:rPr lang="ru-RU" dirty="0">
                    <a:solidFill>
                      <a:schemeClr val="tx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Определение рыночной стоимости недвижимого имущества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3020" name="TextBox 24"/>
            <p:cNvSpPr txBox="1">
              <a:spLocks noChangeArrowheads="1"/>
            </p:cNvSpPr>
            <p:nvPr/>
          </p:nvSpPr>
          <p:spPr bwMode="auto">
            <a:xfrm>
              <a:off x="2590800" y="1980144"/>
              <a:ext cx="1371600" cy="4940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2813"/>
              <a:r>
                <a:rPr lang="ru-RU" sz="1400" b="1" dirty="0">
                  <a:solidFill>
                    <a:srgbClr val="4C4B25"/>
                  </a:solidFill>
                  <a:latin typeface="Liberation Serif" pitchFamily="18" charset="0"/>
                </a:rPr>
                <a:t>58 114,0 т.р</a:t>
              </a:r>
              <a:r>
                <a:rPr lang="ru-RU" b="1" dirty="0">
                  <a:solidFill>
                    <a:srgbClr val="4C4B25"/>
                  </a:solidFill>
                  <a:latin typeface="Liberation Serif" pitchFamily="18" charset="0"/>
                </a:rPr>
                <a:t>.</a:t>
              </a:r>
            </a:p>
            <a:p>
              <a:pPr defTabSz="912813"/>
              <a:r>
                <a:rPr lang="ru-RU" b="1" dirty="0">
                  <a:solidFill>
                    <a:srgbClr val="4C4B25"/>
                  </a:solidFill>
                  <a:latin typeface="Liberation Serif" pitchFamily="18" charset="0"/>
                </a:rPr>
                <a:t>100,0 т.р</a:t>
              </a:r>
              <a:r>
                <a:rPr lang="ru-RU" b="1" dirty="0">
                  <a:solidFill>
                    <a:srgbClr val="4C4B25"/>
                  </a:solidFill>
                </a:rPr>
                <a:t>.</a:t>
              </a:r>
            </a:p>
          </p:txBody>
        </p:sp>
      </p:grpSp>
      <p:pic>
        <p:nvPicPr>
          <p:cNvPr id="43016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20" descr="https://n1st.ru/cache/cian/51/572/301/kvartira-malysheva-malysheva-ulica-1032751508_1200_800_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1676400"/>
            <a:ext cx="1676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Заголовок 1"/>
          <p:cNvSpPr txBox="1">
            <a:spLocks/>
          </p:cNvSpPr>
          <p:nvPr/>
        </p:nvSpPr>
        <p:spPr bwMode="auto">
          <a:xfrm>
            <a:off x="914400" y="130175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Раздел 0500 «Жилищно-коммунальное хозяйство» - </a:t>
            </a:r>
            <a:b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</a:rPr>
              <a:t>182 232,8</a:t>
            </a: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тыс.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762000" y="-1447800"/>
            <a:ext cx="86868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.</a:t>
            </a:r>
          </a:p>
        </p:txBody>
      </p:sp>
      <p:pic>
        <p:nvPicPr>
          <p:cNvPr id="44035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14400" y="130175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Подраздел 0502 «Коммунальное хозяйство» - 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10 343,2 тыс.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7" name="Рисунок 1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295400"/>
            <a:ext cx="2149813" cy="1652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8" name="Схема 7"/>
          <p:cNvGraphicFramePr/>
          <p:nvPr/>
        </p:nvGraphicFramePr>
        <p:xfrm>
          <a:off x="304800" y="1066800"/>
          <a:ext cx="86106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0"/>
          <p:cNvGrpSpPr/>
          <p:nvPr/>
        </p:nvGrpSpPr>
        <p:grpSpPr>
          <a:xfrm rot="10800000">
            <a:off x="685800" y="787400"/>
            <a:ext cx="6172200" cy="890736"/>
            <a:chOff x="3444239" y="706"/>
            <a:chExt cx="5166360" cy="89073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2" name="Стрелка вправо 11"/>
            <p:cNvSpPr/>
            <p:nvPr/>
          </p:nvSpPr>
          <p:spPr>
            <a:xfrm rot="10800000">
              <a:off x="3444239" y="706"/>
              <a:ext cx="5166360" cy="890736"/>
            </a:xfrm>
            <a:prstGeom prst="rightArrow">
              <a:avLst>
                <a:gd name="adj1" fmla="val 75000"/>
                <a:gd name="adj2" fmla="val 50000"/>
              </a:avLst>
            </a:prstGeom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r">
                <a:defRPr/>
              </a:pP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Обустройство </a:t>
              </a:r>
              <a:r>
                <a:rPr lang="ru-RU" dirty="0" err="1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тропиночной</a:t>
              </a: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 сети, тротуаров </a:t>
              </a:r>
              <a:r>
                <a:rPr lang="ru-RU" b="1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-  2 112,5 </a:t>
              </a: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тыс. руб.</a:t>
              </a:r>
            </a:p>
          </p:txBody>
        </p:sp>
        <p:sp>
          <p:nvSpPr>
            <p:cNvPr id="13" name="Стрелка вправо 4"/>
            <p:cNvSpPr/>
            <p:nvPr/>
          </p:nvSpPr>
          <p:spPr>
            <a:xfrm>
              <a:off x="3444239" y="112048"/>
              <a:ext cx="4832334" cy="668052"/>
            </a:xfrm>
            <a:prstGeom prst="rect">
              <a:avLst/>
            </a:prstGeom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700" tIns="12700" rIns="12700" bIns="12700" spcCol="1270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defRPr/>
              </a:pPr>
              <a:endPara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Стрелка влево 15"/>
          <p:cNvSpPr/>
          <p:nvPr/>
        </p:nvSpPr>
        <p:spPr bwMode="auto">
          <a:xfrm>
            <a:off x="1981200" y="1752600"/>
            <a:ext cx="6934200" cy="11430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Содержание мест общего пользования, ремонт объектов </a:t>
            </a:r>
          </a:p>
          <a:p>
            <a:pPr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благоустройства дворовых территорий – 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6 403,2 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pic>
        <p:nvPicPr>
          <p:cNvPr id="17" name="Picture 2" descr="\\server\Общая\Бюджет 2020\Согласительная в Минфине\Фото для презентации\0503\фото Парка за ДК\IMG_26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692400"/>
            <a:ext cx="2133600" cy="1543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" name="Группа 18"/>
          <p:cNvGrpSpPr/>
          <p:nvPr/>
        </p:nvGrpSpPr>
        <p:grpSpPr>
          <a:xfrm rot="10800000">
            <a:off x="228600" y="3048000"/>
            <a:ext cx="6324600" cy="779394"/>
            <a:chOff x="3444239" y="706"/>
            <a:chExt cx="5874080" cy="77939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0" name="Стрелка вправо 19"/>
            <p:cNvSpPr/>
            <p:nvPr/>
          </p:nvSpPr>
          <p:spPr>
            <a:xfrm rot="10800000">
              <a:off x="3444239" y="706"/>
              <a:ext cx="5874080" cy="738336"/>
            </a:xfrm>
            <a:prstGeom prst="rightArrow">
              <a:avLst>
                <a:gd name="adj1" fmla="val 75000"/>
                <a:gd name="adj2" fmla="val 50000"/>
              </a:avLst>
            </a:prstGeom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r>
                <a:rPr lang="ru-RU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Комплексное благоустройство парка – </a:t>
              </a:r>
              <a:r>
                <a:rPr lang="ru-RU" b="1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24 273,1 </a:t>
              </a:r>
              <a:r>
                <a:rPr lang="ru-RU" dirty="0">
                  <a:solidFill>
                    <a:srgbClr val="36351A"/>
                  </a:solidFill>
                  <a:latin typeface="Times New Roman" pitchFamily="18" charset="0"/>
                  <a:cs typeface="Times New Roman" pitchFamily="18" charset="0"/>
                </a:rPr>
                <a:t>тыс. руб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21" name="Стрелка вправо 4"/>
            <p:cNvSpPr/>
            <p:nvPr/>
          </p:nvSpPr>
          <p:spPr>
            <a:xfrm>
              <a:off x="3444239" y="112048"/>
              <a:ext cx="4832334" cy="668052"/>
            </a:xfrm>
            <a:prstGeom prst="rect">
              <a:avLst/>
            </a:prstGeom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700" tIns="12700" rIns="12700" bIns="12700" spcCol="1270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defRPr/>
              </a:pPr>
              <a:endPara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3" name="Стрелка влево 22"/>
          <p:cNvSpPr/>
          <p:nvPr/>
        </p:nvSpPr>
        <p:spPr bwMode="auto">
          <a:xfrm>
            <a:off x="2133600" y="4038600"/>
            <a:ext cx="6705600" cy="11430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обустройство ограждения кладбища,</a:t>
            </a:r>
          </a:p>
          <a:p>
            <a:pPr algn="ctr">
              <a:defRPr/>
            </a:pP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содержание контейнерной площадки </a:t>
            </a: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– 7 395,3 </a:t>
            </a:r>
            <a:r>
              <a:rPr lang="ru-RU" sz="2000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grpSp>
        <p:nvGrpSpPr>
          <p:cNvPr id="4" name="Группа 23"/>
          <p:cNvGrpSpPr/>
          <p:nvPr/>
        </p:nvGrpSpPr>
        <p:grpSpPr>
          <a:xfrm rot="10800000">
            <a:off x="304800" y="5562600"/>
            <a:ext cx="6248400" cy="779394"/>
            <a:chOff x="3297387" y="706"/>
            <a:chExt cx="5800654" cy="77939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5" name="Стрелка вправо 24"/>
            <p:cNvSpPr/>
            <p:nvPr/>
          </p:nvSpPr>
          <p:spPr>
            <a:xfrm rot="10800000">
              <a:off x="3297387" y="706"/>
              <a:ext cx="5800654" cy="738336"/>
            </a:xfrm>
            <a:prstGeom prst="rightArrow">
              <a:avLst>
                <a:gd name="adj1" fmla="val 75000"/>
                <a:gd name="adj2" fmla="val 50000"/>
              </a:avLst>
            </a:prstGeom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r">
                <a:defRPr/>
              </a:pP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Формирование кроны деревьев  – </a:t>
              </a:r>
              <a:r>
                <a:rPr lang="ru-RU" b="1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500</a:t>
              </a: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,</a:t>
              </a:r>
              <a:r>
                <a:rPr lang="ru-RU" b="1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0</a:t>
              </a:r>
              <a:r>
                <a:rPr lang="ru-RU" dirty="0">
                  <a:solidFill>
                    <a:srgbClr val="36351A"/>
                  </a:solidFill>
                  <a:latin typeface="Liberation Serif" pitchFamily="18" charset="0"/>
                  <a:cs typeface="Times New Roman" pitchFamily="18" charset="0"/>
                </a:rPr>
                <a:t> тыс. руб</a:t>
              </a:r>
              <a:r>
                <a:rPr lang="ru-RU" dirty="0"/>
                <a:t>.</a:t>
              </a:r>
            </a:p>
          </p:txBody>
        </p:sp>
        <p:sp>
          <p:nvSpPr>
            <p:cNvPr id="26" name="Стрелка вправо 4"/>
            <p:cNvSpPr/>
            <p:nvPr/>
          </p:nvSpPr>
          <p:spPr>
            <a:xfrm>
              <a:off x="3444239" y="112048"/>
              <a:ext cx="4832334" cy="668052"/>
            </a:xfrm>
            <a:prstGeom prst="rect">
              <a:avLst/>
            </a:prstGeom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700" tIns="12700" rIns="12700" bIns="12700" spcCol="1270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defRPr/>
              </a:pPr>
              <a:endPara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629400" y="5029200"/>
            <a:ext cx="2210960" cy="1658221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2" name="Заголовок 1"/>
          <p:cNvSpPr txBox="1">
            <a:spLocks/>
          </p:cNvSpPr>
          <p:nvPr/>
        </p:nvSpPr>
        <p:spPr bwMode="auto">
          <a:xfrm>
            <a:off x="838200" y="101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Подраздел 0503 «Благоустройство» -40 684,1 тыс.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45067" name="Picture 38" descr="http://ppmi24.ru/uploads/GrantRequest/1535595687-sDmsTj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9700" y="3962400"/>
            <a:ext cx="1828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8" name="Picture 16" descr="G:\Фотки\фото для отчета 2021\ТРОПИНКИ\IMG_20200703_1417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59600" y="609600"/>
            <a:ext cx="18034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9" name="Picture 5" descr="G:\Фотки\фото для отчета 2021\содержание мет общего пользования\IMG_20200504_09505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" y="1676400"/>
            <a:ext cx="1878013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914400" y="130175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>
                    <a:lumMod val="50000"/>
                  </a:schemeClr>
                </a:solidFill>
                <a:latin typeface="Liberation Serif" pitchFamily="18" charset="0"/>
                <a:cs typeface="Arial" charset="0"/>
              </a:rPr>
              <a:t>Подраздел 0505 «Другие вопросы в области жилищно-коммунального хозяйства – 71 473,3 тыс. рублей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6172200"/>
            <a:ext cx="8305800" cy="4619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449263" algn="ctr">
              <a:buClr>
                <a:schemeClr val="accent1"/>
              </a:buClr>
              <a:buSzPct val="70000"/>
              <a:defRPr/>
            </a:pPr>
            <a:r>
              <a:rPr lang="ru-RU" altLang="ru-RU" sz="2400" b="1" dirty="0">
                <a:latin typeface="Liberation Serif" pitchFamily="18" charset="0"/>
              </a:rPr>
              <a:t>Реализация Концессионного соглашения</a:t>
            </a:r>
          </a:p>
        </p:txBody>
      </p:sp>
      <p:pic>
        <p:nvPicPr>
          <p:cNvPr id="46085" name="Picture 17" descr="G:\Фотки\фото для отчёта 2020\IMG_20200212_1505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231900"/>
            <a:ext cx="3490913" cy="465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 rot="20447123">
            <a:off x="886285" y="4481105"/>
            <a:ext cx="2819364" cy="76944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ИНВЕСТИЦИИ</a:t>
            </a:r>
          </a:p>
          <a:p>
            <a:pPr algn="ctr">
              <a:defRPr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426 млн. руб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46087" name="Picture 9" descr="G:\Фотки\фото для отчета 2021\конценссия\20-07-2020_07-47-51\IMG_20200703_1358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977900"/>
            <a:ext cx="1879600" cy="250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10" descr="G:\Фотки\фото для отчета 2021\конценссия\20-07-2020_07-47-51\IMG_20200703_1359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9400" y="990600"/>
            <a:ext cx="1920875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9" name="Picture 11" descr="G:\Фотки\фото для отчета 2021\конценссия\замена участка 770 м от развилки на промплащадке до котельной\IMG_20200615_0957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5100" y="3581400"/>
            <a:ext cx="1900238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0" name="Picture 12" descr="G:\Фотки\фото для отчета 2021\конценссия\замена участка 770 м от развилки на промплащадке до котельной\IMG-20200608-WA001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52938" y="3581400"/>
            <a:ext cx="177482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04800" y="1600200"/>
          <a:ext cx="84582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710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762000" y="152400"/>
            <a:ext cx="7924800" cy="101600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Раздел 0</a:t>
            </a:r>
            <a:r>
              <a:rPr lang="en-US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6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00 «Охрана окружающей среды»</a:t>
            </a:r>
            <a:b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Подраздел 0605 «Другие вопросы в области жилищно-коммунального  хозяйства» </a:t>
            </a: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- 723,0 тыс.руб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28600" y="1143000"/>
          <a:ext cx="8763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813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762000" y="1524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Раздел 0700 «Образование» - 238 713,0 тыс.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28600" y="914400"/>
          <a:ext cx="8686800" cy="59208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0400"/>
                <a:gridCol w="1676400"/>
              </a:tblGrid>
              <a:tr h="548163"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Bookman Old Style" pitchFamily="18" charset="0"/>
                        </a:rPr>
                        <a:t>Направление расходов</a:t>
                      </a:r>
                      <a:endParaRPr lang="ru-RU" sz="1600" dirty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rgbClr val="36351A"/>
                          </a:solidFill>
                          <a:latin typeface="Bookman Old Style" pitchFamily="18" charset="0"/>
                        </a:rPr>
                        <a:t>тыс.руб.</a:t>
                      </a:r>
                      <a:endParaRPr lang="ru-RU" sz="1600" dirty="0">
                        <a:solidFill>
                          <a:srgbClr val="36351A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944879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обеспечение деятельности дошкольных учреждений за счет средств местного бюджета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32 398,52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1447800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финансовое обеспечение государственных гарантий в части финансирования расходов на приобретение учебников и учебных пособий, средств обучения, игр, игрушек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669,0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152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финансовое обеспечение государственных гарантий в части финансирования расходов на оплату труда работников дошкольных образовательных организаций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77 566,0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  <a:tr h="14250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мероприятия по антитеррористической</a:t>
                      </a:r>
                      <a:r>
                        <a:rPr lang="ru-RU" sz="20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защищенности</a:t>
                      </a:r>
                      <a:endParaRPr lang="ru-RU" sz="20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r>
                        <a:rPr lang="ru-RU" sz="2000" b="1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525,0</a:t>
                      </a:r>
                      <a:endParaRPr lang="ru-RU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CC4C9"/>
                    </a:solidFill>
                  </a:tcPr>
                </a:tc>
              </a:tr>
            </a:tbl>
          </a:graphicData>
        </a:graphic>
      </p:graphicFrame>
      <p:pic>
        <p:nvPicPr>
          <p:cNvPr id="49174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762000" y="1524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0701 «Дошкольное образование» - 112 158,52 тыс. руб.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3200" y="1371600"/>
            <a:ext cx="2373313" cy="1039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0180" name="AutoShape 2" descr="Картинки по запросу картинка теплосчетч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2813"/>
            <a:endParaRPr lang="ru-RU"/>
          </a:p>
        </p:txBody>
      </p:sp>
      <p:sp>
        <p:nvSpPr>
          <p:cNvPr id="50181" name="AutoShape 4" descr="Картинки по запросу картинка теплосчетч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2813"/>
            <a:endParaRPr lang="ru-RU"/>
          </a:p>
        </p:txBody>
      </p:sp>
      <p:pic>
        <p:nvPicPr>
          <p:cNvPr id="50182" name="Picture 13" descr="D:\Все мои папки и файлы\Бюджет 2023\презентация\оповещение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5105400"/>
            <a:ext cx="16668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0701 «Дошкольное образование» 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0184" name="Picture 30" descr="C:\Users\User\Downloads\IMG-20190412-WA0008.jpg"/>
          <p:cNvPicPr>
            <a:picLocks noChangeAspect="1" noChangeArrowheads="1"/>
          </p:cNvPicPr>
          <p:nvPr/>
        </p:nvPicPr>
        <p:blipFill>
          <a:blip r:embed="rId5" cstate="print"/>
          <a:srcRect l="8186" r="2946" b="21988"/>
          <a:stretch>
            <a:fillRect/>
          </a:stretch>
        </p:blipFill>
        <p:spPr bwMode="auto">
          <a:xfrm>
            <a:off x="152400" y="1447800"/>
            <a:ext cx="2439988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>
            <a:extLst>
              <a:ext uri="{FF2B5EF4-FFF2-40B4-BE49-F238E27FC236}"/>
            </a:extLst>
          </p:cNvPr>
          <p:cNvSpPr/>
          <p:nvPr/>
        </p:nvSpPr>
        <p:spPr>
          <a:xfrm>
            <a:off x="0" y="1066800"/>
            <a:ext cx="2859157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МАОУ Школа-сад №42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2743200" y="10668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Ремонт крыши – 1 406,7 тыс. руб.,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Ремонт туалетов и пищеблока – 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1 108,7 тыс. руб. </a:t>
            </a:r>
          </a:p>
        </p:txBody>
      </p:sp>
      <p:pic>
        <p:nvPicPr>
          <p:cNvPr id="50187" name="Picture 43" descr="http://sad48.caduk.ru/images/i390"/>
          <p:cNvPicPr>
            <a:picLocks noChangeAspect="1" noChangeArrowheads="1"/>
          </p:cNvPicPr>
          <p:nvPr/>
        </p:nvPicPr>
        <p:blipFill>
          <a:blip r:embed="rId6" cstate="print"/>
          <a:srcRect b="6639"/>
          <a:stretch>
            <a:fillRect/>
          </a:stretch>
        </p:blipFill>
        <p:spPr bwMode="auto">
          <a:xfrm>
            <a:off x="152400" y="3276600"/>
            <a:ext cx="2438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>
            <a:extLst>
              <a:ext uri="{FF2B5EF4-FFF2-40B4-BE49-F238E27FC236}"/>
            </a:extLst>
          </p:cNvPr>
          <p:cNvSpPr/>
          <p:nvPr/>
        </p:nvSpPr>
        <p:spPr>
          <a:xfrm>
            <a:off x="0" y="2895600"/>
            <a:ext cx="2590800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МАДОУ ДС № 48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2743200" y="30480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Ограждение  - 1 246,1 тыс. руб. </a:t>
            </a:r>
          </a:p>
        </p:txBody>
      </p:sp>
      <p:pic>
        <p:nvPicPr>
          <p:cNvPr id="50190" name="Picture 20" descr="C:\Users\user\Desktop\Анжелика\ДОКЛАД\3\ограждение учкомбинат\WhatsApp Image 2021-03-09 at 11.50.43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10400" y="2743200"/>
            <a:ext cx="14478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91" name="Picture 44"/>
          <p:cNvPicPr>
            <a:picLocks noChangeAspect="1" noChangeArrowheads="1"/>
          </p:cNvPicPr>
          <p:nvPr/>
        </p:nvPicPr>
        <p:blipFill>
          <a:blip r:embed="rId8" cstate="print"/>
          <a:srcRect l="14903" t="16924" r="14903" b="6923"/>
          <a:stretch>
            <a:fillRect/>
          </a:stretch>
        </p:blipFill>
        <p:spPr bwMode="auto">
          <a:xfrm>
            <a:off x="228600" y="5105400"/>
            <a:ext cx="2286000" cy="1550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6" name="Прямоугольник 25">
            <a:extLst>
              <a:ext uri="{FF2B5EF4-FFF2-40B4-BE49-F238E27FC236}"/>
            </a:extLst>
          </p:cNvPr>
          <p:cNvSpPr/>
          <p:nvPr/>
        </p:nvSpPr>
        <p:spPr>
          <a:xfrm>
            <a:off x="228600" y="4724400"/>
            <a:ext cx="2305878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МАДОУ МДС № 49</a:t>
            </a: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2743200" y="48768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Ремонт освещения, приобретение речевых </a:t>
            </a:r>
            <a:r>
              <a:rPr lang="ru-RU" sz="1600" dirty="0" err="1">
                <a:solidFill>
                  <a:schemeClr val="tx1"/>
                </a:solidFill>
                <a:latin typeface="Liberation Serif" pitchFamily="18" charset="0"/>
              </a:rPr>
              <a:t>оповещателей</a:t>
            </a:r>
            <a:r>
              <a:rPr lang="ru-RU" sz="1600" dirty="0">
                <a:solidFill>
                  <a:schemeClr val="tx1"/>
                </a:solidFill>
                <a:latin typeface="Liberation Serif" pitchFamily="18" charset="0"/>
              </a:rPr>
              <a:t> – 279,0 тыс. руб.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65100" y="914400"/>
          <a:ext cx="8674100" cy="563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9435"/>
                <a:gridCol w="2034665"/>
              </a:tblGrid>
              <a:tr h="92577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сумма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,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тыс.руб.</a:t>
                      </a:r>
                      <a:endParaRPr lang="ru-RU" sz="16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028297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обеспечение деятельности общеобразовательных школ за счет средств местного бюджета 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23 291,28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28216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финансирования расходов на приобретение учебников и учебных пособий, средств обучения, игр, игрушек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3 463,0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282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субвенции из областного бюджета на расходов на оплату труда работников общеобразовательных организаций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70 949,0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282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36351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на организацию питания учащихся муниципальных общеобразовательных учреждений (целевые средства областного бюджета)</a:t>
                      </a:r>
                      <a:endParaRPr lang="ru-RU" sz="2000" dirty="0">
                        <a:solidFill>
                          <a:srgbClr val="36351A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8 583,0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122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0702 «Общее образование» - 106 286,3 тыс. руб. 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6"/>
          <p:cNvPicPr>
            <a:picLocks noChangeAspect="1" noChangeArrowheads="1"/>
          </p:cNvPicPr>
          <p:nvPr/>
        </p:nvPicPr>
        <p:blipFill>
          <a:blip r:embed="rId2" cstate="print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трелка влево 6"/>
          <p:cNvSpPr/>
          <p:nvPr/>
        </p:nvSpPr>
        <p:spPr bwMode="auto">
          <a:xfrm>
            <a:off x="2895600" y="914400"/>
            <a:ext cx="5562600" cy="9144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rgbClr val="36351A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Ремонт кровли МАОУ СОШ № 19 – 1 047,0 т.р.</a:t>
            </a:r>
          </a:p>
        </p:txBody>
      </p:sp>
      <p:sp>
        <p:nvSpPr>
          <p:cNvPr id="9" name="Стрелка влево 8"/>
          <p:cNvSpPr/>
          <p:nvPr/>
        </p:nvSpPr>
        <p:spPr bwMode="auto">
          <a:xfrm>
            <a:off x="3048000" y="4572000"/>
            <a:ext cx="5791200" cy="1219200"/>
          </a:xfrm>
          <a:prstGeom prst="lef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rgbClr val="36351A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b="1" dirty="0">
                <a:latin typeface="Liberation Serif" pitchFamily="18" charset="0"/>
                <a:cs typeface="Times New Roman" pitchFamily="18" charset="0"/>
              </a:rPr>
              <a:t>Обустройство спортивной площадки школа-сад № 42 </a:t>
            </a:r>
          </a:p>
          <a:p>
            <a:pPr algn="ctr">
              <a:defRPr/>
            </a:pPr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 – 2 700,0 т.р.</a:t>
            </a:r>
          </a:p>
        </p:txBody>
      </p:sp>
      <p:sp>
        <p:nvSpPr>
          <p:cNvPr id="12" name="Стрелка вправо 11"/>
          <p:cNvSpPr/>
          <p:nvPr/>
        </p:nvSpPr>
        <p:spPr bwMode="auto">
          <a:xfrm>
            <a:off x="304800" y="2667000"/>
            <a:ext cx="6019800" cy="1219200"/>
          </a:xfrm>
          <a:prstGeom prst="righ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rgbClr val="36351A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Ремонт мягкой кровли крыши, текущий ремонт   </a:t>
            </a:r>
          </a:p>
          <a:p>
            <a:pPr algn="ctr">
              <a:defRPr/>
            </a:pPr>
            <a:r>
              <a:rPr lang="ru-RU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МАОУ СОШ № 3 – 590,7 т.р.</a:t>
            </a:r>
          </a:p>
        </p:txBody>
      </p:sp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2" cstate="print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Объект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838200"/>
            <a:ext cx="2286000" cy="1390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2232" name="Picture 11" descr="D:\Все мои папки и файлы\Бюджет 2023\презентация\кровл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2362200"/>
            <a:ext cx="2447925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Подраздел 0702 «Общее образование» </a:t>
            </a:r>
            <a:endParaRPr lang="ru-RU" sz="2000" b="1" dirty="0">
              <a:solidFill>
                <a:srgbClr val="36351A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2234" name="Picture 7" descr="D:\Детский-спорт1-300x1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419600"/>
            <a:ext cx="275748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066800"/>
          <a:ext cx="8534400" cy="45720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152677"/>
                <a:gridCol w="2581461"/>
                <a:gridCol w="2800262"/>
              </a:tblGrid>
              <a:tr h="100931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Учреждение дополнительного образования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T="45725" marB="457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Объем</a:t>
                      </a:r>
                      <a:r>
                        <a:rPr lang="ru-RU" sz="16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в 2023 году,</a:t>
                      </a:r>
                      <a:r>
                        <a:rPr lang="ru-RU" sz="16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тыс.руб.</a:t>
                      </a:r>
                      <a:endParaRPr lang="ru-RU" sz="1600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62689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Обеспечение</a:t>
                      </a:r>
                      <a:r>
                        <a:rPr lang="ru-RU" sz="1800" b="1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деятельности</a:t>
                      </a: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Дома детского творчества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13 319,4 тыс. рублей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 descr="дд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057400"/>
            <a:ext cx="3359022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14400" y="228600"/>
            <a:ext cx="7924800" cy="4000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Раздел 0703 «Дополнительное образование»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3265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066800"/>
          <a:ext cx="8534400" cy="5632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1153"/>
                <a:gridCol w="1923247"/>
              </a:tblGrid>
              <a:tr h="102087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Объем средств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,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 тыс.руб.</a:t>
                      </a:r>
                      <a:endParaRPr lang="ru-RU" sz="160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807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расходы на подпрограмму «Реализация молодежной политики в Малышевском городском округе до 2025 года»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  <a:p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Liberation Serif" pitchFamily="18" charset="0"/>
                        </a:rPr>
                        <a:t>59,0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23262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расходы за счет средств местного бюджета на мероприятия по организации отдыха и оздоровления  детей и подростков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2 069,0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 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18653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субвенции из областного бюджета на организацию отдыха и оздоровления детей в учебное время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352,3 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74375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субсидии из областного бюджета на организацию отдыха детей в каникулярное время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2 964,2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  <a:p>
                      <a:pPr algn="r"/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09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обеспечение деятельности Отдела образования администрации МГО</a:t>
                      </a:r>
                      <a:endParaRPr lang="ru-RU" sz="1800" b="1" dirty="0" smtClean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  <a:p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1 504,3 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Liberation Serif" pitchFamily="18" charset="0"/>
                      </a:endParaRPr>
                    </a:p>
                  </a:txBody>
                  <a:tcPr marT="45718" marB="4571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838200" y="228600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Liberation Serif" pitchFamily="18" charset="0"/>
              </a:rPr>
              <a:t>Разделы 0707 «Молодежная политика» и 0709 «Другие вопросы в области образования» - 6 948,8 тыс. руб.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429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676401"/>
          <a:ext cx="8782050" cy="3124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 bwMode="auto">
          <a:xfrm>
            <a:off x="152400" y="5029200"/>
            <a:ext cx="8763000" cy="1200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latin typeface="Bookman Old Style" pitchFamily="18" charset="0"/>
                <a:cs typeface="Arial" pitchFamily="34" charset="0"/>
              </a:rPr>
              <a:t>Подраздел 0804 «Другие вопросы в области</a:t>
            </a:r>
          </a:p>
          <a:p>
            <a:pPr algn="ctr">
              <a:defRPr/>
            </a:pPr>
            <a:r>
              <a:rPr lang="ru-RU" b="1" dirty="0">
                <a:latin typeface="Bookman Old Style" pitchFamily="18" charset="0"/>
                <a:cs typeface="Arial" pitchFamily="34" charset="0"/>
              </a:rPr>
              <a:t>культуры, кинематографии» - 1 212,3 тыс. руб. - </a:t>
            </a:r>
          </a:p>
          <a:p>
            <a:pPr algn="ctr">
              <a:defRPr/>
            </a:pPr>
            <a:r>
              <a:rPr lang="ru-RU" b="1" dirty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dirty="0">
                <a:latin typeface="Bookman Old Style" pitchFamily="18" charset="0"/>
                <a:cs typeface="Arial" pitchFamily="34" charset="0"/>
              </a:rPr>
              <a:t>обеспечение деятельности отдела по культуре, молодежной политике и спорту АМГО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838200" y="228600"/>
            <a:ext cx="7924800" cy="708025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Раздел 0800</a:t>
            </a:r>
            <a: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«Культура,</a:t>
            </a:r>
            <a: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кинематография»</a:t>
            </a:r>
            <a: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en-US" sz="2000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- 25 493,8 тыс.руб</a:t>
            </a:r>
            <a:r>
              <a:rPr lang="ru-RU" sz="2000" dirty="0">
                <a:solidFill>
                  <a:schemeClr val="tx1"/>
                </a:solidFill>
                <a:latin typeface="Bookman Old Style" pitchFamily="18" charset="0"/>
              </a:rPr>
              <a:t>. </a:t>
            </a:r>
            <a:endParaRPr lang="ru-RU" sz="2000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530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Прямоугольник 8"/>
          <p:cNvSpPr>
            <a:spLocks noChangeArrowheads="1"/>
          </p:cNvSpPr>
          <p:nvPr/>
        </p:nvSpPr>
        <p:spPr bwMode="auto">
          <a:xfrm>
            <a:off x="838200" y="1154113"/>
            <a:ext cx="7924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b="1">
                <a:latin typeface="Bookman Old Style" pitchFamily="18" charset="0"/>
              </a:rPr>
              <a:t>Подраздел 0801</a:t>
            </a:r>
            <a:r>
              <a:rPr lang="en-US" b="1">
                <a:latin typeface="Bookman Old Style" pitchFamily="18" charset="0"/>
              </a:rPr>
              <a:t> </a:t>
            </a:r>
            <a:r>
              <a:rPr lang="ru-RU" b="1">
                <a:latin typeface="Bookman Old Style" pitchFamily="18" charset="0"/>
              </a:rPr>
              <a:t>«Культура» - 24 281,5 тыс. руб.</a:t>
            </a:r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пенсионер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82160" y="1752600"/>
            <a:ext cx="440944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059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52600"/>
            <a:ext cx="3962400" cy="3429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900" b="1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Предусмотрено</a:t>
            </a:r>
          </a:p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900" b="1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2 714,6 тыс. руб. </a:t>
            </a:r>
          </a:p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900" b="1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- </a:t>
            </a:r>
            <a:r>
              <a:rPr lang="ru-RU" sz="1900" dirty="0" smtClean="0">
                <a:solidFill>
                  <a:schemeClr val="tx1">
                    <a:lumMod val="50000"/>
                  </a:schemeClr>
                </a:solidFill>
                <a:latin typeface="Bookman Old Style" pitchFamily="18" charset="0"/>
              </a:rPr>
              <a:t>на выплату пенсий за выслугу лет лицам, замещавшим выборные муниципальные должности и муниципальные должности муниципальной службы </a:t>
            </a:r>
            <a:endParaRPr lang="ru-RU" sz="1900" b="1" dirty="0" smtClean="0">
              <a:solidFill>
                <a:schemeClr val="tx1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56324" name="Picture 6"/>
          <p:cNvPicPr>
            <a:picLocks noChangeAspect="1" noChangeArrowheads="1"/>
          </p:cNvPicPr>
          <p:nvPr/>
        </p:nvPicPr>
        <p:blipFill>
          <a:blip r:embed="rId3" cstate="print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838200" y="228600"/>
            <a:ext cx="8153400" cy="984250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Раздел 1000 «Социальная политика»</a:t>
            </a:r>
            <a:br>
              <a:rPr lang="ru-RU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- 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74 431,6 тыс. руб. </a:t>
            </a:r>
            <a:r>
              <a:rPr lang="ru-RU" sz="16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Подраздел 1001 «Пенсионное обеспечение</a:t>
            </a:r>
            <a:r>
              <a:rPr lang="ru-RU" sz="2000" b="1" dirty="0">
                <a:solidFill>
                  <a:schemeClr val="tx1"/>
                </a:solidFill>
                <a:latin typeface="Bookman Old Style" pitchFamily="18" charset="0"/>
              </a:rPr>
              <a:t>»</a:t>
            </a:r>
            <a:endParaRPr lang="ru-RU" b="1" dirty="0">
              <a:solidFill>
                <a:schemeClr val="tx1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753100" y="-1752600"/>
            <a:ext cx="6781800" cy="838200"/>
          </a:xfrm>
        </p:spPr>
        <p:txBody>
          <a:bodyPr anchor="ctr">
            <a:normAutofit/>
          </a:bodyPr>
          <a:lstStyle/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r>
              <a:rPr lang="ru-RU" sz="31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52400" y="1219200"/>
          <a:ext cx="8762999" cy="540011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476999"/>
                <a:gridCol w="2286000"/>
              </a:tblGrid>
              <a:tr h="44198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950007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предоставление гражданам субсидий  на оплату жилого помещения и коммунальных услуг в рамках осуществления государственного полномочия Свердловской области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3 305,1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960138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предоставление отдельным категориям граждан компенсаций расходов на оплату жилого помещения и коммунальных услуг в рамках осуществления государственного полномочия Свердловской области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54 239,5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99154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предоставление мер социальной поддержки на оплату жилого помещения и коммунальных услуг в рамках осуществления государственного полномочия Российской Федерации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6 372,6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162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предоставление социальной выплаты взамен земельного участка многодетным семьям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2 200,0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11141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оплату жилого помещения и коммунальных услуг в части компенсации оплаты взноса на капитальный ремонт общего имущества в многоквартирном доме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45,5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90600" y="152400"/>
            <a:ext cx="76200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Подраздел 1003</a:t>
            </a: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«Социальное обеспечение населения» - 66 162,7 тыс. руб.</a:t>
            </a:r>
          </a:p>
        </p:txBody>
      </p:sp>
      <p:pic>
        <p:nvPicPr>
          <p:cNvPr id="5737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753100" y="-1752600"/>
            <a:ext cx="6781800" cy="838200"/>
          </a:xfrm>
        </p:spPr>
        <p:txBody>
          <a:bodyPr anchor="ctr">
            <a:normAutofit/>
          </a:bodyPr>
          <a:lstStyle/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r>
              <a:rPr lang="ru-RU" sz="31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52400" y="1219200"/>
          <a:ext cx="8762999" cy="541019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476999"/>
                <a:gridCol w="2286000"/>
              </a:tblGrid>
              <a:tr h="533075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800" dirty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145800">
                <a:tc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Социальные выплаты молодым</a:t>
                      </a:r>
                      <a:r>
                        <a:rPr lang="ru-RU" sz="1800" kern="12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  <a:ea typeface="+mn-ea"/>
                          <a:cs typeface="Times New Roman" pitchFamily="18" charset="0"/>
                        </a:rPr>
                        <a:t> семьям на улучшение жилищных условий и региональные социальные выплаты молодым семьям на улучшение жилищных условий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1 170,6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33718">
                <a:tc>
                  <a:txBody>
                    <a:bodyPr/>
                    <a:lstStyle/>
                    <a:p>
                      <a:pPr lvl="0" algn="just"/>
                      <a:r>
                        <a:rPr lang="ru-RU" sz="1800" dirty="0" smtClean="0">
                          <a:latin typeface="Liberation Serif" pitchFamily="18" charset="0"/>
                        </a:rPr>
                        <a:t>на обеспечение деятельности по осуществлению государственного полномочия Свердловской области по предоставлению гражданам субсидий на оплату жилого помещения и коммунальных услуг</a:t>
                      </a:r>
                      <a:endParaRPr lang="ru-RU" sz="1800" dirty="0">
                        <a:latin typeface="Liberation Serif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195,2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33718">
                <a:tc>
                  <a:txBody>
                    <a:bodyPr/>
                    <a:lstStyle/>
                    <a:p>
                      <a:pPr lvl="0"/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на обеспечение деятельности по осуществлению государственного полномочия Свердловской области по предоставлению отдельным категориям граждан компенсаций расходов на оплату жилого помещения и коммунальных услуг</a:t>
                      </a:r>
                      <a:endParaRPr lang="ru-RU" dirty="0">
                        <a:latin typeface="Liberation Serif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4 111,5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63888">
                <a:tc>
                  <a:txBody>
                    <a:bodyPr/>
                    <a:lstStyle/>
                    <a:p>
                      <a:pPr lvl="0"/>
                      <a:r>
                        <a:rPr lang="ru-RU" dirty="0" smtClean="0">
                          <a:latin typeface="Liberation Serif" pitchFamily="18" charset="0"/>
                        </a:rPr>
                        <a:t>на поддержку деятельности социально-ориентированных некоммерческих организаций </a:t>
                      </a:r>
                      <a:endParaRPr lang="ru-RU" dirty="0">
                        <a:latin typeface="Liberation Serif" pitchFamily="18" charset="0"/>
                      </a:endParaRPr>
                    </a:p>
                  </a:txBody>
                  <a:tcPr marT="45723" marB="45723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 pitchFamily="18" charset="0"/>
                        </a:rPr>
                        <a:t>77,0</a:t>
                      </a:r>
                      <a:endParaRPr lang="ru-RU" sz="1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 pitchFamily="18" charset="0"/>
                      </a:endParaRPr>
                    </a:p>
                  </a:txBody>
                  <a:tcPr marT="45723" marB="45723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90600" y="152400"/>
            <a:ext cx="76200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Подраздел 1004 «Охрана семьи и детства»</a:t>
            </a: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Подраздел 1006 «Социальное обеспечение населения»</a:t>
            </a:r>
          </a:p>
        </p:txBody>
      </p:sp>
      <p:pic>
        <p:nvPicPr>
          <p:cNvPr id="58392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52400" y="1120775"/>
          <a:ext cx="8763000" cy="557218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937375"/>
                <a:gridCol w="1825625"/>
              </a:tblGrid>
              <a:tr h="817565">
                <a:tc>
                  <a:txBody>
                    <a:bodyPr/>
                    <a:lstStyle/>
                    <a:p>
                      <a:pPr algn="ctr"/>
                      <a:endParaRPr lang="ru-RU" sz="180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Направление расходов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Объем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средств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тыс.руб.</a:t>
                      </a:r>
                      <a:endParaRPr lang="ru-RU" sz="160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35894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 на обеспечение деятельности Дворца спорта «Рубин» и плавательного бассейна «Рубин»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12 824,8 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453381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мероприятий по муниципальной программе «Развитие физической культуры и спорта в Малышевском городском округе до 2025 года», в т.ч. для людей с ограниченными возможностями здоровья и среди старшего поколения населения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111,0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358906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 на реализацию мероприятий по поэтапному внедрению Всероссийского физкультурно-спортивного комплекса "Готов к труду и обороне"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175,5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29685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Создание</a:t>
                      </a:r>
                      <a:r>
                        <a:rPr lang="ru-RU" sz="18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спортивной площадки для уличной гимнастики на территории ДС «Рубин» (200,0 тыс. руб. – МБ)</a:t>
                      </a:r>
                    </a:p>
                    <a:p>
                      <a:r>
                        <a:rPr lang="ru-RU" sz="18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(193,2 тыс. руб. – ОБ)                              </a:t>
                      </a:r>
                      <a:endParaRPr lang="ru-RU" sz="1800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393,2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 marT="45725" marB="4572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9414" name="Picture 6" descr="https://im0-tub-ru.yandex.net/i?id=1bd092b5d3e7437e7422e2824dac7f44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81200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828800" y="228600"/>
            <a:ext cx="70866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chemeClr val="tx1"/>
                </a:solidFill>
                <a:latin typeface="Bookman Old Style" pitchFamily="18" charset="0"/>
              </a:rPr>
              <a:t>Раздел 1100 «Физическая культура и спорт»</a:t>
            </a:r>
            <a:br>
              <a:rPr lang="ru-RU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b="1" dirty="0">
                <a:latin typeface="Bookman Old Style" pitchFamily="18" charset="0"/>
              </a:rPr>
              <a:t> Подраздел  1102 «Массовый спорт»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5257800" y="1828800"/>
            <a:ext cx="3581400" cy="2895600"/>
          </a:xfrm>
        </p:spPr>
        <p:txBody>
          <a:bodyPr rtlCol="0">
            <a:normAutofit/>
          </a:bodyPr>
          <a:lstStyle/>
          <a:p>
            <a:pPr marL="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Реконструкция спортивного ядра стадиона «Рубин» в рамках реализации Федерального проекта «Спорт-норма жизни» национального проекта «Демография» в сумме –</a:t>
            </a:r>
          </a:p>
          <a:p>
            <a:pPr marL="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56 914,3 тыс. руб. </a:t>
            </a:r>
          </a:p>
          <a:p>
            <a:pPr marL="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0419" name="Picture 6" descr="https://im0-tub-ru.yandex.net/i?id=1bd092b5d3e7437e7422e2824dac7f44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24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600200" y="228600"/>
            <a:ext cx="7086600" cy="646113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endParaRPr lang="ru-RU" b="1" dirty="0">
              <a:latin typeface="Bookman Old Style" pitchFamily="18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latin typeface="Bookman Old Style" pitchFamily="18" charset="0"/>
              </a:rPr>
              <a:t>Подраздел  1102 «Массовый спорт»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8" name="Picture 15" descr="http://tgl-sport.ru/wp-content/uploads/2017/05/%D0%A2%D0%A0%D0%A3%D0%B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785663"/>
            <a:ext cx="4823370" cy="3776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332656"/>
            <a:ext cx="764319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Подраздел 1202 «Периодическая печать и издательство» </a:t>
            </a:r>
          </a:p>
        </p:txBody>
      </p:sp>
      <p:pic>
        <p:nvPicPr>
          <p:cNvPr id="61443" name="Picture 2" descr="\\server\Общая\Бюджет 2020\Согласительная в Минфине\Фото для презентации\1202\05f48d01-81cc-4f15-8608-0b9f29dcd5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2217738"/>
            <a:ext cx="4637088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143000" y="1285875"/>
          <a:ext cx="7543824" cy="701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36964"/>
                <a:gridCol w="220686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Liberation Serif" pitchFamily="18" charset="0"/>
                        </a:rPr>
                        <a:t>Мероприятия в сфере средств массовой информации</a:t>
                      </a:r>
                      <a:endParaRPr lang="ru-RU" sz="2000" b="1" dirty="0"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Liberation Serif" pitchFamily="18" charset="0"/>
                        </a:rPr>
                        <a:t>212,0 тыс. руб.</a:t>
                      </a:r>
                      <a:endParaRPr lang="ru-RU" sz="2000" b="1" dirty="0">
                        <a:latin typeface="Liberation Serif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1452" name="Picture 6"/>
          <p:cNvPicPr>
            <a:picLocks noChangeAspect="1" noChangeArrowheads="1"/>
          </p:cNvPicPr>
          <p:nvPr/>
        </p:nvPicPr>
        <p:blipFill>
          <a:blip r:embed="rId3" cstate="print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3" name="Picture 6"/>
          <p:cNvPicPr>
            <a:picLocks noChangeAspect="1" noChangeArrowheads="1"/>
          </p:cNvPicPr>
          <p:nvPr/>
        </p:nvPicPr>
        <p:blipFill>
          <a:blip r:embed="rId3" cstate="print"/>
          <a:srcRect l="13039" r="13040"/>
          <a:stretch>
            <a:fillRect/>
          </a:stretch>
        </p:blipFill>
        <p:spPr bwMode="auto">
          <a:xfrm>
            <a:off x="0" y="0"/>
            <a:ext cx="785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1905000"/>
          <a:ext cx="8686800" cy="434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343400"/>
              </a:tblGrid>
              <a:tr h="1132901">
                <a:tc gridSpan="2">
                  <a:txBody>
                    <a:bodyPr/>
                    <a:lstStyle/>
                    <a:p>
                      <a:pPr algn="ctr"/>
                      <a:endParaRPr lang="ru-RU" sz="2400" smtClean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Контактная </a:t>
                      </a:r>
                      <a:r>
                        <a:rPr lang="ru-RU" sz="2400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информация:</a:t>
                      </a:r>
                      <a:endParaRPr lang="ru-RU" sz="240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</a:tr>
              <a:tr h="3210499">
                <a:tc>
                  <a:txBody>
                    <a:bodyPr/>
                    <a:lstStyle/>
                    <a:p>
                      <a:endParaRPr lang="ru-RU" sz="2000" b="1" smtClean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</a:t>
                      </a: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Малышевского городского округа 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624286, Свердловская область, 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пгт Малышева, </a:t>
                      </a:r>
                      <a:endParaRPr lang="en-US" sz="2000" b="1" smtClean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 Пионерская, 27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Телефон: +7 (343) 65-5-36-96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Факс: 6-75-85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E-mail: </a:t>
                      </a: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adm_malisheva@mail.ru</a:t>
                      </a:r>
                      <a:endParaRPr lang="ru-RU" sz="2000" b="1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smtClean="0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Финасовый </a:t>
                      </a: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отдел администрации Малышевского городского округа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Телефон: +7 (343) 65-5-15-45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Факс: 5-27-35</a:t>
                      </a:r>
                      <a:b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E-mail: </a:t>
                      </a:r>
                      <a:r>
                        <a:rPr lang="en-US" sz="2000" b="1" smtClean="0">
                          <a:solidFill>
                            <a:srgbClr val="4C4B25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FinM6203@yandex.ru</a:t>
                      </a:r>
                      <a:endParaRPr lang="ru-RU" sz="2000" b="1">
                        <a:solidFill>
                          <a:srgbClr val="4C4B25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1828801" y="2185194"/>
            <a:ext cx="5105400" cy="3403599"/>
          </a:xfrm>
          <a:blipFill dpi="0" rotWithShape="1">
            <a:blip r:embed="rId3" cstate="print">
              <a:alphaModFix amt="50000"/>
              <a:lum bright="20000"/>
            </a:blip>
            <a:srcRect/>
            <a:tile tx="0" ty="0" sx="100000" sy="100000" flip="none" algn="tl"/>
          </a:blipFill>
          <a:effectLst>
            <a:softEdge rad="112500"/>
          </a:effectLst>
        </p:spPr>
      </p:pic>
      <p:sp>
        <p:nvSpPr>
          <p:cNvPr id="49156" name="Текст 6"/>
          <p:cNvSpPr>
            <a:spLocks noGrp="1"/>
          </p:cNvSpPr>
          <p:nvPr>
            <p:ph type="body" sz="half" idx="3"/>
          </p:nvPr>
        </p:nvSpPr>
        <p:spPr>
          <a:xfrm>
            <a:off x="4267200" y="5943600"/>
            <a:ext cx="4876800" cy="1143000"/>
          </a:xfrm>
        </p:spPr>
        <p:txBody>
          <a:bodyPr rtlCol="0">
            <a:normAutofit/>
          </a:bodyPr>
          <a:lstStyle/>
          <a:p>
            <a:pPr marL="34290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altLang="ru-RU" sz="2800" b="1" i="1" dirty="0" smtClean="0">
              <a:latin typeface="Georgia" pitchFamily="18" charset="0"/>
            </a:endParaRPr>
          </a:p>
          <a:p>
            <a:pPr marL="342900" algn="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altLang="ru-RU" sz="2800" b="1" i="1" smtClean="0">
                <a:latin typeface="Georgia" pitchFamily="18" charset="0"/>
              </a:rPr>
              <a:t>        </a:t>
            </a:r>
            <a:endParaRPr lang="ru-RU" altLang="ru-RU" sz="2800" b="1" i="1" dirty="0" smtClean="0">
              <a:latin typeface="Georgia" pitchFamily="18" charset="0"/>
            </a:endParaRPr>
          </a:p>
          <a:p>
            <a:pPr marL="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altLang="ru-RU" dirty="0" smtClean="0"/>
          </a:p>
        </p:txBody>
      </p:sp>
      <p:sp>
        <p:nvSpPr>
          <p:cNvPr id="62468" name="WordArt 7" descr="Зеленый мрамор"/>
          <p:cNvSpPr>
            <a:spLocks noChangeArrowheads="1" noChangeShapeType="1" noTextEdit="1"/>
          </p:cNvSpPr>
          <p:nvPr/>
        </p:nvSpPr>
        <p:spPr bwMode="auto">
          <a:xfrm>
            <a:off x="785813" y="1571625"/>
            <a:ext cx="7705725" cy="22320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b="1" kern="1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latin typeface="Georgia"/>
              </a:rPr>
              <a:t>Спасибо за внимание!</a:t>
            </a:r>
          </a:p>
        </p:txBody>
      </p:sp>
      <p:pic>
        <p:nvPicPr>
          <p:cNvPr id="62469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778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17924</TotalTime>
  <Words>2650</Words>
  <Application>Microsoft Office PowerPoint</Application>
  <PresentationFormat>Экран (4:3)</PresentationFormat>
  <Paragraphs>547</Paragraphs>
  <Slides>44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Тема Office</vt:lpstr>
      <vt:lpstr>Worksheet</vt:lpstr>
      <vt:lpstr>Слайд 1</vt:lpstr>
      <vt:lpstr>Слайд 2</vt:lpstr>
      <vt:lpstr>Слайд 3</vt:lpstr>
      <vt:lpstr>Основные характеристики бюджета Малышевского городского округа</vt:lpstr>
      <vt:lpstr>Слайд 5</vt:lpstr>
      <vt:lpstr>Слайд 6</vt:lpstr>
      <vt:lpstr>Слайд 7</vt:lpstr>
      <vt:lpstr>ОЦЕНКА РАСХОДНЫХ ПОЛНОМОЧИЙ</vt:lpstr>
      <vt:lpstr>Дополнительно доведено расходных полномочий</vt:lpstr>
      <vt:lpstr>Структура формирования расходов, по разделам на 2023 год (тыс.руб.)</vt:lpstr>
      <vt:lpstr> 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 </vt:lpstr>
      <vt:lpstr>Слайд 22</vt:lpstr>
      <vt:lpstr> 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User7</dc:creator>
  <cp:lastModifiedBy>user8</cp:lastModifiedBy>
  <cp:revision>1439</cp:revision>
  <cp:lastPrinted>1601-01-01T00:00:00Z</cp:lastPrinted>
  <dcterms:created xsi:type="dcterms:W3CDTF">1601-01-01T00:00:00Z</dcterms:created>
  <dcterms:modified xsi:type="dcterms:W3CDTF">2023-10-06T04:23:40Z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