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9" r:id="rId3"/>
    <p:sldId id="261" r:id="rId4"/>
    <p:sldId id="264" r:id="rId5"/>
    <p:sldId id="271" r:id="rId6"/>
    <p:sldId id="26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F0D2D"/>
    <a:srgbClr val="000000"/>
    <a:srgbClr val="00E66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18.08.2022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776" y="404664"/>
            <a:ext cx="2854088" cy="4536504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ОТЧЕТ</a:t>
            </a:r>
            <a:r>
              <a:rPr lang="ru-RU" sz="2000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/>
            </a:r>
            <a:br>
              <a:rPr lang="ru-RU" sz="2000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об </a:t>
            </a: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/>
            </a:r>
            <a:b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исполнении </a:t>
            </a:r>
            <a: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плана мероприятий по противодействию коррупции</a:t>
            </a:r>
            <a:br>
              <a:rPr lang="ru-RU" sz="2000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МО «Малышевский городской округ»</a:t>
            </a:r>
            <a:b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за </a:t>
            </a: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первое полугодие </a:t>
            </a:r>
            <a:b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r>
              <a:rPr lang="ru-RU" sz="2000" b="1" i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>2022 года</a:t>
            </a:r>
            <a:r>
              <a:rPr lang="ru-RU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  <a:t/>
            </a:r>
            <a:br>
              <a:rPr lang="ru-RU" b="1" i="1" cap="non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n-ea"/>
                <a:cs typeface="+mn-cs"/>
              </a:rPr>
            </a:b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19872" y="188640"/>
            <a:ext cx="5400600" cy="1152127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мероприятий органов местного самоуправления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Малышевского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городского округа по противодействию коррупции на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2021-2024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годы утвержден постановлением Главы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Малышевского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городского округа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16.09.2021 года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471/1-ПГ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26630" name="Picture 6" descr="https://sab-ekb.ru/wp-content/uploads/2019/09/k_malisheva.pn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0595" b="10595"/>
          <a:stretch>
            <a:fillRect/>
          </a:stretch>
        </p:blipFill>
        <p:spPr bwMode="auto">
          <a:xfrm rot="420000">
            <a:off x="3498235" y="1175446"/>
            <a:ext cx="4617720" cy="39319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837835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0"/>
            <a:ext cx="3629025" cy="2678559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Проведение антикоррупционной экспертизы муниципальных нормативных правовых актов </a:t>
            </a:r>
            <a:r>
              <a:rPr lang="ru-RU" sz="1800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Малышевского </a:t>
            </a:r>
            <a:r>
              <a:rPr lang="ru-RU" sz="1800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городского округа, проектов муниципальных нормативных правовых актов </a:t>
            </a:r>
            <a:r>
              <a:rPr lang="ru-RU" sz="1800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Малышевского </a:t>
            </a:r>
            <a:r>
              <a:rPr lang="ru-RU" sz="1800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городского округа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11560" y="2780928"/>
            <a:ext cx="3888432" cy="2736304"/>
          </a:xfrm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</a:rPr>
              <a:t>Антикоррупционная экспертиза проведена в отношении 33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</a:rPr>
              <a:t>проектов муниципальных нормативных правовых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</a:rPr>
              <a:t>актов (НПА).</a:t>
            </a:r>
            <a:endParaRPr lang="ru-RU" sz="1400" b="1" dirty="0" smtClean="0">
              <a:solidFill>
                <a:schemeClr val="tx2">
                  <a:lumMod val="10000"/>
                </a:schemeClr>
              </a:solidFill>
              <a:latin typeface="Liberation Serif"/>
              <a:ea typeface="Times New Roman"/>
              <a:cs typeface="Times New Roman"/>
            </a:endParaRPr>
          </a:p>
          <a:p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Для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проведения антикоррупционной экспертизы п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роекты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муниципальных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НПА направляются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в прокуратуру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города Асбеста и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независимым экспертам, аккредитованным Министерством </a:t>
            </a:r>
            <a:r>
              <a:rPr lang="ru-RU" sz="1400" b="1" dirty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юстиции Российской </a:t>
            </a:r>
            <a:r>
              <a:rPr lang="ru-RU" sz="1400" b="1" dirty="0" smtClean="0">
                <a:solidFill>
                  <a:schemeClr val="tx2">
                    <a:lumMod val="10000"/>
                  </a:schemeClr>
                </a:solidFill>
                <a:latin typeface="Liberation Serif"/>
                <a:ea typeface="Times New Roman"/>
                <a:cs typeface="Times New Roman"/>
              </a:rPr>
              <a:t>Федерации (направлено 33 проекта)</a:t>
            </a:r>
            <a:endParaRPr lang="ru-RU" sz="1400" b="1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836712"/>
            <a:ext cx="3657600" cy="2439785"/>
          </a:xfrm>
        </p:spPr>
      </p:pic>
    </p:spTree>
    <p:extLst>
      <p:ext uri="{BB962C8B-B14F-4D97-AF65-F5344CB8AC3E}">
        <p14:creationId xmlns="" xmlns:p14="http://schemas.microsoft.com/office/powerpoint/2010/main" val="40201365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836712"/>
            <a:ext cx="3352800" cy="158417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Доходы муниципальных служащих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95300" y="2708920"/>
            <a:ext cx="3629025" cy="338437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Сведения о </a:t>
            </a:r>
            <a:r>
              <a:rPr lang="ru-RU" b="1" dirty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доходах, расходах, об имуществе и обязательствах имущественного характера 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в </a:t>
            </a:r>
            <a:r>
              <a:rPr lang="ru-RU" b="1" dirty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отношении себя, своих супруг (супругов) и несовершеннолетних детей 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представлены </a:t>
            </a:r>
            <a:r>
              <a:rPr lang="ru-RU" b="1" u="sng" dirty="0" smtClean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всеми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  муниципальными </a:t>
            </a:r>
            <a:r>
              <a:rPr lang="ru-RU" b="1" dirty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служащими</a:t>
            </a:r>
            <a:r>
              <a:rPr lang="ru-RU" b="1" dirty="0" smtClean="0">
                <a:solidFill>
                  <a:schemeClr val="tx1"/>
                </a:solidFill>
                <a:latin typeface="Liberation Serif"/>
                <a:ea typeface="Times New Roman"/>
                <a:cs typeface="Times New Roman"/>
              </a:rPr>
              <a:t>.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Liberation Serif"/>
                <a:cs typeface="Times New Roman"/>
              </a:rPr>
              <a:t>Указанные сведения размещены на сайте </a:t>
            </a:r>
          </a:p>
          <a:p>
            <a:pPr algn="ctr"/>
            <a:r>
              <a:rPr lang="en-US" b="1" dirty="0" smtClean="0">
                <a:latin typeface="Liberation Serif"/>
                <a:cs typeface="Times New Roman"/>
              </a:rPr>
              <a:t>http://</a:t>
            </a:r>
            <a:r>
              <a:rPr lang="ru-RU" b="1" dirty="0" err="1" smtClean="0">
                <a:latin typeface="Liberation Serif"/>
                <a:cs typeface="Times New Roman"/>
              </a:rPr>
              <a:t>адм-малышева.рф</a:t>
            </a:r>
            <a:r>
              <a:rPr lang="ru-RU" b="1" dirty="0" smtClean="0">
                <a:latin typeface="Liberation Serif"/>
                <a:cs typeface="Times New Roman"/>
              </a:rPr>
              <a:t>/</a:t>
            </a:r>
            <a:r>
              <a:rPr lang="en-US" b="1" dirty="0" smtClean="0">
                <a:latin typeface="Liberation Serif"/>
                <a:cs typeface="Times New Roman"/>
              </a:rPr>
              <a:t>about/73</a:t>
            </a:r>
            <a:endParaRPr lang="ru-RU" b="1" dirty="0" smtClean="0">
              <a:solidFill>
                <a:schemeClr val="tx1"/>
              </a:solidFill>
              <a:latin typeface="Liberation Serif"/>
              <a:cs typeface="Times New Roman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5356" y="2975263"/>
            <a:ext cx="3911138" cy="1974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170140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6704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П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розрачность </a:t>
            </a:r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процедур предоставления земельных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участков на </a:t>
            </a:r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территории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Малышевского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городского  округа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95300" y="2348880"/>
            <a:ext cx="3629025" cy="3744416"/>
          </a:xfrm>
        </p:spPr>
        <p:txBody>
          <a:bodyPr>
            <a:normAutofit fontScale="92500"/>
          </a:bodyPr>
          <a:lstStyle/>
          <a:p>
            <a:pPr lvl="0" algn="ctr"/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!!! Информация о продаже земельных 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размещается в нескольких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источниках: печатном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издании – газете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«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Малышевский вестник» «Асбестовский рабочий», </a:t>
            </a:r>
          </a:p>
          <a:p>
            <a:pPr lvl="0" algn="ctr"/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</a:rPr>
              <a:t>сайте 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http://</a:t>
            </a:r>
            <a:r>
              <a:rPr lang="ru-RU" sz="24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адм-малышева.рф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/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index</a:t>
            </a:r>
            <a:r>
              <a:rPr lang="ru-RU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,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сайте торгов 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cs typeface="Times New Roman"/>
              </a:rPr>
              <a:t>torgi.gov.ru</a:t>
            </a:r>
            <a:endParaRPr lang="ru-RU" sz="2400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047" y="2929543"/>
            <a:ext cx="3661756" cy="2065713"/>
          </a:xfrm>
        </p:spPr>
      </p:pic>
    </p:spTree>
    <p:extLst>
      <p:ext uri="{BB962C8B-B14F-4D97-AF65-F5344CB8AC3E}">
        <p14:creationId xmlns="" xmlns:p14="http://schemas.microsoft.com/office/powerpoint/2010/main" val="14733875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6981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76519" y="550069"/>
            <a:ext cx="84004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dirty="0" smtClean="0">
              <a:solidFill>
                <a:schemeClr val="bg1"/>
              </a:solidFill>
              <a:latin typeface="Liberation Serif" panose="02020603050405020304" pitchFamily="18" charset="0"/>
            </a:endParaRP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iberation Serif" panose="02020603050405020304" pitchFamily="18" charset="0"/>
              </a:rPr>
              <a:t/>
            </a:r>
            <a:br>
              <a:rPr lang="ru-RU" sz="1600" b="1" dirty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86966" y="3582031"/>
            <a:ext cx="5432466" cy="1886233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smtClean="0">
                <a:solidFill>
                  <a:schemeClr val="bg1"/>
                </a:solidFill>
                <a:latin typeface="Liberation Serif" panose="02020603050405020304" pitchFamily="18" charset="0"/>
              </a:rPr>
              <a:t/>
            </a:r>
            <a:br>
              <a:rPr lang="ru-RU" sz="3200" b="1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3200" b="1" smtClean="0">
                <a:latin typeface="Liberation Serif" panose="02020603050405020304" pitchFamily="18" charset="0"/>
              </a:rPr>
              <a:t> </a:t>
            </a:r>
            <a:endParaRPr lang="ru-RU" sz="3200" b="1" dirty="0">
              <a:latin typeface="Liberation Serif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939366" y="3764911"/>
            <a:ext cx="5432466" cy="1886233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smtClean="0">
                <a:solidFill>
                  <a:schemeClr val="bg1"/>
                </a:solidFill>
                <a:latin typeface="Liberation Serif" panose="02020603050405020304" pitchFamily="18" charset="0"/>
              </a:rPr>
              <a:t/>
            </a:r>
            <a:br>
              <a:rPr lang="ru-RU" sz="3200" b="1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3200" b="1" smtClean="0">
                <a:latin typeface="Liberation Serif" panose="02020603050405020304" pitchFamily="18" charset="0"/>
              </a:rPr>
              <a:t> </a:t>
            </a:r>
            <a:endParaRPr lang="ru-RU" sz="3200" b="1" dirty="0">
              <a:latin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48"/>
            <a:ext cx="8921162" cy="887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Деятельность коллегиального совещательного органа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 вопросам противодействия коррупции</a:t>
            </a:r>
            <a:endParaRPr lang="ru-RU" sz="2800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6" name="Oval 13"/>
          <p:cNvSpPr>
            <a:spLocks noChangeArrowheads="1"/>
          </p:cNvSpPr>
          <p:nvPr/>
        </p:nvSpPr>
        <p:spPr bwMode="gray">
          <a:xfrm>
            <a:off x="4341480" y="1272476"/>
            <a:ext cx="2351315" cy="2609496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2431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Oval 28"/>
          <p:cNvSpPr>
            <a:spLocks noChangeArrowheads="1"/>
          </p:cNvSpPr>
          <p:nvPr/>
        </p:nvSpPr>
        <p:spPr bwMode="gray">
          <a:xfrm>
            <a:off x="7153835" y="4223142"/>
            <a:ext cx="1752531" cy="187874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 sz="1170"/>
          </a:p>
        </p:txBody>
      </p:sp>
      <p:sp>
        <p:nvSpPr>
          <p:cNvPr id="49" name="Oval 23"/>
          <p:cNvSpPr>
            <a:spLocks noChangeArrowheads="1"/>
          </p:cNvSpPr>
          <p:nvPr/>
        </p:nvSpPr>
        <p:spPr bwMode="gray">
          <a:xfrm>
            <a:off x="4341733" y="3973114"/>
            <a:ext cx="2443523" cy="2535733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" name="Oval 18"/>
          <p:cNvSpPr>
            <a:spLocks noChangeArrowheads="1"/>
          </p:cNvSpPr>
          <p:nvPr/>
        </p:nvSpPr>
        <p:spPr bwMode="gray">
          <a:xfrm>
            <a:off x="7153836" y="1532311"/>
            <a:ext cx="1782695" cy="1990051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56848" y="1659751"/>
            <a:ext cx="2266789" cy="17796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Комиссия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 по </a:t>
            </a:r>
            <a:r>
              <a:rPr lang="ru-RU" sz="1400" b="1" dirty="0">
                <a:solidFill>
                  <a:schemeClr val="tx1"/>
                </a:solidFill>
              </a:rPr>
              <a:t>координации работы по противодействию коррупции 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в Малышевском городском округе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153835" y="3826649"/>
            <a:ext cx="1844169" cy="2388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За первое полугодие 2022 года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2 заседания 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76888" y="1558323"/>
            <a:ext cx="1652068" cy="1650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 За первое полугодие 2022 года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2 заседания 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3772" y="3171970"/>
            <a:ext cx="2105426" cy="1954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 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2" name="AutoShape 6"/>
          <p:cNvSpPr>
            <a:spLocks noChangeArrowheads="1"/>
          </p:cNvSpPr>
          <p:nvPr/>
        </p:nvSpPr>
        <p:spPr bwMode="auto">
          <a:xfrm>
            <a:off x="92463" y="1575928"/>
            <a:ext cx="4203166" cy="211469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" y="1741140"/>
            <a:ext cx="4413301" cy="20578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Постановление </a:t>
            </a:r>
            <a:r>
              <a:rPr lang="ru-RU" sz="1600" b="1" dirty="0">
                <a:solidFill>
                  <a:schemeClr val="tx1"/>
                </a:solidFill>
              </a:rPr>
              <a:t>главы Малышевского городского округа от 22.05.2020 № </a:t>
            </a:r>
            <a:r>
              <a:rPr lang="ru-RU" sz="1600" b="1" dirty="0" smtClean="0">
                <a:solidFill>
                  <a:schemeClr val="tx1"/>
                </a:solidFill>
              </a:rPr>
              <a:t>217-ПГ 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«Об утверждении  комиссии  </a:t>
            </a:r>
            <a:r>
              <a:rPr lang="ru-RU" sz="1600" b="1" dirty="0">
                <a:solidFill>
                  <a:schemeClr val="tx1"/>
                </a:solidFill>
              </a:rPr>
              <a:t>по координации работы по противодействию коррупции </a:t>
            </a:r>
            <a:endParaRPr lang="ru-RU" sz="16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в </a:t>
            </a:r>
            <a:r>
              <a:rPr lang="ru-RU" sz="1600" b="1" dirty="0">
                <a:solidFill>
                  <a:schemeClr val="tx1"/>
                </a:solidFill>
              </a:rPr>
              <a:t>Малышевском городском округе </a:t>
            </a:r>
          </a:p>
          <a:p>
            <a:pPr algn="ctr"/>
            <a:endParaRPr lang="ru-RU" sz="1600" dirty="0"/>
          </a:p>
        </p:txBody>
      </p:sp>
      <p:sp>
        <p:nvSpPr>
          <p:cNvPr id="54" name="AutoShape 11"/>
          <p:cNvSpPr>
            <a:spLocks noChangeArrowheads="1"/>
          </p:cNvSpPr>
          <p:nvPr/>
        </p:nvSpPr>
        <p:spPr bwMode="auto">
          <a:xfrm>
            <a:off x="78883" y="4278471"/>
            <a:ext cx="4185757" cy="205453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-1" y="4296913"/>
            <a:ext cx="4269720" cy="2019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Постановление </a:t>
            </a:r>
            <a:r>
              <a:rPr lang="ru-RU" sz="1600" b="1" dirty="0">
                <a:solidFill>
                  <a:schemeClr val="tx1"/>
                </a:solidFill>
              </a:rPr>
              <a:t>главы Малышевского городского округа от </a:t>
            </a:r>
            <a:r>
              <a:rPr lang="ru-RU" sz="1600" b="1" dirty="0" smtClean="0">
                <a:solidFill>
                  <a:schemeClr val="tx1"/>
                </a:solidFill>
              </a:rPr>
              <a:t>15.11.2021 </a:t>
            </a:r>
            <a:r>
              <a:rPr lang="ru-RU" sz="1600" b="1" dirty="0">
                <a:solidFill>
                  <a:schemeClr val="tx1"/>
                </a:solidFill>
              </a:rPr>
              <a:t>№ </a:t>
            </a:r>
            <a:r>
              <a:rPr lang="ru-RU" sz="1600" b="1" dirty="0" smtClean="0">
                <a:solidFill>
                  <a:schemeClr val="tx1"/>
                </a:solidFill>
              </a:rPr>
              <a:t>569/1ПГ 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«Об утверждении комиссии </a:t>
            </a:r>
            <a:r>
              <a:rPr lang="ru-RU" sz="1600" b="1" dirty="0">
                <a:solidFill>
                  <a:schemeClr val="tx1"/>
                </a:solidFill>
              </a:rPr>
              <a:t>по соблюдению требований к служебному поведению муниципальных служащих и урегулированию конфликта интересов 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4426003" y="4103274"/>
            <a:ext cx="2282159" cy="211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Комиссия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 </a:t>
            </a:r>
            <a:r>
              <a:rPr lang="ru-RU" sz="1400" b="1" dirty="0">
                <a:solidFill>
                  <a:schemeClr val="tx1"/>
                </a:solidFill>
              </a:rPr>
              <a:t>соблюдению требований к служебному поведению муниципальных служащих 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и </a:t>
            </a:r>
            <a:r>
              <a:rPr lang="ru-RU" sz="1400" b="1" dirty="0">
                <a:solidFill>
                  <a:schemeClr val="tx1"/>
                </a:solidFill>
              </a:rPr>
              <a:t>урегулированию конфликта интересов</a:t>
            </a:r>
            <a:endParaRPr lang="ru-RU" dirty="0"/>
          </a:p>
        </p:txBody>
      </p:sp>
      <p:sp>
        <p:nvSpPr>
          <p:cNvPr id="56" name="Стрелка вправо 55"/>
          <p:cNvSpPr/>
          <p:nvPr/>
        </p:nvSpPr>
        <p:spPr>
          <a:xfrm>
            <a:off x="6635069" y="2231443"/>
            <a:ext cx="557188" cy="58155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трелка вправо 56"/>
          <p:cNvSpPr/>
          <p:nvPr/>
        </p:nvSpPr>
        <p:spPr>
          <a:xfrm>
            <a:off x="6657740" y="4877825"/>
            <a:ext cx="575473" cy="58155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77172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776" y="606424"/>
            <a:ext cx="3629025" cy="203048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Повышение эффективности кадровой работы </a:t>
            </a:r>
            <a:r>
              <a:rPr lang="ru-RU" sz="2000" b="1" dirty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в части, касающейся ведения личных </a:t>
            </a:r>
            <a:r>
              <a:rPr lang="ru-RU" sz="2000" b="1" dirty="0" smtClean="0">
                <a:solidFill>
                  <a:srgbClr val="002060"/>
                </a:solidFill>
                <a:latin typeface="Liberation Serif"/>
                <a:ea typeface="Times New Roman"/>
                <a:cs typeface="Times New Roman"/>
              </a:rPr>
              <a:t>дел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95300" y="2780928"/>
            <a:ext cx="3629025" cy="3024336"/>
          </a:xfrm>
        </p:spPr>
        <p:txBody>
          <a:bodyPr>
            <a:normAutofit/>
          </a:bodyPr>
          <a:lstStyle/>
          <a:p>
            <a:pPr algn="just"/>
            <a:endPara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/>
              <a:ea typeface="Times New Roman"/>
              <a:cs typeface="Times New Roman"/>
            </a:endParaRPr>
          </a:p>
          <a:p>
            <a:pPr algn="just"/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В анкетах, представленных муниципальными служащими при </a:t>
            </a:r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назначении на должности муниципальной 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 службы, </a:t>
            </a:r>
            <a:r>
              <a:rPr lang="ru-RU" sz="20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а</a:t>
            </a:r>
            <a:r>
              <a:rPr lang="ru-RU" sz="20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ктулизируются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сведения о </a:t>
            </a:r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родственниках и свойственниках 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/>
                <a:ea typeface="Times New Roman"/>
                <a:cs typeface="Times New Roman"/>
              </a:rPr>
              <a:t>служащих.</a:t>
            </a:r>
            <a:endParaRPr lang="ru-RU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02037" y="2800640"/>
            <a:ext cx="3657776" cy="2323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88225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772</TotalTime>
  <Words>258</Words>
  <Application>Microsoft Office PowerPoint</Application>
  <PresentationFormat>Экран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ОТЧЕТ об  исполнении плана мероприятий по противодействию коррупции МО «Малышевский городской округ» за первое полугодие  2022 года </vt:lpstr>
      <vt:lpstr>Проведение антикоррупционной экспертизы муниципальных нормативных правовых актов Малышевского городского округа, проектов муниципальных нормативных правовых актов Малышевского городского округа</vt:lpstr>
      <vt:lpstr> Доходы муниципальных служащих</vt:lpstr>
      <vt:lpstr>Прозрачность процедур предоставления земельных участков на территории Малышевского городского  округа</vt:lpstr>
      <vt:lpstr>Слайд 5</vt:lpstr>
      <vt:lpstr>Повышение эффективности кадровой работы в части, касающейся ведения личных дел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об исполнении плана мероприятий по противодействию коррупции МО «Каменский городской округ»</dc:title>
  <dc:creator>3</dc:creator>
  <cp:lastModifiedBy>IKV</cp:lastModifiedBy>
  <cp:revision>47</cp:revision>
  <dcterms:created xsi:type="dcterms:W3CDTF">2020-01-29T04:39:12Z</dcterms:created>
  <dcterms:modified xsi:type="dcterms:W3CDTF">2022-08-18T11:46:57Z</dcterms:modified>
</cp:coreProperties>
</file>