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11"/>
  </p:notesMasterIdLst>
  <p:sldIdLst>
    <p:sldId id="447" r:id="rId2"/>
    <p:sldId id="464" r:id="rId3"/>
    <p:sldId id="434" r:id="rId4"/>
    <p:sldId id="463" r:id="rId5"/>
    <p:sldId id="410" r:id="rId6"/>
    <p:sldId id="459" r:id="rId7"/>
    <p:sldId id="469" r:id="rId8"/>
    <p:sldId id="470" r:id="rId9"/>
    <p:sldId id="467" r:id="rId10"/>
  </p:sldIdLst>
  <p:sldSz cx="9144000" cy="5143500" type="screen16x9"/>
  <p:notesSz cx="6796088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081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81636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22454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63271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040899" algn="l" defTabSz="81636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449080" algn="l" defTabSz="81636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2857260" algn="l" defTabSz="81636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265440" algn="l" defTabSz="81636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5"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FF6699"/>
    <a:srgbClr val="66FF99"/>
    <a:srgbClr val="E8C2CB"/>
    <a:srgbClr val="E6BA8A"/>
    <a:srgbClr val="EDBDCD"/>
    <a:srgbClr val="FDBFD5"/>
    <a:srgbClr val="F2C050"/>
    <a:srgbClr val="FF9999"/>
    <a:srgbClr val="FF9933"/>
    <a:srgbClr val="33CC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20" autoAdjust="0"/>
    <p:restoredTop sz="97222" autoAdjust="0"/>
  </p:normalViewPr>
  <p:slideViewPr>
    <p:cSldViewPr>
      <p:cViewPr varScale="1">
        <p:scale>
          <a:sx n="110" d="100"/>
          <a:sy n="110" d="100"/>
        </p:scale>
        <p:origin x="-629" y="-11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10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49203318759864872"/>
          <c:y val="2.5406010905726223E-2"/>
          <c:w val="0.43773499653886588"/>
          <c:h val="0.82452876183105395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9"/>
          <c:dPt>
            <c:idx val="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525-4998-B6BC-58732184D7F6}"/>
              </c:ext>
            </c:extLst>
          </c:dPt>
          <c:dPt>
            <c:idx val="1"/>
            <c:spPr>
              <a:solidFill>
                <a:srgbClr val="00CC99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525-4998-B6BC-58732184D7F6}"/>
              </c:ext>
            </c:extLst>
          </c:dPt>
          <c:dPt>
            <c:idx val="2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525-4998-B6BC-58732184D7F6}"/>
              </c:ext>
            </c:extLst>
          </c:dPt>
          <c:dPt>
            <c:idx val="3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525-4998-B6BC-58732184D7F6}"/>
              </c:ext>
            </c:extLst>
          </c:dPt>
          <c:dPt>
            <c:idx val="4"/>
            <c:spPr>
              <a:solidFill>
                <a:schemeClr val="accent5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3525-4998-B6BC-58732184D7F6}"/>
              </c:ext>
            </c:extLst>
          </c:dPt>
          <c:dPt>
            <c:idx val="5"/>
            <c:spPr>
              <a:solidFill>
                <a:srgbClr val="FF0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3525-4998-B6BC-58732184D7F6}"/>
              </c:ext>
            </c:extLst>
          </c:dPt>
          <c:dPt>
            <c:idx val="6"/>
            <c:spPr>
              <a:solidFill>
                <a:srgbClr val="FF7C8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3843-407C-8BDD-E4B646441FB2}"/>
              </c:ext>
            </c:extLst>
          </c:dPt>
          <c:dLbls>
            <c:spPr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tx1"/>
                    </a:solidFill>
                    <a:latin typeface="Times New Roman" pitchFamily="18" charset="0"/>
                    <a:ea typeface="+mn-ea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Лист1!$A$2:$A$8</c:f>
              <c:strCache>
                <c:ptCount val="7"/>
                <c:pt idx="0">
                  <c:v>Градообразующее предприятие</c:v>
                </c:pt>
                <c:pt idx="1">
                  <c:v>АО Мариинский прииск</c:v>
                </c:pt>
                <c:pt idx="2">
                  <c:v>МСП</c:v>
                </c:pt>
                <c:pt idx="3">
                  <c:v>Бюджетная сфера</c:v>
                </c:pt>
                <c:pt idx="4">
                  <c:v>Маятниковая миграция</c:v>
                </c:pt>
                <c:pt idx="5">
                  <c:v>Зарегистрированная безработица</c:v>
                </c:pt>
                <c:pt idx="6">
                  <c:v>Работающие пенсионеры, домохозяйки, незарегистрированная безработица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577</c:v>
                </c:pt>
                <c:pt idx="1">
                  <c:v>396</c:v>
                </c:pt>
                <c:pt idx="2">
                  <c:v>1418</c:v>
                </c:pt>
                <c:pt idx="3">
                  <c:v>650</c:v>
                </c:pt>
                <c:pt idx="4">
                  <c:v>679</c:v>
                </c:pt>
                <c:pt idx="5">
                  <c:v>53</c:v>
                </c:pt>
                <c:pt idx="6">
                  <c:v>1340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3525-4998-B6BC-58732184D7F6}"/>
            </c:ext>
          </c:extLst>
        </c:ser>
        <c:dLbls>
          <c:showPercent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legendEntry>
        <c:idx val="0"/>
        <c:delete val="1"/>
      </c:legendEntry>
      <c:layout>
        <c:manualLayout>
          <c:xMode val="edge"/>
          <c:yMode val="edge"/>
          <c:x val="0"/>
          <c:y val="0.15928542841103988"/>
          <c:w val="0.51802860804718764"/>
          <c:h val="0.65163693590890004"/>
        </c:manualLayout>
      </c:layout>
      <c:txPr>
        <a:bodyPr rot="0" vert="horz"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10EE49-4B37-405D-93B1-6839F96BAD82}" type="doc">
      <dgm:prSet loTypeId="urn:microsoft.com/office/officeart/2005/8/layout/hList7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FD2D191-EE9E-4E89-A736-0094591C0B84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00B050"/>
        </a:solidFill>
        <a:ln>
          <a:solidFill>
            <a:srgbClr val="00B050"/>
          </a:solidFill>
        </a:ln>
      </dgm:spPr>
      <dgm:t>
        <a:bodyPr/>
        <a:lstStyle/>
        <a:p>
          <a:pPr>
            <a:spcBef>
              <a:spcPct val="0"/>
            </a:spcBef>
            <a:spcAft>
              <a:spcPct val="35000"/>
            </a:spcAft>
          </a:pPr>
          <a:endParaRPr lang="ru-RU" sz="1500" b="1" dirty="0">
            <a:solidFill>
              <a:srgbClr val="002060"/>
            </a:solidFill>
          </a:endParaRPr>
        </a:p>
        <a:p>
          <a:pPr>
            <a:spcBef>
              <a:spcPts val="600"/>
            </a:spcBef>
            <a:spcAft>
              <a:spcPts val="600"/>
            </a:spcAft>
          </a:pPr>
          <a:r>
            <a:rPr lang="ru-RU" sz="2000" b="1" dirty="0">
              <a:solidFill>
                <a:schemeClr val="bg1"/>
              </a:solidFill>
            </a:rPr>
            <a:t>Изумрудный</a:t>
          </a:r>
          <a:r>
            <a:rPr lang="en-US" sz="2000" b="1" dirty="0">
              <a:solidFill>
                <a:schemeClr val="bg1"/>
              </a:solidFill>
            </a:rPr>
            <a:t> </a:t>
          </a:r>
          <a:r>
            <a:rPr lang="ru-RU" sz="2000" b="1" dirty="0" smtClean="0">
              <a:solidFill>
                <a:schemeClr val="bg1"/>
              </a:solidFill>
            </a:rPr>
            <a:t>кластер</a:t>
          </a:r>
          <a:endParaRPr lang="ru-RU" sz="2000" b="1" dirty="0">
            <a:solidFill>
              <a:schemeClr val="bg1"/>
            </a:solidFill>
          </a:endParaRPr>
        </a:p>
      </dgm:t>
    </dgm:pt>
    <dgm:pt modelId="{F536281A-93D4-4AF3-974A-C3FB287A71EF}" type="parTrans" cxnId="{AE281EF0-D851-4BBD-8056-2158589FA36D}">
      <dgm:prSet/>
      <dgm:spPr/>
      <dgm:t>
        <a:bodyPr/>
        <a:lstStyle/>
        <a:p>
          <a:endParaRPr lang="ru-RU"/>
        </a:p>
      </dgm:t>
    </dgm:pt>
    <dgm:pt modelId="{226D43A4-DDAB-4ED7-A397-4DC296F88556}" type="sibTrans" cxnId="{AE281EF0-D851-4BBD-8056-2158589FA36D}">
      <dgm:prSet/>
      <dgm:spPr/>
      <dgm:t>
        <a:bodyPr/>
        <a:lstStyle/>
        <a:p>
          <a:endParaRPr lang="ru-RU"/>
        </a:p>
      </dgm:t>
    </dgm:pt>
    <dgm:pt modelId="{16922D08-D7F6-44D9-8586-BBEDC72267FE}">
      <dgm:prSet phldrT="[Текст]"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>
        <a:solidFill>
          <a:srgbClr val="0066FF"/>
        </a:solidFill>
        <a:ln>
          <a:solidFill>
            <a:srgbClr val="0066FF"/>
          </a:solidFill>
        </a:ln>
      </dgm:spPr>
      <dgm:t>
        <a:bodyPr/>
        <a:lstStyle/>
        <a:p>
          <a:pPr>
            <a:spcBef>
              <a:spcPct val="0"/>
            </a:spcBef>
            <a:spcAft>
              <a:spcPct val="35000"/>
            </a:spcAft>
          </a:pPr>
          <a:endParaRPr lang="ru-RU" sz="1500" b="1" dirty="0">
            <a:solidFill>
              <a:srgbClr val="002060"/>
            </a:solidFill>
          </a:endParaRPr>
        </a:p>
        <a:p>
          <a:pPr>
            <a:spcBef>
              <a:spcPts val="600"/>
            </a:spcBef>
            <a:spcAft>
              <a:spcPts val="600"/>
            </a:spcAft>
          </a:pPr>
          <a:r>
            <a:rPr lang="ru-RU" sz="2000" b="1" dirty="0">
              <a:solidFill>
                <a:schemeClr val="bg1"/>
              </a:solidFill>
            </a:rPr>
            <a:t>Редкоземельные </a:t>
          </a:r>
          <a:r>
            <a:rPr lang="ru-RU" sz="2000" b="1" dirty="0" smtClean="0">
              <a:solidFill>
                <a:schemeClr val="bg1"/>
              </a:solidFill>
            </a:rPr>
            <a:t>металлы</a:t>
          </a:r>
          <a:endParaRPr lang="ru-RU" sz="1600" b="0" i="1" dirty="0">
            <a:solidFill>
              <a:schemeClr val="bg1"/>
            </a:solidFill>
          </a:endParaRPr>
        </a:p>
      </dgm:t>
    </dgm:pt>
    <dgm:pt modelId="{ED9E76F4-2C18-4D41-9114-9AC6C4A4916E}" type="parTrans" cxnId="{FF58650A-C05D-4BEF-950A-7FA59BFC23AE}">
      <dgm:prSet/>
      <dgm:spPr/>
      <dgm:t>
        <a:bodyPr/>
        <a:lstStyle/>
        <a:p>
          <a:endParaRPr lang="ru-RU"/>
        </a:p>
      </dgm:t>
    </dgm:pt>
    <dgm:pt modelId="{6CD2F01D-FEB5-4883-A39B-2F8D52DC4543}" type="sibTrans" cxnId="{FF58650A-C05D-4BEF-950A-7FA59BFC23AE}">
      <dgm:prSet/>
      <dgm:spPr/>
      <dgm:t>
        <a:bodyPr/>
        <a:lstStyle/>
        <a:p>
          <a:endParaRPr lang="ru-RU"/>
        </a:p>
      </dgm:t>
    </dgm:pt>
    <dgm:pt modelId="{0F63431C-AD86-4FB6-803E-75BABA20B422}">
      <dgm:prSet phldrT="[Текст]"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>
        <a:solidFill>
          <a:srgbClr val="9933FF"/>
        </a:solidFill>
      </dgm:spPr>
      <dgm:t>
        <a:bodyPr/>
        <a:lstStyle/>
        <a:p>
          <a:pPr>
            <a:spcBef>
              <a:spcPct val="0"/>
            </a:spcBef>
            <a:spcAft>
              <a:spcPct val="35000"/>
            </a:spcAft>
          </a:pPr>
          <a:endParaRPr lang="ru-RU" sz="1500" b="1" dirty="0">
            <a:solidFill>
              <a:srgbClr val="002060"/>
            </a:solidFill>
          </a:endParaRPr>
        </a:p>
        <a:p>
          <a:pPr>
            <a:spcBef>
              <a:spcPts val="600"/>
            </a:spcBef>
            <a:spcAft>
              <a:spcPts val="600"/>
            </a:spcAft>
          </a:pPr>
          <a:r>
            <a:rPr lang="ru-RU" sz="2000" b="1" dirty="0">
              <a:solidFill>
                <a:schemeClr val="bg1"/>
              </a:solidFill>
            </a:rPr>
            <a:t>Инертные </a:t>
          </a:r>
          <a:r>
            <a:rPr lang="ru-RU" sz="2000" b="1" dirty="0" smtClean="0">
              <a:solidFill>
                <a:schemeClr val="bg1"/>
              </a:solidFill>
            </a:rPr>
            <a:t>материалы</a:t>
          </a:r>
          <a:endParaRPr lang="ru-RU" sz="1600" b="0" i="1" dirty="0">
            <a:solidFill>
              <a:schemeClr val="bg1"/>
            </a:solidFill>
          </a:endParaRPr>
        </a:p>
      </dgm:t>
    </dgm:pt>
    <dgm:pt modelId="{3BD0AE39-C79D-42C9-8073-D44AA83A5A0F}" type="parTrans" cxnId="{B49CCCA8-32B5-4690-90C8-54E0B712D23D}">
      <dgm:prSet/>
      <dgm:spPr/>
      <dgm:t>
        <a:bodyPr/>
        <a:lstStyle/>
        <a:p>
          <a:endParaRPr lang="ru-RU"/>
        </a:p>
      </dgm:t>
    </dgm:pt>
    <dgm:pt modelId="{0FB2B3F2-3213-4653-A6C3-FD5BFAA6EB38}" type="sibTrans" cxnId="{B49CCCA8-32B5-4690-90C8-54E0B712D23D}">
      <dgm:prSet/>
      <dgm:spPr/>
      <dgm:t>
        <a:bodyPr/>
        <a:lstStyle/>
        <a:p>
          <a:endParaRPr lang="ru-RU"/>
        </a:p>
      </dgm:t>
    </dgm:pt>
    <dgm:pt modelId="{EF6FADDC-E52C-4B94-B6E6-C64620C095EF}" type="pres">
      <dgm:prSet presAssocID="{6F10EE49-4B37-405D-93B1-6839F96BAD8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31A364-99CB-4030-B1D0-69E22E3F6A30}" type="pres">
      <dgm:prSet presAssocID="{6F10EE49-4B37-405D-93B1-6839F96BAD82}" presName="fgShape" presStyleLbl="fgShp" presStyleIdx="0" presStyleCnt="1" custScaleX="108696" custScaleY="141025" custLinFactNeighborX="-647" custLinFactNeighborY="83902"/>
      <dgm:spPr>
        <a:solidFill>
          <a:schemeClr val="bg1">
            <a:lumMod val="85000"/>
          </a:schemeClr>
        </a:solidFill>
      </dgm:spPr>
    </dgm:pt>
    <dgm:pt modelId="{95BE67C8-5ACE-4088-957F-579230A285F6}" type="pres">
      <dgm:prSet presAssocID="{6F10EE49-4B37-405D-93B1-6839F96BAD82}" presName="linComp" presStyleCnt="0"/>
      <dgm:spPr/>
    </dgm:pt>
    <dgm:pt modelId="{DF252E2B-13EF-42C3-84EC-781872CD12B0}" type="pres">
      <dgm:prSet presAssocID="{EFD2D191-EE9E-4E89-A736-0094591C0B84}" presName="compNode" presStyleCnt="0"/>
      <dgm:spPr/>
    </dgm:pt>
    <dgm:pt modelId="{41C0F12A-B7BD-474B-91B4-2AE8BF94A45C}" type="pres">
      <dgm:prSet presAssocID="{EFD2D191-EE9E-4E89-A736-0094591C0B84}" presName="bkgdShape" presStyleLbl="node1" presStyleIdx="0" presStyleCnt="3" custLinFactNeighborX="667" custLinFactNeighborY="933"/>
      <dgm:spPr/>
      <dgm:t>
        <a:bodyPr/>
        <a:lstStyle/>
        <a:p>
          <a:endParaRPr lang="ru-RU"/>
        </a:p>
      </dgm:t>
    </dgm:pt>
    <dgm:pt modelId="{238E06D8-7815-45C1-9A70-EF5374BBD4F4}" type="pres">
      <dgm:prSet presAssocID="{EFD2D191-EE9E-4E89-A736-0094591C0B84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AF529D-8DBC-4A74-94E8-92AC83FC1BF1}" type="pres">
      <dgm:prSet presAssocID="{EFD2D191-EE9E-4E89-A736-0094591C0B84}" presName="invisiNode" presStyleLbl="node1" presStyleIdx="0" presStyleCnt="3"/>
      <dgm:spPr/>
    </dgm:pt>
    <dgm:pt modelId="{537537BD-A98F-4B64-9E65-2B39EDC0BEFE}" type="pres">
      <dgm:prSet presAssocID="{EFD2D191-EE9E-4E89-A736-0094591C0B84}" presName="imagNode" presStyleLbl="fgImgPlace1" presStyleIdx="0" presStyleCnt="3" custScaleX="136571" custScaleY="141636" custLinFactNeighborY="12408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35BD99C2-0899-4F2C-917F-B66E24E56054}" type="pres">
      <dgm:prSet presAssocID="{226D43A4-DDAB-4ED7-A397-4DC296F88556}" presName="sibTrans" presStyleLbl="sibTrans2D1" presStyleIdx="0" presStyleCnt="0"/>
      <dgm:spPr/>
      <dgm:t>
        <a:bodyPr/>
        <a:lstStyle/>
        <a:p>
          <a:endParaRPr lang="ru-RU"/>
        </a:p>
      </dgm:t>
    </dgm:pt>
    <dgm:pt modelId="{56F08655-5AE9-4051-BD69-565FB7A3C043}" type="pres">
      <dgm:prSet presAssocID="{16922D08-D7F6-44D9-8586-BBEDC72267FE}" presName="compNode" presStyleCnt="0"/>
      <dgm:spPr/>
    </dgm:pt>
    <dgm:pt modelId="{B9EDC103-8F72-4959-B47D-E94527362A34}" type="pres">
      <dgm:prSet presAssocID="{16922D08-D7F6-44D9-8586-BBEDC72267FE}" presName="bkgdShape" presStyleLbl="node1" presStyleIdx="1" presStyleCnt="3" custScaleX="114273"/>
      <dgm:spPr/>
      <dgm:t>
        <a:bodyPr/>
        <a:lstStyle/>
        <a:p>
          <a:endParaRPr lang="ru-RU"/>
        </a:p>
      </dgm:t>
    </dgm:pt>
    <dgm:pt modelId="{BB3DE6BE-9219-4A2A-BC59-9AF1F767DAC6}" type="pres">
      <dgm:prSet presAssocID="{16922D08-D7F6-44D9-8586-BBEDC72267FE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196F6B-7C99-44A1-9237-6150C7A49F42}" type="pres">
      <dgm:prSet presAssocID="{16922D08-D7F6-44D9-8586-BBEDC72267FE}" presName="invisiNode" presStyleLbl="node1" presStyleIdx="1" presStyleCnt="3"/>
      <dgm:spPr/>
    </dgm:pt>
    <dgm:pt modelId="{54295BA2-6CCD-4752-AF4E-26AFE6E5FB20}" type="pres">
      <dgm:prSet presAssocID="{16922D08-D7F6-44D9-8586-BBEDC72267FE}" presName="imagNode" presStyleLbl="fgImgPlace1" presStyleIdx="1" presStyleCnt="3" custScaleX="144076" custScaleY="141636" custLinFactNeighborY="12408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30951040-4805-4824-B798-6C6E1262ACE2}" type="pres">
      <dgm:prSet presAssocID="{6CD2F01D-FEB5-4883-A39B-2F8D52DC454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BDAB50DB-87B8-47AF-A065-C3CA94B24DA9}" type="pres">
      <dgm:prSet presAssocID="{0F63431C-AD86-4FB6-803E-75BABA20B422}" presName="compNode" presStyleCnt="0"/>
      <dgm:spPr/>
    </dgm:pt>
    <dgm:pt modelId="{ED733E07-4EA8-4E8D-B775-A5F5A1FDE62A}" type="pres">
      <dgm:prSet presAssocID="{0F63431C-AD86-4FB6-803E-75BABA20B422}" presName="bkgdShape" presStyleLbl="node1" presStyleIdx="2" presStyleCnt="3" custLinFactNeighborX="8491" custLinFactNeighborY="12579"/>
      <dgm:spPr/>
      <dgm:t>
        <a:bodyPr/>
        <a:lstStyle/>
        <a:p>
          <a:endParaRPr lang="ru-RU"/>
        </a:p>
      </dgm:t>
    </dgm:pt>
    <dgm:pt modelId="{B2FC4D80-3280-4596-A032-24D24E2EC1AA}" type="pres">
      <dgm:prSet presAssocID="{0F63431C-AD86-4FB6-803E-75BABA20B422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A35477-DD71-412A-9433-BD09B3F8B630}" type="pres">
      <dgm:prSet presAssocID="{0F63431C-AD86-4FB6-803E-75BABA20B422}" presName="invisiNode" presStyleLbl="node1" presStyleIdx="2" presStyleCnt="3"/>
      <dgm:spPr/>
    </dgm:pt>
    <dgm:pt modelId="{5F2C1D8B-E3D5-4F5C-9AC6-1FBF8ABA7D29}" type="pres">
      <dgm:prSet presAssocID="{0F63431C-AD86-4FB6-803E-75BABA20B422}" presName="imagNode" presStyleLbl="fgImgPlace1" presStyleIdx="2" presStyleCnt="3" custScaleX="163677" custScaleY="163677" custLinFactNeighborY="1240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</dgm:pt>
  </dgm:ptLst>
  <dgm:cxnLst>
    <dgm:cxn modelId="{FF58650A-C05D-4BEF-950A-7FA59BFC23AE}" srcId="{6F10EE49-4B37-405D-93B1-6839F96BAD82}" destId="{16922D08-D7F6-44D9-8586-BBEDC72267FE}" srcOrd="1" destOrd="0" parTransId="{ED9E76F4-2C18-4D41-9114-9AC6C4A4916E}" sibTransId="{6CD2F01D-FEB5-4883-A39B-2F8D52DC4543}"/>
    <dgm:cxn modelId="{E4AF3751-1E84-491A-BD9C-837F20674B33}" type="presOf" srcId="{16922D08-D7F6-44D9-8586-BBEDC72267FE}" destId="{BB3DE6BE-9219-4A2A-BC59-9AF1F767DAC6}" srcOrd="1" destOrd="0" presId="urn:microsoft.com/office/officeart/2005/8/layout/hList7#1"/>
    <dgm:cxn modelId="{A2657466-40C2-4B77-937F-D92A57F5AF85}" type="presOf" srcId="{EFD2D191-EE9E-4E89-A736-0094591C0B84}" destId="{41C0F12A-B7BD-474B-91B4-2AE8BF94A45C}" srcOrd="0" destOrd="0" presId="urn:microsoft.com/office/officeart/2005/8/layout/hList7#1"/>
    <dgm:cxn modelId="{610D9B00-62B5-4B23-BCDD-F78EE6313C27}" type="presOf" srcId="{0F63431C-AD86-4FB6-803E-75BABA20B422}" destId="{ED733E07-4EA8-4E8D-B775-A5F5A1FDE62A}" srcOrd="0" destOrd="0" presId="urn:microsoft.com/office/officeart/2005/8/layout/hList7#1"/>
    <dgm:cxn modelId="{89CD0171-2B8D-4A19-BC2D-25D45DD53D0B}" type="presOf" srcId="{6CD2F01D-FEB5-4883-A39B-2F8D52DC4543}" destId="{30951040-4805-4824-B798-6C6E1262ACE2}" srcOrd="0" destOrd="0" presId="urn:microsoft.com/office/officeart/2005/8/layout/hList7#1"/>
    <dgm:cxn modelId="{367C8568-0E47-4C1C-B5BD-5BCD00C3686B}" type="presOf" srcId="{226D43A4-DDAB-4ED7-A397-4DC296F88556}" destId="{35BD99C2-0899-4F2C-917F-B66E24E56054}" srcOrd="0" destOrd="0" presId="urn:microsoft.com/office/officeart/2005/8/layout/hList7#1"/>
    <dgm:cxn modelId="{CC74DDD2-44BD-40A3-8E04-359C00A1033F}" type="presOf" srcId="{6F10EE49-4B37-405D-93B1-6839F96BAD82}" destId="{EF6FADDC-E52C-4B94-B6E6-C64620C095EF}" srcOrd="0" destOrd="0" presId="urn:microsoft.com/office/officeart/2005/8/layout/hList7#1"/>
    <dgm:cxn modelId="{B49CCCA8-32B5-4690-90C8-54E0B712D23D}" srcId="{6F10EE49-4B37-405D-93B1-6839F96BAD82}" destId="{0F63431C-AD86-4FB6-803E-75BABA20B422}" srcOrd="2" destOrd="0" parTransId="{3BD0AE39-C79D-42C9-8073-D44AA83A5A0F}" sibTransId="{0FB2B3F2-3213-4653-A6C3-FD5BFAA6EB38}"/>
    <dgm:cxn modelId="{AE281EF0-D851-4BBD-8056-2158589FA36D}" srcId="{6F10EE49-4B37-405D-93B1-6839F96BAD82}" destId="{EFD2D191-EE9E-4E89-A736-0094591C0B84}" srcOrd="0" destOrd="0" parTransId="{F536281A-93D4-4AF3-974A-C3FB287A71EF}" sibTransId="{226D43A4-DDAB-4ED7-A397-4DC296F88556}"/>
    <dgm:cxn modelId="{42C23056-7928-453C-A7F8-83460CC50F51}" type="presOf" srcId="{16922D08-D7F6-44D9-8586-BBEDC72267FE}" destId="{B9EDC103-8F72-4959-B47D-E94527362A34}" srcOrd="0" destOrd="0" presId="urn:microsoft.com/office/officeart/2005/8/layout/hList7#1"/>
    <dgm:cxn modelId="{4C6398E5-22EF-4516-93B8-F972CDFE538D}" type="presOf" srcId="{EFD2D191-EE9E-4E89-A736-0094591C0B84}" destId="{238E06D8-7815-45C1-9A70-EF5374BBD4F4}" srcOrd="1" destOrd="0" presId="urn:microsoft.com/office/officeart/2005/8/layout/hList7#1"/>
    <dgm:cxn modelId="{33AA2FCC-0D08-4167-81EF-BFF2196F7EBD}" type="presOf" srcId="{0F63431C-AD86-4FB6-803E-75BABA20B422}" destId="{B2FC4D80-3280-4596-A032-24D24E2EC1AA}" srcOrd="1" destOrd="0" presId="urn:microsoft.com/office/officeart/2005/8/layout/hList7#1"/>
    <dgm:cxn modelId="{E972FB9A-E42F-429F-8C48-86B0CD3A9600}" type="presParOf" srcId="{EF6FADDC-E52C-4B94-B6E6-C64620C095EF}" destId="{DB31A364-99CB-4030-B1D0-69E22E3F6A30}" srcOrd="0" destOrd="0" presId="urn:microsoft.com/office/officeart/2005/8/layout/hList7#1"/>
    <dgm:cxn modelId="{63E7346C-9D63-4E56-8162-24EDC9065767}" type="presParOf" srcId="{EF6FADDC-E52C-4B94-B6E6-C64620C095EF}" destId="{95BE67C8-5ACE-4088-957F-579230A285F6}" srcOrd="1" destOrd="0" presId="urn:microsoft.com/office/officeart/2005/8/layout/hList7#1"/>
    <dgm:cxn modelId="{97C9F80B-15F3-4095-BCEC-8BE4BFF3BC41}" type="presParOf" srcId="{95BE67C8-5ACE-4088-957F-579230A285F6}" destId="{DF252E2B-13EF-42C3-84EC-781872CD12B0}" srcOrd="0" destOrd="0" presId="urn:microsoft.com/office/officeart/2005/8/layout/hList7#1"/>
    <dgm:cxn modelId="{76925225-2DF5-42EB-8650-8D3253C62FE3}" type="presParOf" srcId="{DF252E2B-13EF-42C3-84EC-781872CD12B0}" destId="{41C0F12A-B7BD-474B-91B4-2AE8BF94A45C}" srcOrd="0" destOrd="0" presId="urn:microsoft.com/office/officeart/2005/8/layout/hList7#1"/>
    <dgm:cxn modelId="{D5E70A84-5917-4D4E-9EBD-62CB09359056}" type="presParOf" srcId="{DF252E2B-13EF-42C3-84EC-781872CD12B0}" destId="{238E06D8-7815-45C1-9A70-EF5374BBD4F4}" srcOrd="1" destOrd="0" presId="urn:microsoft.com/office/officeart/2005/8/layout/hList7#1"/>
    <dgm:cxn modelId="{51531F2C-EC71-461C-B3E6-E5FC3F1D3B76}" type="presParOf" srcId="{DF252E2B-13EF-42C3-84EC-781872CD12B0}" destId="{D1AF529D-8DBC-4A74-94E8-92AC83FC1BF1}" srcOrd="2" destOrd="0" presId="urn:microsoft.com/office/officeart/2005/8/layout/hList7#1"/>
    <dgm:cxn modelId="{D18B1FDE-5E30-451F-B1B9-23148F6394D8}" type="presParOf" srcId="{DF252E2B-13EF-42C3-84EC-781872CD12B0}" destId="{537537BD-A98F-4B64-9E65-2B39EDC0BEFE}" srcOrd="3" destOrd="0" presId="urn:microsoft.com/office/officeart/2005/8/layout/hList7#1"/>
    <dgm:cxn modelId="{C56CC9D4-049F-47DF-8F63-F6166B3CD10B}" type="presParOf" srcId="{95BE67C8-5ACE-4088-957F-579230A285F6}" destId="{35BD99C2-0899-4F2C-917F-B66E24E56054}" srcOrd="1" destOrd="0" presId="urn:microsoft.com/office/officeart/2005/8/layout/hList7#1"/>
    <dgm:cxn modelId="{237E71F0-5024-45A5-B1EF-D85AD7EAC70E}" type="presParOf" srcId="{95BE67C8-5ACE-4088-957F-579230A285F6}" destId="{56F08655-5AE9-4051-BD69-565FB7A3C043}" srcOrd="2" destOrd="0" presId="urn:microsoft.com/office/officeart/2005/8/layout/hList7#1"/>
    <dgm:cxn modelId="{F665BFB1-E024-4AAF-9D51-3822C77972A4}" type="presParOf" srcId="{56F08655-5AE9-4051-BD69-565FB7A3C043}" destId="{B9EDC103-8F72-4959-B47D-E94527362A34}" srcOrd="0" destOrd="0" presId="urn:microsoft.com/office/officeart/2005/8/layout/hList7#1"/>
    <dgm:cxn modelId="{4C5F0581-B1EC-4E7C-8EA2-5622F26754FE}" type="presParOf" srcId="{56F08655-5AE9-4051-BD69-565FB7A3C043}" destId="{BB3DE6BE-9219-4A2A-BC59-9AF1F767DAC6}" srcOrd="1" destOrd="0" presId="urn:microsoft.com/office/officeart/2005/8/layout/hList7#1"/>
    <dgm:cxn modelId="{BE63385D-32CB-427C-B54C-170AB3009D67}" type="presParOf" srcId="{56F08655-5AE9-4051-BD69-565FB7A3C043}" destId="{8F196F6B-7C99-44A1-9237-6150C7A49F42}" srcOrd="2" destOrd="0" presId="urn:microsoft.com/office/officeart/2005/8/layout/hList7#1"/>
    <dgm:cxn modelId="{DC82B0AD-57F9-4530-A76B-720BD628BE4D}" type="presParOf" srcId="{56F08655-5AE9-4051-BD69-565FB7A3C043}" destId="{54295BA2-6CCD-4752-AF4E-26AFE6E5FB20}" srcOrd="3" destOrd="0" presId="urn:microsoft.com/office/officeart/2005/8/layout/hList7#1"/>
    <dgm:cxn modelId="{9054CD21-57E5-49E1-A39F-45A1C37580D9}" type="presParOf" srcId="{95BE67C8-5ACE-4088-957F-579230A285F6}" destId="{30951040-4805-4824-B798-6C6E1262ACE2}" srcOrd="3" destOrd="0" presId="urn:microsoft.com/office/officeart/2005/8/layout/hList7#1"/>
    <dgm:cxn modelId="{C93E31A9-60F9-4FCD-A672-754A0E09B35E}" type="presParOf" srcId="{95BE67C8-5ACE-4088-957F-579230A285F6}" destId="{BDAB50DB-87B8-47AF-A065-C3CA94B24DA9}" srcOrd="4" destOrd="0" presId="urn:microsoft.com/office/officeart/2005/8/layout/hList7#1"/>
    <dgm:cxn modelId="{856A4359-0081-4C7C-8D85-A1889CDF322A}" type="presParOf" srcId="{BDAB50DB-87B8-47AF-A065-C3CA94B24DA9}" destId="{ED733E07-4EA8-4E8D-B775-A5F5A1FDE62A}" srcOrd="0" destOrd="0" presId="urn:microsoft.com/office/officeart/2005/8/layout/hList7#1"/>
    <dgm:cxn modelId="{FD31F4ED-A411-4FCA-8109-C1DFD17CCC0D}" type="presParOf" srcId="{BDAB50DB-87B8-47AF-A065-C3CA94B24DA9}" destId="{B2FC4D80-3280-4596-A032-24D24E2EC1AA}" srcOrd="1" destOrd="0" presId="urn:microsoft.com/office/officeart/2005/8/layout/hList7#1"/>
    <dgm:cxn modelId="{E8B429E4-7559-47E2-AAEB-7746F9D2A56F}" type="presParOf" srcId="{BDAB50DB-87B8-47AF-A065-C3CA94B24DA9}" destId="{DDA35477-DD71-412A-9433-BD09B3F8B630}" srcOrd="2" destOrd="0" presId="urn:microsoft.com/office/officeart/2005/8/layout/hList7#1"/>
    <dgm:cxn modelId="{F05F9EBD-7195-45C3-A521-2923D315AFDF}" type="presParOf" srcId="{BDAB50DB-87B8-47AF-A065-C3CA94B24DA9}" destId="{5F2C1D8B-E3D5-4F5C-9AC6-1FBF8ABA7D29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C0F12A-B7BD-474B-91B4-2AE8BF94A45C}">
      <dsp:nvSpPr>
        <dsp:cNvPr id="0" name=""/>
        <dsp:cNvSpPr/>
      </dsp:nvSpPr>
      <dsp:spPr>
        <a:xfrm>
          <a:off x="23713" y="8728"/>
          <a:ext cx="2529322" cy="1872208"/>
        </a:xfrm>
        <a:prstGeom prst="roundRect">
          <a:avLst>
            <a:gd name="adj" fmla="val 10000"/>
          </a:avLst>
        </a:prstGeom>
        <a:solidFill>
          <a:srgbClr val="00B050"/>
        </a:solidFill>
        <a:ln w="9525" cap="flat" cmpd="sng" algn="ctr">
          <a:solidFill>
            <a:srgbClr val="00B050"/>
          </a:solidFill>
          <a:prstDash val="solid"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b="1" kern="1200" dirty="0">
            <a:solidFill>
              <a:srgbClr val="002060"/>
            </a:solidFill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ru-RU" sz="2000" b="1" kern="1200" dirty="0">
              <a:solidFill>
                <a:schemeClr val="bg1"/>
              </a:solidFill>
            </a:rPr>
            <a:t>Изумрудный</a:t>
          </a:r>
          <a:r>
            <a:rPr lang="en-US" sz="2000" b="1" kern="1200" dirty="0">
              <a:solidFill>
                <a:schemeClr val="bg1"/>
              </a:solidFill>
            </a:rPr>
            <a:t> </a:t>
          </a:r>
          <a:r>
            <a:rPr lang="ru-RU" sz="2000" b="1" kern="1200" dirty="0" smtClean="0">
              <a:solidFill>
                <a:schemeClr val="bg1"/>
              </a:solidFill>
            </a:rPr>
            <a:t>кластер</a:t>
          </a:r>
          <a:endParaRPr lang="ru-RU" sz="2000" b="1" kern="1200" dirty="0">
            <a:solidFill>
              <a:schemeClr val="bg1"/>
            </a:solidFill>
          </a:endParaRPr>
        </a:p>
      </dsp:txBody>
      <dsp:txXfrm>
        <a:off x="23713" y="757611"/>
        <a:ext cx="2529322" cy="748883"/>
      </dsp:txXfrm>
    </dsp:sp>
    <dsp:sp modelId="{537537BD-A98F-4B64-9E65-2B39EDC0BEFE}">
      <dsp:nvSpPr>
        <dsp:cNvPr id="0" name=""/>
        <dsp:cNvSpPr/>
      </dsp:nvSpPr>
      <dsp:spPr>
        <a:xfrm>
          <a:off x="845781" y="68628"/>
          <a:ext cx="851445" cy="883022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EDC103-8F72-4959-B47D-E94527362A34}">
      <dsp:nvSpPr>
        <dsp:cNvPr id="0" name=""/>
        <dsp:cNvSpPr/>
      </dsp:nvSpPr>
      <dsp:spPr>
        <a:xfrm>
          <a:off x="2612045" y="8728"/>
          <a:ext cx="2890332" cy="1872208"/>
        </a:xfrm>
        <a:prstGeom prst="roundRect">
          <a:avLst>
            <a:gd name="adj" fmla="val 10000"/>
          </a:avLst>
        </a:prstGeom>
        <a:solidFill>
          <a:srgbClr val="0066FF"/>
        </a:solidFill>
        <a:ln w="9525" cap="flat" cmpd="sng" algn="ctr">
          <a:solidFill>
            <a:srgbClr val="0066FF"/>
          </a:solidFill>
          <a:prstDash val="solid"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b="1" kern="1200" dirty="0">
            <a:solidFill>
              <a:srgbClr val="002060"/>
            </a:solidFill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ru-RU" sz="2000" b="1" kern="1200" dirty="0">
              <a:solidFill>
                <a:schemeClr val="bg1"/>
              </a:solidFill>
            </a:rPr>
            <a:t>Редкоземельные </a:t>
          </a:r>
          <a:r>
            <a:rPr lang="ru-RU" sz="2000" b="1" kern="1200" dirty="0" smtClean="0">
              <a:solidFill>
                <a:schemeClr val="bg1"/>
              </a:solidFill>
            </a:rPr>
            <a:t>металлы</a:t>
          </a:r>
          <a:endParaRPr lang="ru-RU" sz="1600" b="0" i="1" kern="1200" dirty="0">
            <a:solidFill>
              <a:schemeClr val="bg1"/>
            </a:solidFill>
          </a:endParaRPr>
        </a:p>
      </dsp:txBody>
      <dsp:txXfrm>
        <a:off x="2612045" y="757611"/>
        <a:ext cx="2890332" cy="748883"/>
      </dsp:txXfrm>
    </dsp:sp>
    <dsp:sp modelId="{54295BA2-6CCD-4752-AF4E-26AFE6E5FB20}">
      <dsp:nvSpPr>
        <dsp:cNvPr id="0" name=""/>
        <dsp:cNvSpPr/>
      </dsp:nvSpPr>
      <dsp:spPr>
        <a:xfrm>
          <a:off x="3608094" y="68628"/>
          <a:ext cx="898234" cy="883022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733E07-4EA8-4E8D-B775-A5F5A1FDE62A}">
      <dsp:nvSpPr>
        <dsp:cNvPr id="0" name=""/>
        <dsp:cNvSpPr/>
      </dsp:nvSpPr>
      <dsp:spPr>
        <a:xfrm>
          <a:off x="5585100" y="43081"/>
          <a:ext cx="2529322" cy="1872208"/>
        </a:xfrm>
        <a:prstGeom prst="roundRect">
          <a:avLst>
            <a:gd name="adj" fmla="val 10000"/>
          </a:avLst>
        </a:prstGeom>
        <a:solidFill>
          <a:srgbClr val="9933FF"/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4"/>
          </a:contourClr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b="1" kern="1200" dirty="0">
            <a:solidFill>
              <a:srgbClr val="002060"/>
            </a:solidFill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ts val="600"/>
            </a:spcAft>
          </a:pPr>
          <a:r>
            <a:rPr lang="ru-RU" sz="2000" b="1" kern="1200" dirty="0">
              <a:solidFill>
                <a:schemeClr val="bg1"/>
              </a:solidFill>
            </a:rPr>
            <a:t>Инертные </a:t>
          </a:r>
          <a:r>
            <a:rPr lang="ru-RU" sz="2000" b="1" kern="1200" dirty="0" smtClean="0">
              <a:solidFill>
                <a:schemeClr val="bg1"/>
              </a:solidFill>
            </a:rPr>
            <a:t>материалы</a:t>
          </a:r>
          <a:endParaRPr lang="ru-RU" sz="1600" b="0" i="1" kern="1200" dirty="0">
            <a:solidFill>
              <a:schemeClr val="bg1"/>
            </a:solidFill>
          </a:endParaRPr>
        </a:p>
      </dsp:txBody>
      <dsp:txXfrm>
        <a:off x="5585100" y="791964"/>
        <a:ext cx="2529322" cy="748883"/>
      </dsp:txXfrm>
    </dsp:sp>
    <dsp:sp modelId="{5F2C1D8B-E3D5-4F5C-9AC6-1FBF8ABA7D29}">
      <dsp:nvSpPr>
        <dsp:cNvPr id="0" name=""/>
        <dsp:cNvSpPr/>
      </dsp:nvSpPr>
      <dsp:spPr>
        <a:xfrm>
          <a:off x="6332700" y="34275"/>
          <a:ext cx="1020436" cy="1020436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31A364-99CB-4030-B1D0-69E22E3F6A30}">
      <dsp:nvSpPr>
        <dsp:cNvPr id="0" name=""/>
        <dsp:cNvSpPr/>
      </dsp:nvSpPr>
      <dsp:spPr>
        <a:xfrm>
          <a:off x="-12" y="1476165"/>
          <a:ext cx="8114448" cy="396042"/>
        </a:xfrm>
        <a:prstGeom prst="leftRightArrow">
          <a:avLst/>
        </a:prstGeom>
        <a:solidFill>
          <a:schemeClr val="bg1">
            <a:lumMod val="8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38" tIns="45618" rIns="91238" bIns="45618" numCol="1" anchor="t" anchorCtr="0" compatLnSpc="1">
            <a:prstTxWarp prst="textNoShape">
              <a:avLst/>
            </a:prstTxWarp>
          </a:bodyPr>
          <a:lstStyle>
            <a:lvl1pPr defTabSz="913079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48100" y="0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38" tIns="45618" rIns="91238" bIns="45618" numCol="1" anchor="t" anchorCtr="0" compatLnSpc="1">
            <a:prstTxWarp prst="textNoShape">
              <a:avLst/>
            </a:prstTxWarp>
          </a:bodyPr>
          <a:lstStyle>
            <a:lvl1pPr algn="r" defTabSz="913079">
              <a:defRPr sz="1200"/>
            </a:lvl1pPr>
          </a:lstStyle>
          <a:p>
            <a:pPr>
              <a:defRPr/>
            </a:pPr>
            <a:fld id="{3C81B295-7520-4353-AE62-AC4F3C18EE44}" type="datetimeFigureOut">
              <a:rPr lang="ru-RU"/>
              <a:pPr>
                <a:defRPr/>
              </a:pPr>
              <a:t>05.05.2022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92" tIns="45496" rIns="90992" bIns="45496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79450" y="4714875"/>
            <a:ext cx="5437188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38" tIns="45618" rIns="91238" bIns="456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9431338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38" tIns="45618" rIns="91238" bIns="45618" numCol="1" anchor="b" anchorCtr="0" compatLnSpc="1">
            <a:prstTxWarp prst="textNoShape">
              <a:avLst/>
            </a:prstTxWarp>
          </a:bodyPr>
          <a:lstStyle>
            <a:lvl1pPr defTabSz="913079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48100" y="9431338"/>
            <a:ext cx="29464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38" tIns="45618" rIns="91238" bIns="45618" numCol="1" anchor="b" anchorCtr="0" compatLnSpc="1">
            <a:prstTxWarp prst="textNoShape">
              <a:avLst/>
            </a:prstTxWarp>
          </a:bodyPr>
          <a:lstStyle>
            <a:lvl1pPr algn="r" defTabSz="912813">
              <a:defRPr sz="1200"/>
            </a:lvl1pPr>
          </a:lstStyle>
          <a:p>
            <a:fld id="{EBD2FFFA-F44B-42FC-92A9-E684B4A7FE2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97164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0818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1636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2454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32719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40899" algn="l" defTabSz="8163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49080" algn="l" defTabSz="8163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57260" algn="l" defTabSz="8163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65440" algn="l" defTabSz="8163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 итогам этого слайда в устной</a:t>
            </a:r>
            <a:r>
              <a:rPr lang="ru-RU" baseline="0" dirty="0"/>
              <a:t> речи Мария скажет:</a:t>
            </a:r>
          </a:p>
          <a:p>
            <a:r>
              <a:rPr lang="ru-RU" baseline="0" dirty="0"/>
              <a:t>Своей программой развития мы отвечаем на 2 ключевых вызова:</a:t>
            </a:r>
          </a:p>
          <a:p>
            <a:pPr marL="228554" indent="-228554">
              <a:buAutoNum type="arabicParenBoth"/>
            </a:pPr>
            <a:r>
              <a:rPr lang="ru-RU" baseline="0" dirty="0"/>
              <a:t>Первый – отсутствие рабочих мест, на которых могут быть задействованы жители (маятниковая миграция и скрытая безработица) – около  2тысяч человек.</a:t>
            </a:r>
          </a:p>
          <a:p>
            <a:pPr marL="228554" indent="-228554">
              <a:buAutoNum type="arabicParenBoth"/>
            </a:pPr>
            <a:r>
              <a:rPr lang="ru-RU" baseline="0" dirty="0"/>
              <a:t>Второй – показывать быстрые результаты – т.к. жителям много уже что обещали, они устали ждать и хотят уже сейчас увидеть </a:t>
            </a:r>
            <a:r>
              <a:rPr lang="ru-RU" baseline="0" dirty="0" err="1"/>
              <a:t>измения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E21E-8E2B-4D49-A783-990D017A241A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50625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E21E-8E2B-4D49-A783-990D017A241A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41897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269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EB5EFBE-A46E-455D-A12A-7268153DE2E4}" type="slidenum">
              <a:rPr lang="ru-RU" altLang="ru-RU" smtClean="0"/>
              <a:pPr/>
              <a:t>7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1269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EB5EFBE-A46E-455D-A12A-7268153DE2E4}" type="slidenum">
              <a:rPr lang="ru-RU" altLang="ru-RU" smtClean="0"/>
              <a:pPr/>
              <a:t>8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tIns="0" rIns="16327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0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1" y="2421402"/>
            <a:ext cx="7854696" cy="1314450"/>
          </a:xfrm>
        </p:spPr>
        <p:txBody>
          <a:bodyPr lIns="0" rIns="16327"/>
          <a:lstStyle>
            <a:lvl1pPr marL="0" marR="40818" indent="0" algn="r">
              <a:buNone/>
              <a:defRPr>
                <a:solidFill>
                  <a:schemeClr val="tx1"/>
                </a:solidFill>
              </a:defRPr>
            </a:lvl1pPr>
            <a:lvl2pPr marL="408180" indent="0" algn="ctr">
              <a:buNone/>
            </a:lvl2pPr>
            <a:lvl3pPr marL="816360" indent="0" algn="ctr">
              <a:buNone/>
            </a:lvl3pPr>
            <a:lvl4pPr marL="1224540" indent="0" algn="ctr">
              <a:buNone/>
            </a:lvl4pPr>
            <a:lvl5pPr marL="1632719" indent="0" algn="ctr">
              <a:buNone/>
            </a:lvl5pPr>
            <a:lvl6pPr marL="2040899" indent="0" algn="ctr">
              <a:buNone/>
            </a:lvl6pPr>
            <a:lvl7pPr marL="2449080" indent="0" algn="ctr">
              <a:buNone/>
            </a:lvl7pPr>
            <a:lvl8pPr marL="2857260" indent="0" algn="ctr">
              <a:buNone/>
            </a:lvl8pPr>
            <a:lvl9pPr marL="326544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DFCCF6-6EC5-4F68-9F16-333C5E7909A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775983238"/>
      </p:ext>
    </p:extLst>
  </p:cSld>
  <p:clrMapOvr>
    <a:masterClrMapping/>
  </p:clrMapOvr>
  <p:transition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52C93-9165-4913-9E4A-7A4E09819F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779527396"/>
      </p:ext>
    </p:extLst>
  </p:cSld>
  <p:clrMapOvr>
    <a:masterClrMapping/>
  </p:clrMapOvr>
  <p:transition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0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0818" rIns="40818"/>
          <a:lstStyle>
            <a:lvl1pPr marL="0" indent="0">
              <a:buNone/>
              <a:defRPr sz="1900">
                <a:solidFill>
                  <a:schemeClr val="tx1"/>
                </a:solidFill>
              </a:defRPr>
            </a:lvl1pPr>
            <a:lvl2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B07504-6732-436D-B6B5-A8EB7145D74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002954722"/>
      </p:ext>
    </p:extLst>
  </p:cSld>
  <p:clrMapOvr>
    <a:masterClrMapping/>
  </p:clrMapOvr>
  <p:transition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3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3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F03B0F-5F77-4B27-9192-1CC2E29666A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518777421"/>
      </p:ext>
    </p:extLst>
  </p:cSld>
  <p:clrMapOvr>
    <a:masterClrMapping/>
  </p:clrMapOvr>
  <p:transition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0818" tIns="0" rIns="40818" bIns="0" anchor="ctr">
            <a:noAutofit/>
          </a:bodyPr>
          <a:lstStyle>
            <a:lvl1pPr marL="0" indent="0">
              <a:buNone/>
              <a:defRPr sz="21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1800" b="1"/>
            </a:lvl2pPr>
            <a:lvl3pPr>
              <a:buNone/>
              <a:defRPr sz="1600" b="1"/>
            </a:lvl3pPr>
            <a:lvl4pPr>
              <a:buNone/>
              <a:defRPr sz="1500" b="1"/>
            </a:lvl4pPr>
            <a:lvl5pPr>
              <a:buNone/>
              <a:defRPr sz="15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30" y="1394818"/>
            <a:ext cx="4041775" cy="491132"/>
          </a:xfrm>
        </p:spPr>
        <p:txBody>
          <a:bodyPr lIns="40818" tIns="0" rIns="40818" bIns="0" anchor="ctr"/>
          <a:lstStyle>
            <a:lvl1pPr marL="0" indent="0">
              <a:buNone/>
              <a:defRPr sz="21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1800" b="1"/>
            </a:lvl2pPr>
            <a:lvl3pPr>
              <a:buNone/>
              <a:defRPr sz="1600" b="1"/>
            </a:lvl3pPr>
            <a:lvl4pPr>
              <a:buNone/>
              <a:defRPr sz="1500" b="1"/>
            </a:lvl4pPr>
            <a:lvl5pPr>
              <a:buNone/>
              <a:defRPr sz="15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19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0" y="1885950"/>
            <a:ext cx="4041775" cy="2884290"/>
          </a:xfrm>
        </p:spPr>
        <p:txBody>
          <a:bodyPr tIns="0"/>
          <a:lstStyle>
            <a:lvl1pPr>
              <a:defRPr sz="19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B20D4D-CDCB-493E-ADCB-45943B4C9CC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75622025"/>
      </p:ext>
    </p:extLst>
  </p:cSld>
  <p:clrMapOvr>
    <a:masterClrMapping/>
  </p:clrMapOvr>
  <p:transition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5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D6355-D90D-4E01-8029-681C6E64F8D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401300608"/>
      </p:ext>
    </p:extLst>
  </p:cSld>
  <p:clrMapOvr>
    <a:masterClrMapping/>
  </p:clrMapOvr>
  <p:transition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390B46-F145-4F13-ADD3-D14D1792C36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183364495"/>
      </p:ext>
    </p:extLst>
  </p:cSld>
  <p:clrMapOvr>
    <a:masterClrMapping/>
  </p:clrMapOvr>
  <p:transition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85765"/>
            <a:ext cx="2743200" cy="871538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3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6327" rIns="16327"/>
          <a:lstStyle>
            <a:lvl1pPr marL="0" indent="0" algn="l">
              <a:buNone/>
              <a:defRPr sz="1200"/>
            </a:lvl1pPr>
            <a:lvl2pPr indent="0" algn="l">
              <a:buNone/>
              <a:defRPr sz="1100"/>
            </a:lvl2pPr>
            <a:lvl3pPr indent="0" algn="l">
              <a:buNone/>
              <a:defRPr sz="900"/>
            </a:lvl3pPr>
            <a:lvl4pPr indent="0" algn="l">
              <a:buNone/>
              <a:defRPr sz="800"/>
            </a:lvl4pPr>
            <a:lvl5pPr indent="0" algn="l">
              <a:buNone/>
              <a:defRPr sz="8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5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34C579-E7A9-497C-92C3-D0CFD06E35A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99958287"/>
      </p:ext>
    </p:extLst>
  </p:cSld>
  <p:clrMapOvr>
    <a:masterClrMapping/>
  </p:clrMapOvr>
  <p:transition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13"/>
          <p:cNvSpPr/>
          <p:nvPr/>
        </p:nvSpPr>
        <p:spPr>
          <a:xfrm rot="420000" flipV="1">
            <a:off x="3165476" y="831057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80" y="4019553"/>
            <a:ext cx="155575" cy="116681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1636" tIns="40818" rIns="81636" bIns="40818"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4664870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1636" tIns="40818" rIns="81636" bIns="40818"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882747"/>
            <a:ext cx="2212848" cy="1186966"/>
          </a:xfrm>
        </p:spPr>
        <p:txBody>
          <a:bodyPr lIns="40818" rIns="40818" bIns="40818"/>
          <a:lstStyle>
            <a:lvl1pPr algn="l">
              <a:buNone/>
              <a:defRPr sz="18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57146" rIns="40818"/>
          <a:lstStyle>
            <a:lvl1pPr marL="0" indent="0" algn="l">
              <a:spcBef>
                <a:spcPts val="224"/>
              </a:spcBef>
              <a:buFontTx/>
              <a:buNone/>
              <a:defRPr sz="1100"/>
            </a:lvl1pPr>
            <a:lvl2pPr>
              <a:defRPr sz="11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28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4767265"/>
            <a:ext cx="609600" cy="273844"/>
          </a:xfrm>
        </p:spPr>
        <p:txBody>
          <a:bodyPr/>
          <a:lstStyle>
            <a:lvl1pPr>
              <a:defRPr/>
            </a:lvl1pPr>
          </a:lstStyle>
          <a:p>
            <a:fld id="{9AD5BE8D-F8C7-4D44-A994-149BB2BA2D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093389817"/>
      </p:ext>
    </p:extLst>
  </p:cSld>
  <p:clrMapOvr>
    <a:masterClrMapping/>
  </p:clrMapOvr>
  <p:transition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26BD1-CE4A-4CF3-9ECF-BE515ECC7E1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702814468"/>
      </p:ext>
    </p:extLst>
  </p:cSld>
  <p:clrMapOvr>
    <a:masterClrMapping/>
  </p:clrMapOvr>
  <p:transition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685801"/>
            <a:ext cx="6019800" cy="390882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33244F-E337-4309-AB14-ECA1E0D4B7F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34898438"/>
      </p:ext>
    </p:extLst>
  </p:cSld>
  <p:clrMapOvr>
    <a:masterClrMapping/>
  </p:clrMapOvr>
  <p:transition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Заголовок и два объекта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4800" y="1165623"/>
            <a:ext cx="4267200" cy="163949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724400" y="1165623"/>
            <a:ext cx="4267200" cy="163949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304800" y="2919413"/>
            <a:ext cx="8686800" cy="16406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72E59-E93E-44FD-8C22-4026BE47BDA1}" type="datetimeFigureOut">
              <a:rPr lang="ru-RU"/>
              <a:pPr>
                <a:defRPr/>
              </a:pPr>
              <a:t>05.05.2022</a:t>
            </a:fld>
            <a:endParaRPr lang="ru-RU" dirty="0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4BEAA-58F6-4133-88B0-FDE55BED92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5951"/>
            <a:ext cx="9163050" cy="78105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1636" tIns="40818" rIns="81636" bIns="40818"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5952"/>
            <a:ext cx="4762500" cy="4786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1636" tIns="40818" rIns="81636" bIns="40818"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528638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0818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51373"/>
            <a:ext cx="8229600" cy="3292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1636" tIns="40818" rIns="81636" bIns="4081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4767265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1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1" y="4767265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1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4767265"/>
            <a:ext cx="762000" cy="273844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100">
                <a:solidFill>
                  <a:srgbClr val="045C75"/>
                </a:solidFill>
              </a:defRPr>
            </a:lvl1pPr>
          </a:lstStyle>
          <a:p>
            <a:fld id="{D025DEC9-6566-4C1B-A03B-E157AA9C2034}" type="slidenum">
              <a:rPr lang="ru-RU" altLang="ru-RU"/>
              <a:pPr/>
              <a:t>‹#›</a:t>
            </a:fld>
            <a:endParaRPr lang="ru-RU" alt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152402"/>
            <a:ext cx="9180513" cy="485775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4" r:id="rId1"/>
    <p:sldLayoutId id="2147484085" r:id="rId2"/>
    <p:sldLayoutId id="2147484086" r:id="rId3"/>
    <p:sldLayoutId id="2147484087" r:id="rId4"/>
    <p:sldLayoutId id="2147484088" r:id="rId5"/>
    <p:sldLayoutId id="2147484089" r:id="rId6"/>
    <p:sldLayoutId id="2147484090" r:id="rId7"/>
    <p:sldLayoutId id="2147484091" r:id="rId8"/>
    <p:sldLayoutId id="2147484094" r:id="rId9"/>
    <p:sldLayoutId id="2147484092" r:id="rId10"/>
    <p:sldLayoutId id="2147484093" r:id="rId11"/>
    <p:sldLayoutId id="2147484095" r:id="rId12"/>
  </p:sldLayoutIdLst>
  <p:transition>
    <p:comb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Calibri" pitchFamily="34" charset="0"/>
        </a:defRPr>
      </a:lvl5pPr>
      <a:lvl6pPr marL="408180" algn="l" rtl="0" fontAlgn="base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Calibri" pitchFamily="34" charset="0"/>
        </a:defRPr>
      </a:lvl6pPr>
      <a:lvl7pPr marL="816360" algn="l" rtl="0" fontAlgn="base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Calibri" pitchFamily="34" charset="0"/>
        </a:defRPr>
      </a:lvl7pPr>
      <a:lvl8pPr marL="1224540" algn="l" rtl="0" fontAlgn="base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Calibri" pitchFamily="34" charset="0"/>
        </a:defRPr>
      </a:lvl8pPr>
      <a:lvl9pPr marL="1632719" algn="l" rtl="0" fontAlgn="base">
        <a:spcBef>
          <a:spcPct val="0"/>
        </a:spcBef>
        <a:spcAft>
          <a:spcPct val="0"/>
        </a:spcAft>
        <a:defRPr sz="4500">
          <a:solidFill>
            <a:schemeClr val="tx2"/>
          </a:solidFill>
          <a:latin typeface="Calibri" pitchFamily="34" charset="0"/>
        </a:defRPr>
      </a:lvl9pPr>
    </p:titleStyle>
    <p:bodyStyle>
      <a:lvl1pPr marL="243774" indent="-243774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1169" indent="-219681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16360" indent="-219681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060134" indent="-187082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05326" indent="-187082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551084" indent="-187763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4356" indent="-163272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59264" indent="-163272" algn="l" rtl="0" eaLnBrk="1" latinLnBrk="0" hangingPunct="1">
        <a:spcBef>
          <a:spcPct val="20000"/>
        </a:spcBef>
        <a:buClr>
          <a:schemeClr val="tx2"/>
        </a:buClr>
        <a:buChar char="•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204172" indent="-163272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2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0818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81636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2245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63271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04089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44908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85726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2654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image" Target="../media/image21.png"/><Relationship Id="rId18" Type="http://schemas.microsoft.com/office/2007/relationships/hdphoto" Target="../media/hdphoto6.wdp"/><Relationship Id="rId3" Type="http://schemas.openxmlformats.org/officeDocument/2006/relationships/image" Target="../media/image16.png"/><Relationship Id="rId7" Type="http://schemas.openxmlformats.org/officeDocument/2006/relationships/diagramLayout" Target="../diagrams/layout1.xml"/><Relationship Id="rId12" Type="http://schemas.microsoft.com/office/2007/relationships/hdphoto" Target="../media/hdphoto3.wdp"/><Relationship Id="rId17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6" Type="http://schemas.microsoft.com/office/2007/relationships/hdphoto" Target="../media/hdphoto5.wdp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11" Type="http://schemas.openxmlformats.org/officeDocument/2006/relationships/image" Target="../media/image20.png"/><Relationship Id="rId5" Type="http://schemas.microsoft.com/office/2007/relationships/hdphoto" Target="../media/hdphoto2.wdp"/><Relationship Id="rId15" Type="http://schemas.openxmlformats.org/officeDocument/2006/relationships/image" Target="../media/image22.png"/><Relationship Id="rId10" Type="http://schemas.microsoft.com/office/2007/relationships/diagramDrawing" Target="../diagrams/drawing1.xml"/><Relationship Id="rId19" Type="http://schemas.openxmlformats.org/officeDocument/2006/relationships/image" Target="../media/image2.png"/><Relationship Id="rId9" Type="http://schemas.openxmlformats.org/officeDocument/2006/relationships/diagramColors" Target="../diagrams/colors1.xml"/><Relationship Id="rId14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&#1072;&#1076;&#1084;-&#1084;&#1072;&#1083;&#1099;&#1096;&#1077;&#1074;&#1072;.&#1088;&#1092;/activities/39" TargetMode="Externa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3288931" y="12945"/>
            <a:ext cx="3929252" cy="516694"/>
          </a:xfrm>
          <a:prstGeom prst="rect">
            <a:avLst/>
          </a:prstGeom>
        </p:spPr>
        <p:txBody>
          <a:bodyPr vert="horz" lIns="81636" tIns="40818" rIns="81636" bIns="40818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endParaRPr lang="ru-RU" sz="2500" b="1" dirty="0">
              <a:solidFill>
                <a:srgbClr val="A2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628651" y="273848"/>
            <a:ext cx="7886700" cy="994172"/>
          </a:xfrm>
          <a:prstGeom prst="rect">
            <a:avLst/>
          </a:prstGeom>
        </p:spPr>
        <p:txBody>
          <a:bodyPr vert="horz" lIns="81636" tIns="40818" rIns="81636" bIns="40818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dirty="0"/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817627" y="12944"/>
            <a:ext cx="8206088" cy="632716"/>
          </a:xfrm>
          <a:prstGeom prst="rect">
            <a:avLst/>
          </a:prstGeom>
        </p:spPr>
        <p:txBody>
          <a:bodyPr vert="horz" lIns="81636" tIns="40818" rIns="81636" bIns="40818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100" b="1" dirty="0" smtClean="0">
                <a:latin typeface="Times New Roman" pitchFamily="18" charset="0"/>
                <a:cs typeface="Times New Roman" pitchFamily="18" charset="0"/>
              </a:rPr>
              <a:t>                  МАЛЫШЕВСКИЙ ГОРОДСКОЙ ОКРУГ</a:t>
            </a:r>
            <a:endParaRPr lang="ru-RU" sz="2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6457950" y="4876007"/>
            <a:ext cx="2686050" cy="267494"/>
          </a:xfrm>
        </p:spPr>
        <p:txBody>
          <a:bodyPr/>
          <a:lstStyle/>
          <a:p>
            <a:fld id="{5F351F95-641A-4E39-9CCB-4E6D5A7DB113}" type="slidenum">
              <a:rPr lang="ru-RU" sz="1200" smtClean="0">
                <a:solidFill>
                  <a:schemeClr val="tx1"/>
                </a:solidFill>
              </a:rPr>
              <a:pPr/>
              <a:t>1</a:t>
            </a:fld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4716016" y="3003798"/>
            <a:ext cx="4320480" cy="1296144"/>
          </a:xfrm>
          <a:prstGeom prst="rect">
            <a:avLst/>
          </a:prstGeom>
        </p:spPr>
        <p:txBody>
          <a:bodyPr vert="horz" lIns="81636" tIns="40818" rIns="81636" bIns="40818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55113" indent="-255113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Северо-восток Свердловской области, 108 км от г.Екатеринбурга, 1 час на автомобиле</a:t>
            </a:r>
          </a:p>
          <a:p>
            <a:pPr marL="255113" indent="-255113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50 км от федеральной трассы «Сибирский тракт»</a:t>
            </a:r>
          </a:p>
        </p:txBody>
      </p:sp>
      <p:graphicFrame>
        <p:nvGraphicFramePr>
          <p:cNvPr id="29" name="Диаграмма 28"/>
          <p:cNvGraphicFramePr/>
          <p:nvPr>
            <p:extLst>
              <p:ext uri="{D42A27DB-BD31-4B8C-83A1-F6EECF244321}">
                <p14:modId xmlns="" xmlns:p14="http://schemas.microsoft.com/office/powerpoint/2010/main" val="1362434396"/>
              </p:ext>
            </p:extLst>
          </p:nvPr>
        </p:nvGraphicFramePr>
        <p:xfrm>
          <a:off x="35496" y="2787774"/>
          <a:ext cx="4644008" cy="22837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0" name="Прямоугольник 29"/>
          <p:cNvSpPr/>
          <p:nvPr/>
        </p:nvSpPr>
        <p:spPr>
          <a:xfrm>
            <a:off x="2699792" y="3579862"/>
            <a:ext cx="1210746" cy="439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5100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  <a:endParaRPr lang="ru-RU" sz="21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Заголовок 1"/>
          <p:cNvSpPr txBox="1">
            <a:spLocks/>
          </p:cNvSpPr>
          <p:nvPr/>
        </p:nvSpPr>
        <p:spPr>
          <a:xfrm>
            <a:off x="0" y="2139702"/>
            <a:ext cx="4968552" cy="314486"/>
          </a:xfrm>
          <a:prstGeom prst="rect">
            <a:avLst/>
          </a:prstGeom>
        </p:spPr>
        <p:txBody>
          <a:bodyPr vert="horz" lIns="81636" tIns="40818" rIns="81636" bIns="40818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Трудовые ресурсы (экономически активное население):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107504" y="3003798"/>
            <a:ext cx="72008" cy="7200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ru-RU"/>
          </a:p>
        </p:txBody>
      </p:sp>
      <p:sp>
        <p:nvSpPr>
          <p:cNvPr id="39" name="Заголовок 1"/>
          <p:cNvSpPr txBox="1">
            <a:spLocks/>
          </p:cNvSpPr>
          <p:nvPr/>
        </p:nvSpPr>
        <p:spPr>
          <a:xfrm>
            <a:off x="179512" y="2931790"/>
            <a:ext cx="2160241" cy="216025"/>
          </a:xfrm>
          <a:prstGeom prst="rect">
            <a:avLst/>
          </a:prstGeom>
        </p:spPr>
        <p:txBody>
          <a:bodyPr vert="horz" lIns="81636" tIns="40818" rIns="81636" bIns="40818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Градообразующее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предприятие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Заголовок 1"/>
          <p:cNvSpPr txBox="1">
            <a:spLocks/>
          </p:cNvSpPr>
          <p:nvPr/>
        </p:nvSpPr>
        <p:spPr>
          <a:xfrm>
            <a:off x="323528" y="843558"/>
            <a:ext cx="3960439" cy="473682"/>
          </a:xfrm>
          <a:prstGeom prst="rect">
            <a:avLst/>
          </a:prstGeom>
        </p:spPr>
        <p:txBody>
          <a:bodyPr vert="horz" lIns="81636" tIns="40818" rIns="81636" bIns="40818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Численность населения на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01 января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2021 года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10192 человека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467432" cy="699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3" name="Picture 1" descr="\\server\Общая\стратегия\карт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627534"/>
            <a:ext cx="4320480" cy="2160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874745338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3"/>
          <p:cNvSpPr txBox="1">
            <a:spLocks noChangeArrowheads="1"/>
          </p:cNvSpPr>
          <p:nvPr/>
        </p:nvSpPr>
        <p:spPr bwMode="auto">
          <a:xfrm rot="5400000" flipV="1">
            <a:off x="3260163" y="2659451"/>
            <a:ext cx="3528392" cy="32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1636" tIns="40818" rIns="81636" bIns="40818">
            <a:spAutoFit/>
          </a:bodyPr>
          <a:lstStyle/>
          <a:p>
            <a:pPr algn="ctr" eaLnBrk="1" hangingPunct="1"/>
            <a:r>
              <a:rPr lang="ru-RU" altLang="ru-RU" sz="1600" b="1" dirty="0" smtClean="0">
                <a:solidFill>
                  <a:srgbClr val="0D0D0D"/>
                </a:solidFill>
              </a:rPr>
              <a:t>Асбестовский </a:t>
            </a:r>
            <a:r>
              <a:rPr lang="ru-RU" altLang="ru-RU" sz="1600" b="1" dirty="0">
                <a:solidFill>
                  <a:srgbClr val="0D0D0D"/>
                </a:solidFill>
              </a:rPr>
              <a:t>городской округ</a:t>
            </a:r>
          </a:p>
        </p:txBody>
      </p:sp>
      <p:sp>
        <p:nvSpPr>
          <p:cNvPr id="22531" name="TextBox 5"/>
          <p:cNvSpPr txBox="1">
            <a:spLocks noChangeArrowheads="1"/>
          </p:cNvSpPr>
          <p:nvPr/>
        </p:nvSpPr>
        <p:spPr bwMode="auto">
          <a:xfrm>
            <a:off x="5148064" y="4731990"/>
            <a:ext cx="3600450" cy="32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1636" tIns="40818" rIns="81636" bIns="40818">
            <a:spAutoFit/>
          </a:bodyPr>
          <a:lstStyle/>
          <a:p>
            <a:pPr algn="ctr" eaLnBrk="1" hangingPunct="1"/>
            <a:r>
              <a:rPr lang="ru-RU" altLang="ru-RU" sz="1600" b="1" dirty="0"/>
              <a:t>Асбестовский городской округ</a:t>
            </a:r>
            <a:endParaRPr lang="ru-RU" altLang="ru-RU" sz="1600" b="1" dirty="0">
              <a:latin typeface="Franklin Gothic Book" pitchFamily="34" charset="0"/>
            </a:endParaRPr>
          </a:p>
        </p:txBody>
      </p:sp>
      <p:sp>
        <p:nvSpPr>
          <p:cNvPr id="22532" name="TextBox 6"/>
          <p:cNvSpPr txBox="1">
            <a:spLocks noChangeArrowheads="1"/>
          </p:cNvSpPr>
          <p:nvPr/>
        </p:nvSpPr>
        <p:spPr bwMode="auto">
          <a:xfrm rot="5400000">
            <a:off x="7180638" y="2839470"/>
            <a:ext cx="3312368" cy="32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1636" tIns="40818" rIns="81636" bIns="40818">
            <a:spAutoFit/>
          </a:bodyPr>
          <a:lstStyle/>
          <a:p>
            <a:pPr eaLnBrk="1" hangingPunct="1"/>
            <a:r>
              <a:rPr lang="ru-RU" altLang="ru-RU" sz="1600" b="1" dirty="0" smtClean="0"/>
              <a:t>Асбестовский городской округ</a:t>
            </a:r>
            <a:endParaRPr lang="ru-RU" altLang="ru-RU" sz="1600" b="1" dirty="0"/>
          </a:p>
        </p:txBody>
      </p:sp>
      <p:graphicFrame>
        <p:nvGraphicFramePr>
          <p:cNvPr id="18545" name="Group 113"/>
          <p:cNvGraphicFramePr>
            <a:graphicFrameLocks noGrp="1"/>
          </p:cNvGraphicFramePr>
          <p:nvPr/>
        </p:nvGraphicFramePr>
        <p:xfrm>
          <a:off x="323528" y="1131590"/>
          <a:ext cx="4464171" cy="3600400"/>
        </p:xfrm>
        <a:graphic>
          <a:graphicData uri="http://schemas.openxmlformats.org/drawingml/2006/table">
            <a:tbl>
              <a:tblPr/>
              <a:tblGrid>
                <a:gridCol w="2483516"/>
                <a:gridCol w="1980655"/>
              </a:tblGrid>
              <a:tr h="10169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Административный центр муниципального образования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4275" marB="3427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EE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Поселок городского типа Малышева</a:t>
                      </a:r>
                    </a:p>
                  </a:txBody>
                  <a:tcPr marT="34275" marB="3427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EEF">
                        <a:alpha val="50000"/>
                      </a:srgbClr>
                    </a:solidFill>
                  </a:tcPr>
                </a:tc>
              </a:tr>
              <a:tr h="13307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Состав муниципального образования</a:t>
                      </a:r>
                      <a:endParaRPr kumimoji="0" lang="ru-RU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marT="34275" marB="34275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пгт. Малышева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п.Изумруд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п. Чапаева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п. Шамейский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marT="34275" marB="34275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12526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Территория округа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4275" marB="34275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EE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3650 га</a:t>
                      </a:r>
                      <a:endParaRPr kumimoji="0" lang="ru-RU" sz="1600" b="1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34275" marB="34275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3DEEF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2547" name="WordArt 41" descr="Зеленый мрамор"/>
          <p:cNvSpPr>
            <a:spLocks noChangeArrowheads="1" noChangeShapeType="1" noTextEdit="1"/>
          </p:cNvSpPr>
          <p:nvPr/>
        </p:nvSpPr>
        <p:spPr bwMode="auto">
          <a:xfrm>
            <a:off x="1692278" y="141685"/>
            <a:ext cx="6264275" cy="646509"/>
          </a:xfrm>
          <a:prstGeom prst="rect">
            <a:avLst/>
          </a:prstGeom>
        </p:spPr>
        <p:txBody>
          <a:bodyPr wrap="none" lIns="81636" tIns="40818" rIns="81636" bIns="40818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endParaRPr lang="ru-RU" sz="2300" b="1" kern="10" dirty="0">
              <a:ln w="9525">
                <a:round/>
                <a:headEnd/>
                <a:tailE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latin typeface="Century Gothic"/>
            </a:endParaRPr>
          </a:p>
        </p:txBody>
      </p:sp>
      <p:pic>
        <p:nvPicPr>
          <p:cNvPr id="22548" name="Picture 4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059582"/>
            <a:ext cx="3333750" cy="3673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9" name="TextBox 5"/>
          <p:cNvSpPr txBox="1">
            <a:spLocks noChangeArrowheads="1"/>
          </p:cNvSpPr>
          <p:nvPr/>
        </p:nvSpPr>
        <p:spPr bwMode="auto">
          <a:xfrm>
            <a:off x="5220072" y="627534"/>
            <a:ext cx="3456384" cy="32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1636" tIns="40818" rIns="81636" bIns="40818">
            <a:spAutoFit/>
          </a:bodyPr>
          <a:lstStyle/>
          <a:p>
            <a:pPr algn="ctr" eaLnBrk="1" hangingPunct="1"/>
            <a:r>
              <a:rPr lang="ru-RU" altLang="ru-RU" sz="1600" b="1" dirty="0" smtClean="0"/>
              <a:t>Асбестовский  </a:t>
            </a:r>
            <a:r>
              <a:rPr lang="ru-RU" altLang="ru-RU" sz="1600" b="1" dirty="0"/>
              <a:t>городской округ</a:t>
            </a:r>
            <a:endParaRPr lang="ru-RU" altLang="ru-RU" sz="1600" b="1" dirty="0">
              <a:latin typeface="Franklin Gothic Book" pitchFamily="34" charset="0"/>
            </a:endParaRPr>
          </a:p>
        </p:txBody>
      </p:sp>
      <p:sp>
        <p:nvSpPr>
          <p:cNvPr id="22551" name="TextBox 7"/>
          <p:cNvSpPr txBox="1">
            <a:spLocks noChangeArrowheads="1"/>
          </p:cNvSpPr>
          <p:nvPr/>
        </p:nvSpPr>
        <p:spPr bwMode="auto">
          <a:xfrm>
            <a:off x="1023938" y="191692"/>
            <a:ext cx="8001000" cy="451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1636" tIns="40818" rIns="81636" bIns="40818">
            <a:spAutoFit/>
          </a:bodyPr>
          <a:lstStyle/>
          <a:p>
            <a:pPr algn="ctr"/>
            <a:r>
              <a:rPr lang="ru-RU" sz="2400" b="1" dirty="0" smtClean="0"/>
              <a:t>МАЛЫШЕВСКИЙ ГОРОДСКОЙ ОКРУГ</a:t>
            </a:r>
            <a:endParaRPr lang="ru-RU" sz="2400" b="1" dirty="0"/>
          </a:p>
        </p:txBody>
      </p:sp>
      <p:pic>
        <p:nvPicPr>
          <p:cNvPr id="11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1470"/>
            <a:ext cx="467432" cy="699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33005373"/>
              </p:ext>
            </p:extLst>
          </p:nvPr>
        </p:nvGraphicFramePr>
        <p:xfrm>
          <a:off x="251520" y="915566"/>
          <a:ext cx="8644260" cy="3980681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714522"/>
                <a:gridCol w="891021"/>
                <a:gridCol w="651041"/>
                <a:gridCol w="864096"/>
                <a:gridCol w="1008112"/>
                <a:gridCol w="1515468"/>
              </a:tblGrid>
              <a:tr h="7068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Наименование показателя/ период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2000 год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2005 </a:t>
                      </a: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год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2021 год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326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Объем инвестиций в основной капитал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0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21,6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35,1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87,5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546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Среднемесячная </a:t>
                      </a: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номинальная</a:t>
                      </a:r>
                      <a:r>
                        <a:rPr lang="ru-RU" sz="1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начисленная заработная плата крупных и средних предприятий и некоммерческих организаций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рублей</a:t>
                      </a:r>
                      <a:endParaRPr lang="ru-RU" sz="1200" b="0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1372,1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4659,4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29331,7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42902,0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34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Оборот</a:t>
                      </a:r>
                      <a:r>
                        <a:rPr lang="ru-RU" sz="1200" b="1" baseline="0" dirty="0" smtClean="0"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промышленного производства</a:t>
                      </a:r>
                      <a:endParaRPr lang="ru-RU" sz="1200" b="1" dirty="0" smtClean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159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200" b="0" dirty="0" smtClean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121,2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257,1</a:t>
                      </a: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1478,1</a:t>
                      </a: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2420,5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551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Объем инвестиций в основной капитал в расчете на душу населения </a:t>
                      </a:r>
                      <a:endParaRPr lang="ru-RU" sz="1200" b="1" dirty="0" smtClean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159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рублей</a:t>
                      </a:r>
                      <a:endParaRPr lang="ru-RU" sz="1200" b="0" dirty="0" smtClean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331,0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1488,0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2566,0</a:t>
                      </a:r>
                      <a:endParaRPr lang="ru-RU" sz="1200" b="1" dirty="0" smtClean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8590,7</a:t>
                      </a:r>
                      <a:endParaRPr lang="ru-RU" sz="1200" b="1" dirty="0" smtClean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34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Оборот розничной торговли</a:t>
                      </a: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млн. руб</a:t>
                      </a:r>
                      <a:endParaRPr lang="ru-RU" sz="1200" b="0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81,0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271,0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893,5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970,0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721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Численность постоянного населения на начало периода</a:t>
                      </a:r>
                      <a:endParaRPr lang="ru-RU" sz="1200" b="1" dirty="0" smtClean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тыс.чел.</a:t>
                      </a:r>
                      <a:endParaRPr lang="ru-RU" sz="1200" b="0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14,5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11,5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10,8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10,19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Число родившихся, всего</a:t>
                      </a: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159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чел.</a:t>
                      </a:r>
                      <a:endParaRPr lang="ru-RU" sz="1200" b="0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84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105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81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79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Число умерших, всего</a:t>
                      </a: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2159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чел.</a:t>
                      </a:r>
                      <a:endParaRPr lang="ru-RU" sz="1200" b="0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212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213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171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233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3267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cs typeface="Times New Roman" pitchFamily="18" charset="0"/>
                        </a:rPr>
                        <a:t>Средняя обеспеченность населения жильем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кв. м/чел.</a:t>
                      </a:r>
                      <a:endParaRPr lang="ru-RU" sz="1200" b="0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21,9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22,2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25,9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1590" algn="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28,9</a:t>
                      </a:r>
                      <a:endParaRPr lang="ru-RU" sz="1200" b="1" dirty="0"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5411" marR="65411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827584" y="-164554"/>
            <a:ext cx="7797924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40818" rIns="0" bIns="0" anchor="b"/>
          <a:lstStyle/>
          <a:p>
            <a:pPr algn="ctr" eaLnBrk="0" hangingPunct="0">
              <a:defRPr/>
            </a:pPr>
            <a:r>
              <a:rPr lang="ru-RU" sz="2100" b="1" dirty="0" smtClean="0">
                <a:ea typeface="+mj-ea"/>
              </a:rPr>
              <a:t>ПОКАЗАТЕЛИ СОЦИАЛЬНО- ЭКОНОМИЧЕСКОГО РАЗВИТИЯ МАЛЫШЕВСКОГО ГОРОДСКОГО ОКРУГА</a:t>
            </a:r>
            <a:endParaRPr lang="ru-RU" sz="2100" b="1" dirty="0">
              <a:ea typeface="+mj-ea"/>
            </a:endParaRPr>
          </a:p>
        </p:txBody>
      </p:sp>
      <p:pic>
        <p:nvPicPr>
          <p:cNvPr id="11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1470"/>
            <a:ext cx="467432" cy="699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3387628" y="12945"/>
            <a:ext cx="3627002" cy="516694"/>
          </a:xfrm>
          <a:prstGeom prst="rect">
            <a:avLst/>
          </a:prstGeom>
        </p:spPr>
        <p:txBody>
          <a:bodyPr vert="horz" lIns="77925" tIns="38963" rIns="77925" bIns="3896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endParaRPr lang="ru-RU" sz="2400" b="1" dirty="0">
              <a:solidFill>
                <a:srgbClr val="A2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1106425" y="12945"/>
            <a:ext cx="7574850" cy="632716"/>
          </a:xfrm>
          <a:prstGeom prst="rect">
            <a:avLst/>
          </a:prstGeom>
        </p:spPr>
        <p:txBody>
          <a:bodyPr vert="horz" lIns="77925" tIns="38963" rIns="77925" bIns="3896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ОСОБЕННОСТИ ТЕРРИТОРИИ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38555" y="4001208"/>
            <a:ext cx="7641908" cy="1006561"/>
          </a:xfrm>
          <a:prstGeom prst="roundRect">
            <a:avLst/>
          </a:prstGeom>
          <a:gradFill flip="none" rotWithShape="1">
            <a:gsLst>
              <a:gs pos="62000">
                <a:srgbClr val="00CC99"/>
              </a:gs>
              <a:gs pos="0">
                <a:schemeClr val="accent3">
                  <a:lumMod val="110000"/>
                  <a:satMod val="105000"/>
                  <a:tint val="67000"/>
                </a:schemeClr>
              </a:gs>
              <a:gs pos="21000">
                <a:schemeClr val="accent3">
                  <a:lumMod val="105000"/>
                  <a:satMod val="103000"/>
                  <a:tint val="73000"/>
                </a:schemeClr>
              </a:gs>
              <a:gs pos="100000">
                <a:srgbClr val="00CC99"/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77925" tIns="38963" rIns="77925" bIns="38963" rtlCol="0" anchor="ctr"/>
          <a:lstStyle/>
          <a:p>
            <a:pPr algn="ctr">
              <a:lnSpc>
                <a:spcPct val="85000"/>
              </a:lnSpc>
            </a:pPr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ключевой ресурс</a:t>
            </a:r>
          </a:p>
          <a:p>
            <a:pPr algn="ctr">
              <a:lnSpc>
                <a:spcPct val="85000"/>
              </a:lnSpc>
            </a:pP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Богатство и Уникальность недр</a:t>
            </a:r>
          </a:p>
        </p:txBody>
      </p:sp>
      <p:sp>
        <p:nvSpPr>
          <p:cNvPr id="16" name="Стрелка вниз 15"/>
          <p:cNvSpPr/>
          <p:nvPr/>
        </p:nvSpPr>
        <p:spPr>
          <a:xfrm>
            <a:off x="52754" y="778901"/>
            <a:ext cx="3952523" cy="3159000"/>
          </a:xfrm>
          <a:prstGeom prst="downArrow">
            <a:avLst>
              <a:gd name="adj1" fmla="val 89406"/>
              <a:gd name="adj2" fmla="val 10803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rtlCol="0" anchor="t"/>
          <a:lstStyle/>
          <a:p>
            <a:pPr algn="ctr">
              <a:lnSpc>
                <a:spcPct val="85000"/>
              </a:lnSpc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Транспортный тупик</a:t>
            </a:r>
          </a:p>
        </p:txBody>
      </p:sp>
      <p:sp>
        <p:nvSpPr>
          <p:cNvPr id="19" name="Стрелка вниз 18"/>
          <p:cNvSpPr/>
          <p:nvPr/>
        </p:nvSpPr>
        <p:spPr>
          <a:xfrm>
            <a:off x="4072232" y="778901"/>
            <a:ext cx="5068662" cy="3159000"/>
          </a:xfrm>
          <a:prstGeom prst="downArrow">
            <a:avLst>
              <a:gd name="adj1" fmla="val 91761"/>
              <a:gd name="adj2" fmla="val 10521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rtlCol="0" anchor="t"/>
          <a:lstStyle/>
          <a:p>
            <a:pPr algn="ctr">
              <a:lnSpc>
                <a:spcPct val="85000"/>
              </a:lnSpc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Нет земли для новых производств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768" y="1381814"/>
            <a:ext cx="990651" cy="880969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419754" y="2361982"/>
            <a:ext cx="3112462" cy="102253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77925" tIns="38963" rIns="77925" bIns="38963">
            <a:spAutoFit/>
          </a:bodyPr>
          <a:lstStyle/>
          <a:p>
            <a:pPr algn="ctr">
              <a:lnSpc>
                <a:spcPct val="85000"/>
              </a:lnSpc>
              <a:spcBef>
                <a:spcPts val="1023"/>
              </a:spcBef>
              <a:spcAft>
                <a:spcPts val="1023"/>
              </a:spcAft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Отсутствие транспортного сообщения с соседними территориями, кроме транзитного через 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Асбест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771" r="8853"/>
          <a:stretch/>
        </p:blipFill>
        <p:spPr>
          <a:xfrm>
            <a:off x="4296611" y="2537209"/>
            <a:ext cx="1589926" cy="956900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5724128" y="2499742"/>
            <a:ext cx="2896979" cy="112512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77925" tIns="38963" rIns="77925" bIns="38963">
            <a:spAutoFit/>
          </a:bodyPr>
          <a:lstStyle/>
          <a:p>
            <a:pPr marL="227282" indent="-227282">
              <a:lnSpc>
                <a:spcPct val="85000"/>
              </a:lnSpc>
              <a:spcBef>
                <a:spcPts val="1023"/>
              </a:spcBef>
              <a:spcAft>
                <a:spcPts val="1023"/>
              </a:spcAft>
              <a:buFont typeface="+mj-lt"/>
              <a:buAutoNum type="arabicPeriod" startAt="2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Имеются необходимые производственные площади у существующего предприятия для дальнейшего развития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139937" y="1521567"/>
            <a:ext cx="1883409" cy="6508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Свободные площади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5724128" y="1347614"/>
            <a:ext cx="2896979" cy="1125127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77925" tIns="38963" rIns="77925" bIns="38963">
            <a:spAutoFit/>
          </a:bodyPr>
          <a:lstStyle/>
          <a:p>
            <a:pPr marL="227282" indent="-227282">
              <a:lnSpc>
                <a:spcPct val="85000"/>
              </a:lnSpc>
              <a:spcBef>
                <a:spcPts val="1023"/>
              </a:spcBef>
              <a:spcAft>
                <a:spcPts val="1023"/>
              </a:spcAft>
              <a:buFont typeface="+mj-lt"/>
              <a:buAutoNum type="arabicPeriod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Отсутствие свободных от прав третьих лиц земельных участков, пригодных для размещения новых производств</a:t>
            </a: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437" b="6631"/>
          <a:stretch/>
        </p:blipFill>
        <p:spPr>
          <a:xfrm>
            <a:off x="4401367" y="1275833"/>
            <a:ext cx="1380414" cy="11422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563" y="4058532"/>
            <a:ext cx="1037491" cy="839450"/>
          </a:xfrm>
          <a:prstGeom prst="rect">
            <a:avLst/>
          </a:prstGeom>
        </p:spPr>
      </p:pic>
      <p:sp>
        <p:nvSpPr>
          <p:cNvPr id="17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7080948" y="4871909"/>
            <a:ext cx="2057400" cy="273844"/>
          </a:xfrm>
        </p:spPr>
        <p:txBody>
          <a:bodyPr/>
          <a:lstStyle/>
          <a:p>
            <a:r>
              <a:rPr lang="ru-RU" sz="1200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1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1470"/>
            <a:ext cx="467432" cy="699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29846220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>
          <a:xfrm>
            <a:off x="3288931" y="12946"/>
            <a:ext cx="3929252" cy="516694"/>
          </a:xfrm>
          <a:prstGeom prst="rect">
            <a:avLst/>
          </a:prstGeom>
        </p:spPr>
        <p:txBody>
          <a:bodyPr vert="horz" lIns="81636" tIns="40818" rIns="81636" bIns="40818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endParaRPr lang="ru-RU" sz="2500" b="1" dirty="0">
              <a:solidFill>
                <a:srgbClr val="A2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817627" y="12945"/>
            <a:ext cx="8206088" cy="632716"/>
          </a:xfrm>
          <a:prstGeom prst="rect">
            <a:avLst/>
          </a:prstGeom>
        </p:spPr>
        <p:txBody>
          <a:bodyPr vert="horz" lIns="81636" tIns="40818" rIns="81636" bIns="40818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6457950" y="4785999"/>
            <a:ext cx="2506538" cy="357503"/>
          </a:xfrm>
        </p:spPr>
        <p:txBody>
          <a:bodyPr/>
          <a:lstStyle/>
          <a:p>
            <a:fld id="{5F351F95-641A-4E39-9CCB-4E6D5A7DB113}" type="slidenum">
              <a:rPr lang="ru-RU" sz="1200" smtClean="0">
                <a:solidFill>
                  <a:schemeClr val="tx1"/>
                </a:solidFill>
              </a:rPr>
              <a:pPr/>
              <a:t>5</a:t>
            </a:fld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7547" y="1005578"/>
            <a:ext cx="2791385" cy="450783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Полевой шпат и слюда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084172" y="951570"/>
            <a:ext cx="2791385" cy="594066"/>
          </a:xfrm>
          <a:prstGeom prst="roundRect">
            <a:avLst/>
          </a:prstGeom>
          <a:solidFill>
            <a:srgbClr val="00CC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Изумрудно-бериллиевое месторождение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3779912" y="1005578"/>
            <a:ext cx="1746616" cy="450783"/>
          </a:xfrm>
          <a:prstGeom prst="roundRect">
            <a:avLst/>
          </a:prstGeom>
          <a:solidFill>
            <a:srgbClr val="E8C2CB"/>
          </a:solidFill>
          <a:ln>
            <a:solidFill>
              <a:srgbClr val="E8C2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Розовый гранит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057806"/>
            <a:ext cx="2448272" cy="1458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3003798"/>
            <a:ext cx="700501" cy="3603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" name="TextBox 32"/>
          <p:cNvSpPr txBox="1"/>
          <p:nvPr/>
        </p:nvSpPr>
        <p:spPr>
          <a:xfrm>
            <a:off x="179515" y="1571618"/>
            <a:ext cx="3124837" cy="1436650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sz="1600" b="1" dirty="0"/>
              <a:t>Градообразующее </a:t>
            </a:r>
            <a:r>
              <a:rPr lang="ru-RU" sz="1600" b="1" dirty="0" smtClean="0"/>
              <a:t>предприятие</a:t>
            </a:r>
          </a:p>
          <a:p>
            <a:endParaRPr lang="ru-RU" sz="1200" dirty="0" smtClean="0"/>
          </a:p>
          <a:p>
            <a:r>
              <a:rPr lang="ru-RU" sz="1200" dirty="0" smtClean="0"/>
              <a:t>Сферы деятельности:</a:t>
            </a:r>
          </a:p>
          <a:p>
            <a:pPr marL="490383" lvl="1" indent="-171492">
              <a:buFont typeface="Arial" panose="020B0604020202020204" pitchFamily="34" charset="0"/>
              <a:buChar char="•"/>
            </a:pPr>
            <a:r>
              <a:rPr lang="ru-RU" sz="1200" dirty="0" smtClean="0"/>
              <a:t>Переработка </a:t>
            </a:r>
            <a:r>
              <a:rPr lang="ru-RU" sz="1200" dirty="0"/>
              <a:t>руды из отвалов</a:t>
            </a:r>
          </a:p>
          <a:p>
            <a:pPr marL="490383" lvl="1" indent="-171492">
              <a:buFont typeface="Arial" panose="020B0604020202020204" pitchFamily="34" charset="0"/>
              <a:buChar char="•"/>
            </a:pPr>
            <a:r>
              <a:rPr lang="ru-RU" sz="1200" dirty="0"/>
              <a:t>Производство </a:t>
            </a:r>
            <a:r>
              <a:rPr lang="ru-RU" sz="1200" dirty="0" smtClean="0"/>
              <a:t>концентратов для строительной отрасли</a:t>
            </a:r>
          </a:p>
          <a:p>
            <a:r>
              <a:rPr lang="ru-RU" sz="1200" dirty="0" smtClean="0"/>
              <a:t>Стабильное функционирование.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28992" y="1571618"/>
            <a:ext cx="2286016" cy="1067318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sz="1600" b="1" dirty="0" smtClean="0"/>
              <a:t>ООО «Гранит  сервис»</a:t>
            </a:r>
          </a:p>
          <a:p>
            <a:endParaRPr lang="ru-RU" sz="1200" dirty="0" smtClean="0"/>
          </a:p>
          <a:p>
            <a:r>
              <a:rPr lang="ru-RU" sz="1200" dirty="0" smtClean="0"/>
              <a:t>Продукция:</a:t>
            </a:r>
          </a:p>
          <a:p>
            <a:pPr marL="490383" lvl="1" indent="-171492">
              <a:buFont typeface="Arial" panose="020B0604020202020204" pitchFamily="34" charset="0"/>
              <a:buChar char="•"/>
            </a:pPr>
            <a:r>
              <a:rPr lang="ru-RU" sz="1200" dirty="0" smtClean="0"/>
              <a:t>Щебень гранитный</a:t>
            </a:r>
          </a:p>
          <a:p>
            <a:pPr marL="490383" lvl="1" indent="-171492">
              <a:buFont typeface="Arial" panose="020B0604020202020204" pitchFamily="34" charset="0"/>
              <a:buChar char="•"/>
            </a:pPr>
            <a:r>
              <a:rPr lang="ru-RU" sz="1200" dirty="0" smtClean="0"/>
              <a:t>Брусчатка, бордюр</a:t>
            </a:r>
            <a:endParaRPr lang="ru-RU" sz="1200" dirty="0"/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047" y="3147814"/>
            <a:ext cx="2437148" cy="1234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6" y="2085698"/>
            <a:ext cx="1182955" cy="5931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5" y="3363838"/>
            <a:ext cx="1852117" cy="950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" name="TextBox 38"/>
          <p:cNvSpPr txBox="1"/>
          <p:nvPr/>
        </p:nvSpPr>
        <p:spPr>
          <a:xfrm>
            <a:off x="5929322" y="1571618"/>
            <a:ext cx="2834701" cy="359432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b="1" dirty="0" smtClean="0"/>
              <a:t>    </a:t>
            </a:r>
            <a:r>
              <a:rPr lang="ru-RU" sz="1600" b="1" dirty="0" smtClean="0"/>
              <a:t>Мариинский прииск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933199" y="1869676"/>
            <a:ext cx="1899692" cy="267099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sz="1200" b="1" dirty="0" smtClean="0"/>
              <a:t>1. Бериллий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538305" y="1977684"/>
            <a:ext cx="1409583" cy="1005763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sz="1200" dirty="0" smtClean="0"/>
              <a:t>Ключевые сферы применения</a:t>
            </a:r>
          </a:p>
          <a:p>
            <a:pPr marL="162989" indent="-162989">
              <a:buFontTx/>
              <a:buChar char="-"/>
            </a:pPr>
            <a:r>
              <a:rPr lang="ru-RU" sz="1200" dirty="0" smtClean="0"/>
              <a:t>ВПК</a:t>
            </a:r>
          </a:p>
          <a:p>
            <a:pPr marL="162989" indent="-162989">
              <a:buFontTx/>
              <a:buChar char="-"/>
            </a:pPr>
            <a:r>
              <a:rPr lang="ru-RU" sz="1200" dirty="0" smtClean="0"/>
              <a:t>Телле-коммуникации</a:t>
            </a:r>
          </a:p>
        </p:txBody>
      </p:sp>
      <p:pic>
        <p:nvPicPr>
          <p:cNvPr id="42" name="Рисунок 4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50400"/>
          <a:stretch/>
        </p:blipFill>
        <p:spPr>
          <a:xfrm>
            <a:off x="5868145" y="2679764"/>
            <a:ext cx="1417350" cy="5711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3" name="TextBox 42"/>
          <p:cNvSpPr txBox="1"/>
          <p:nvPr/>
        </p:nvSpPr>
        <p:spPr>
          <a:xfrm>
            <a:off x="5980099" y="3597864"/>
            <a:ext cx="1118463" cy="267099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sz="1200" b="1" dirty="0"/>
              <a:t>2</a:t>
            </a:r>
            <a:r>
              <a:rPr lang="ru-RU" sz="1200" b="1" dirty="0" smtClean="0"/>
              <a:t>. Изумруды</a:t>
            </a:r>
          </a:p>
        </p:txBody>
      </p:sp>
      <p:sp>
        <p:nvSpPr>
          <p:cNvPr id="24" name="Овал 23"/>
          <p:cNvSpPr/>
          <p:nvPr/>
        </p:nvSpPr>
        <p:spPr>
          <a:xfrm>
            <a:off x="5796140" y="843558"/>
            <a:ext cx="372083" cy="315468"/>
          </a:xfrm>
          <a:prstGeom prst="ellipse">
            <a:avLst/>
          </a:prstGeom>
          <a:solidFill>
            <a:schemeClr val="bg1"/>
          </a:solidFill>
          <a:ln>
            <a:solidFill>
              <a:srgbClr val="00CC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ru-RU" b="1" dirty="0">
                <a:solidFill>
                  <a:srgbClr val="00CC99"/>
                </a:solidFill>
              </a:rPr>
              <a:t>3</a:t>
            </a:r>
          </a:p>
        </p:txBody>
      </p:sp>
      <p:sp>
        <p:nvSpPr>
          <p:cNvPr id="26" name="Овал 25"/>
          <p:cNvSpPr/>
          <p:nvPr/>
        </p:nvSpPr>
        <p:spPr>
          <a:xfrm>
            <a:off x="3491884" y="897564"/>
            <a:ext cx="372083" cy="315468"/>
          </a:xfrm>
          <a:prstGeom prst="ellipse">
            <a:avLst/>
          </a:prstGeom>
          <a:solidFill>
            <a:schemeClr val="bg1"/>
          </a:solidFill>
          <a:ln>
            <a:solidFill>
              <a:srgbClr val="FF7C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ru-RU" b="1" dirty="0" smtClean="0">
                <a:solidFill>
                  <a:srgbClr val="FF7C80"/>
                </a:solidFill>
              </a:rPr>
              <a:t>2</a:t>
            </a:r>
            <a:endParaRPr lang="ru-RU" b="1" dirty="0">
              <a:solidFill>
                <a:srgbClr val="FF7C80"/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179516" y="897564"/>
            <a:ext cx="372083" cy="315468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endParaRPr lang="ru-RU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899593" y="87475"/>
            <a:ext cx="8491773" cy="821097"/>
          </a:xfrm>
          <a:prstGeom prst="rect">
            <a:avLst/>
          </a:prstGeom>
        </p:spPr>
        <p:txBody>
          <a:bodyPr wrap="square" lIns="81636" tIns="40818" rIns="81636" bIns="40818">
            <a:spAutoFit/>
          </a:bodyPr>
          <a:lstStyle/>
          <a:p>
            <a:pPr algn="ctr"/>
            <a:r>
              <a:rPr lang="ru-RU" sz="2400" b="1" dirty="0" smtClean="0"/>
              <a:t>КЛЮЧЕВОЙ РЕСУРС ОКРУГА – БОГАТСТВО И УНИКАЛЬНОСТЬ НЕДР</a:t>
            </a:r>
            <a:endParaRPr lang="ru-RU" sz="2400" b="1" dirty="0"/>
          </a:p>
        </p:txBody>
      </p:sp>
      <p:pic>
        <p:nvPicPr>
          <p:cNvPr id="31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23478"/>
            <a:ext cx="467432" cy="699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52413515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Прямоугольник 93"/>
          <p:cNvSpPr/>
          <p:nvPr/>
        </p:nvSpPr>
        <p:spPr>
          <a:xfrm>
            <a:off x="1" y="3507854"/>
            <a:ext cx="9144000" cy="16356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t"/>
          <a:lstStyle/>
          <a:p>
            <a:pPr algn="ctr"/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090649" y="4866270"/>
            <a:ext cx="2057400" cy="27384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971600" y="915566"/>
            <a:ext cx="7043805" cy="45078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r>
              <a:rPr lang="ru-RU" sz="2400" dirty="0">
                <a:solidFill>
                  <a:schemeClr val="tx1"/>
                </a:solidFill>
              </a:rPr>
              <a:t>Изумрудно-бериллиевое месторождение</a:t>
            </a:r>
          </a:p>
        </p:txBody>
      </p:sp>
      <p:pic>
        <p:nvPicPr>
          <p:cNvPr id="50" name="Рисунок 4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6445" y1="15820" x2="6445" y2="15820"/>
                        <a14:foregroundMark x1="34180" y1="11719" x2="34180" y2="11719"/>
                        <a14:foregroundMark x1="59375" y1="10352" x2="59375" y2="10352"/>
                        <a14:foregroundMark x1="97070" y1="69531" x2="97070" y2="69531"/>
                        <a14:foregroundMark x1="83789" y1="72656" x2="83789" y2="72656"/>
                        <a14:foregroundMark x1="79492" y1="81250" x2="79492" y2="81641"/>
                        <a14:foregroundMark x1="70703" y1="88281" x2="70703" y2="88281"/>
                        <a14:foregroundMark x1="58984" y1="90039" x2="58984" y2="90039"/>
                        <a14:foregroundMark x1="57422" y1="90430" x2="57422" y2="90430"/>
                        <a14:foregroundMark x1="37109" y1="90234" x2="37109" y2="90234"/>
                        <a14:foregroundMark x1="25781" y1="88672" x2="22852" y2="87305"/>
                        <a14:foregroundMark x1="18555" y1="86133" x2="17969" y2="85742"/>
                        <a14:foregroundMark x1="16406" y1="83594" x2="15625" y2="82617"/>
                        <a14:foregroundMark x1="13086" y1="79102" x2="12891" y2="77539"/>
                        <a14:foregroundMark x1="11914" y1="75391" x2="11328" y2="74805"/>
                        <a14:foregroundMark x1="7617" y1="71680" x2="7422" y2="70703"/>
                        <a14:foregroundMark x1="7031" y1="69727" x2="7031" y2="69141"/>
                        <a14:foregroundMark x1="7031" y1="67578" x2="6055" y2="69336"/>
                        <a14:foregroundMark x1="3320" y1="75586" x2="4492" y2="75977"/>
                        <a14:foregroundMark x1="10156" y1="80664" x2="10156" y2="80664"/>
                        <a14:foregroundMark x1="8594" y1="84766" x2="8398" y2="85156"/>
                        <a14:foregroundMark x1="9961" y1="87695" x2="12695" y2="89258"/>
                        <a14:foregroundMark x1="17383" y1="87305" x2="19531" y2="86133"/>
                        <a14:foregroundMark x1="27148" y1="78516" x2="27148" y2="78516"/>
                        <a14:foregroundMark x1="25781" y1="75977" x2="25195" y2="75195"/>
                        <a14:foregroundMark x1="20508" y1="71875" x2="20117" y2="71289"/>
                        <a14:foregroundMark x1="16406" y1="67969" x2="16016" y2="67383"/>
                        <a14:foregroundMark x1="14844" y1="64648" x2="14844" y2="63867"/>
                        <a14:foregroundMark x1="13672" y1="61719" x2="13672" y2="61328"/>
                        <a14:foregroundMark x1="12305" y1="59961" x2="11914" y2="58984"/>
                        <a14:foregroundMark x1="10352" y1="57031" x2="10352" y2="57031"/>
                        <a14:foregroundMark x1="7422" y1="55469" x2="7422" y2="55469"/>
                        <a14:foregroundMark x1="7422" y1="55469" x2="7422" y2="55469"/>
                        <a14:foregroundMark x1="13086" y1="87109" x2="13086" y2="87109"/>
                        <a14:foregroundMark x1="16406" y1="94141" x2="16406" y2="94141"/>
                        <a14:foregroundMark x1="22070" y1="92188" x2="22852" y2="91797"/>
                        <a14:foregroundMark x1="25586" y1="89258" x2="26172" y2="89258"/>
                        <a14:foregroundMark x1="28320" y1="87695" x2="28906" y2="87695"/>
                        <a14:foregroundMark x1="29688" y1="86719" x2="30078" y2="86719"/>
                        <a14:foregroundMark x1="42383" y1="91211" x2="42383" y2="91211"/>
                        <a14:foregroundMark x1="83789" y1="90625" x2="83789" y2="90625"/>
                        <a14:foregroundMark x1="85547" y1="89844" x2="86914" y2="88086"/>
                        <a14:foregroundMark x1="90039" y1="83203" x2="90039" y2="83203"/>
                        <a14:foregroundMark x1="7422" y1="23047" x2="7422" y2="23047"/>
                        <a14:foregroundMark x1="7422" y1="22070" x2="7422" y2="22070"/>
                        <a14:foregroundMark x1="13086" y1="15039" x2="13086" y2="15039"/>
                        <a14:foregroundMark x1="13477" y1="14063" x2="13477" y2="14063"/>
                        <a14:foregroundMark x1="13867" y1="10938" x2="13867" y2="10938"/>
                        <a14:foregroundMark x1="14063" y1="6641" x2="14063" y2="6641"/>
                        <a14:foregroundMark x1="9180" y1="7617" x2="9180" y2="7617"/>
                        <a14:foregroundMark x1="7617" y1="8984" x2="7617" y2="8984"/>
                        <a14:foregroundMark x1="19336" y1="5078" x2="19336" y2="5078"/>
                        <a14:foregroundMark x1="25781" y1="4492" x2="25781" y2="4492"/>
                        <a14:foregroundMark x1="27734" y1="4102" x2="27734" y2="4102"/>
                        <a14:foregroundMark x1="25586" y1="11133" x2="25586" y2="11133"/>
                        <a14:foregroundMark x1="22656" y1="12695" x2="22656" y2="12695"/>
                        <a14:foregroundMark x1="18945" y1="13281" x2="18945" y2="13281"/>
                        <a14:foregroundMark x1="15039" y1="15234" x2="14648" y2="15820"/>
                        <a14:foregroundMark x1="10938" y1="19336" x2="10938" y2="19922"/>
                        <a14:foregroundMark x1="9375" y1="22656" x2="9375" y2="22656"/>
                        <a14:foregroundMark x1="33594" y1="14063" x2="33594" y2="14063"/>
                        <a14:foregroundMark x1="36914" y1="10938" x2="36914" y2="10938"/>
                        <a14:foregroundMark x1="48242" y1="10156" x2="48242" y2="10156"/>
                        <a14:foregroundMark x1="50391" y1="9961" x2="51563" y2="9961"/>
                        <a14:foregroundMark x1="54492" y1="9570" x2="55273" y2="9375"/>
                        <a14:foregroundMark x1="58203" y1="8789" x2="58203" y2="8789"/>
                        <a14:foregroundMark x1="59570" y1="8594" x2="59570" y2="8594"/>
                        <a14:foregroundMark x1="63281" y1="7422" x2="63672" y2="7422"/>
                        <a14:foregroundMark x1="65820" y1="7617" x2="65820" y2="7617"/>
                        <a14:foregroundMark x1="66602" y1="7617" x2="69531" y2="8008"/>
                        <a14:foregroundMark x1="75391" y1="8594" x2="75391" y2="8594"/>
                        <a14:foregroundMark x1="75391" y1="8594" x2="75781" y2="8594"/>
                        <a14:foregroundMark x1="76953" y1="8594" x2="78125" y2="8594"/>
                        <a14:foregroundMark x1="81641" y1="8594" x2="81641" y2="8594"/>
                        <a14:foregroundMark x1="81836" y1="8984" x2="82227" y2="9570"/>
                        <a14:foregroundMark x1="83008" y1="9961" x2="83008" y2="9961"/>
                        <a14:foregroundMark x1="83984" y1="12500" x2="84570" y2="13086"/>
                        <a14:foregroundMark x1="86523" y1="14844" x2="89844" y2="16406"/>
                        <a14:foregroundMark x1="91602" y1="16992" x2="91602" y2="16992"/>
                        <a14:foregroundMark x1="91602" y1="17188" x2="91992" y2="17969"/>
                        <a14:foregroundMark x1="92578" y1="20313" x2="92578" y2="20313"/>
                        <a14:foregroundMark x1="92578" y1="20508" x2="93359" y2="22266"/>
                        <a14:foregroundMark x1="93750" y1="23828" x2="93750" y2="23828"/>
                        <a14:foregroundMark x1="93750" y1="26172" x2="94336" y2="27344"/>
                        <a14:foregroundMark x1="95117" y1="29102" x2="95117" y2="29102"/>
                        <a14:foregroundMark x1="91211" y1="46875" x2="91211" y2="46875"/>
                        <a14:foregroundMark x1="91797" y1="48438" x2="92578" y2="49219"/>
                        <a14:foregroundMark x1="93164" y1="55273" x2="93164" y2="55273"/>
                        <a14:foregroundMark x1="92969" y1="55469" x2="92383" y2="55859"/>
                        <a14:foregroundMark x1="88477" y1="57813" x2="88477" y2="57813"/>
                        <a14:foregroundMark x1="88086" y1="57813" x2="88086" y2="57813"/>
                        <a14:foregroundMark x1="82422" y1="61133" x2="81445" y2="62891"/>
                        <a14:foregroundMark x1="76563" y1="67188" x2="75391" y2="67773"/>
                        <a14:foregroundMark x1="72266" y1="69727" x2="71289" y2="71289"/>
                        <a14:backgroundMark x1="2930" y1="3906" x2="2930" y2="39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5566"/>
            <a:ext cx="514144" cy="417742"/>
          </a:xfrm>
          <a:prstGeom prst="rect">
            <a:avLst/>
          </a:prstGeom>
        </p:spPr>
      </p:pic>
      <p:graphicFrame>
        <p:nvGraphicFramePr>
          <p:cNvPr id="58" name="Схема 57"/>
          <p:cNvGraphicFramePr/>
          <p:nvPr>
            <p:extLst>
              <p:ext uri="{D42A27DB-BD31-4B8C-83A1-F6EECF244321}">
                <p14:modId xmlns="" xmlns:p14="http://schemas.microsoft.com/office/powerpoint/2010/main" val="356830044"/>
              </p:ext>
            </p:extLst>
          </p:nvPr>
        </p:nvGraphicFramePr>
        <p:xfrm>
          <a:off x="515830" y="1419622"/>
          <a:ext cx="8114423" cy="1872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60" name="TextBox 59"/>
          <p:cNvSpPr txBox="1"/>
          <p:nvPr/>
        </p:nvSpPr>
        <p:spPr>
          <a:xfrm>
            <a:off x="755576" y="2931790"/>
            <a:ext cx="2304255" cy="359432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pPr algn="ctr"/>
            <a:r>
              <a:rPr lang="ru-RU" b="1" i="1" dirty="0" smtClean="0"/>
              <a:t>300 рабочих мест</a:t>
            </a:r>
            <a:endParaRPr lang="ru-RU" b="1" i="1" dirty="0"/>
          </a:p>
        </p:txBody>
      </p:sp>
      <p:sp>
        <p:nvSpPr>
          <p:cNvPr id="68" name="TextBox 67"/>
          <p:cNvSpPr txBox="1"/>
          <p:nvPr/>
        </p:nvSpPr>
        <p:spPr>
          <a:xfrm>
            <a:off x="3563888" y="2931790"/>
            <a:ext cx="2092787" cy="359432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pPr algn="ctr"/>
            <a:r>
              <a:rPr lang="ru-RU" b="1" i="1" dirty="0" smtClean="0"/>
              <a:t>950 рабочих мест</a:t>
            </a:r>
            <a:endParaRPr lang="ru-RU" b="1" i="1" dirty="0"/>
          </a:p>
        </p:txBody>
      </p:sp>
      <p:sp>
        <p:nvSpPr>
          <p:cNvPr id="78" name="TextBox 77"/>
          <p:cNvSpPr txBox="1"/>
          <p:nvPr/>
        </p:nvSpPr>
        <p:spPr>
          <a:xfrm>
            <a:off x="6300192" y="2931790"/>
            <a:ext cx="2016224" cy="359432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pPr algn="ctr"/>
            <a:r>
              <a:rPr lang="ru-RU" b="1" i="1" dirty="0" smtClean="0"/>
              <a:t>200 рабочих мест</a:t>
            </a:r>
            <a:endParaRPr lang="ru-RU" b="1" i="1" dirty="0"/>
          </a:p>
        </p:txBody>
      </p:sp>
      <p:pic>
        <p:nvPicPr>
          <p:cNvPr id="79" name="Picture 7" descr="C:\Users\ma0056\Desktop\Итог Малышева\Без названия (1)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backgroundRemoval t="2488" b="95522" l="2789" r="96813">
                        <a14:foregroundMark x1="43028" y1="87562" x2="43028" y2="875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459" y="3867483"/>
            <a:ext cx="1264013" cy="8201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TextBox 79"/>
          <p:cNvSpPr txBox="1"/>
          <p:nvPr/>
        </p:nvSpPr>
        <p:spPr>
          <a:xfrm>
            <a:off x="474054" y="4849562"/>
            <a:ext cx="901273" cy="220933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sz="900" dirty="0"/>
              <a:t>п.Малышева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1490497" y="4856194"/>
            <a:ext cx="652736" cy="220933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sz="900" dirty="0"/>
              <a:t>г.Асбест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934284" y="4601159"/>
            <a:ext cx="643077" cy="267099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sz="1200" dirty="0"/>
              <a:t>15 км</a:t>
            </a:r>
          </a:p>
        </p:txBody>
      </p:sp>
      <p:sp>
        <p:nvSpPr>
          <p:cNvPr id="83" name="Двойная стрелка влево/вправо 82"/>
          <p:cNvSpPr/>
          <p:nvPr/>
        </p:nvSpPr>
        <p:spPr>
          <a:xfrm>
            <a:off x="586986" y="4743035"/>
            <a:ext cx="1318482" cy="131151"/>
          </a:xfrm>
          <a:prstGeom prst="left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36" tIns="40818" rIns="81636" bIns="40818" rtlCol="0" anchor="ctr"/>
          <a:lstStyle/>
          <a:p>
            <a:pPr algn="ctr"/>
            <a:endParaRPr lang="ru-RU"/>
          </a:p>
        </p:txBody>
      </p:sp>
      <p:pic>
        <p:nvPicPr>
          <p:cNvPr id="84" name="Picture 9" descr="Картинки по запросу Вл пиктограмма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="" xmlns:a14="http://schemas.microsoft.com/office/drawing/2010/main">
                  <a14:imgLayer r:embed="rId14">
                    <a14:imgEffect>
                      <a14:backgroundRemoval t="2500" b="99000" l="5143" r="89143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591" y="3777868"/>
            <a:ext cx="1185354" cy="110068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TextBox 84"/>
          <p:cNvSpPr txBox="1"/>
          <p:nvPr/>
        </p:nvSpPr>
        <p:spPr>
          <a:xfrm>
            <a:off x="2904909" y="4826479"/>
            <a:ext cx="1035162" cy="267099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pPr algn="ctr"/>
            <a:r>
              <a:rPr lang="ru-RU" sz="1200" dirty="0"/>
              <a:t>10 кВт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2589641" y="3570892"/>
            <a:ext cx="974249" cy="359432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b="1" dirty="0" smtClean="0"/>
              <a:t>2.ВЛ</a:t>
            </a:r>
            <a:endParaRPr lang="ru-RU" b="1" dirty="0"/>
          </a:p>
        </p:txBody>
      </p:sp>
      <p:pic>
        <p:nvPicPr>
          <p:cNvPr id="87" name="Picture 4" descr="C:\Users\ma0056\Desktop\Итог Малышева\images (4)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="" xmlns:a14="http://schemas.microsoft.com/office/drawing/2010/main">
                  <a14:imgLayer r:embed="rId16">
                    <a14:imgEffect>
                      <a14:backgroundRemoval t="0" b="99519" l="0" r="98347">
                        <a14:foregroundMark x1="46694" y1="12019" x2="46694" y2="12019"/>
                        <a14:foregroundMark x1="51653" y1="24038" x2="51653" y2="24038"/>
                        <a14:foregroundMark x1="94628" y1="75962" x2="94628" y2="75962"/>
                        <a14:foregroundMark x1="87603" y1="75000" x2="87603" y2="75000"/>
                        <a14:foregroundMark x1="14876" y1="74038" x2="14876" y2="74038"/>
                        <a14:foregroundMark x1="56612" y1="95673" x2="56612" y2="956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031" y="3867486"/>
            <a:ext cx="1256795" cy="8776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 87"/>
          <p:cNvSpPr/>
          <p:nvPr/>
        </p:nvSpPr>
        <p:spPr>
          <a:xfrm>
            <a:off x="4878338" y="4826477"/>
            <a:ext cx="1118269" cy="267099"/>
          </a:xfrm>
          <a:prstGeom prst="rect">
            <a:avLst/>
          </a:prstGeom>
        </p:spPr>
        <p:txBody>
          <a:bodyPr wrap="none" lIns="81636" tIns="40818" rIns="81636" bIns="40818">
            <a:spAutoFit/>
          </a:bodyPr>
          <a:lstStyle/>
          <a:p>
            <a:r>
              <a:rPr lang="ru-RU" sz="1200" dirty="0"/>
              <a:t>750 м.куб./мес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4532549" y="3567399"/>
            <a:ext cx="2343711" cy="359432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b="1" dirty="0" smtClean="0"/>
              <a:t>3.ГАЗОПРОВОД</a:t>
            </a:r>
            <a:endParaRPr lang="ru-RU" b="1" dirty="0"/>
          </a:p>
        </p:txBody>
      </p:sp>
      <p:sp>
        <p:nvSpPr>
          <p:cNvPr id="90" name="TextBox 89"/>
          <p:cNvSpPr txBox="1"/>
          <p:nvPr/>
        </p:nvSpPr>
        <p:spPr>
          <a:xfrm>
            <a:off x="474054" y="3567399"/>
            <a:ext cx="958119" cy="359432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b="1" dirty="0"/>
              <a:t>1.Ж/Д</a:t>
            </a:r>
          </a:p>
        </p:txBody>
      </p:sp>
      <p:pic>
        <p:nvPicPr>
          <p:cNvPr id="91" name="Picture 3" descr="C:\Users\ma0056\Desktop\Итог Малышева\images (7)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="" xmlns:a14="http://schemas.microsoft.com/office/drawing/2010/main">
                  <a14:imgLayer r:embed="rId18">
                    <a14:imgEffect>
                      <a14:backgroundRemoval t="0" b="97000" l="397" r="100000">
                        <a14:foregroundMark x1="13492" y1="48500" x2="13492" y2="48500"/>
                        <a14:foregroundMark x1="22222" y1="48000" x2="22222" y2="48000"/>
                        <a14:foregroundMark x1="31349" y1="48500" x2="31349" y2="48500"/>
                        <a14:foregroundMark x1="49603" y1="72000" x2="49603" y2="72000"/>
                        <a14:foregroundMark x1="82937" y1="66500" x2="82937" y2="66500"/>
                        <a14:foregroundMark x1="1587" y1="61500" x2="1587" y2="61500"/>
                        <a14:backgroundMark x1="68651" y1="79500" x2="68651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793" y="3885449"/>
            <a:ext cx="1519794" cy="9800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" name="TextBox 91"/>
          <p:cNvSpPr txBox="1"/>
          <p:nvPr/>
        </p:nvSpPr>
        <p:spPr>
          <a:xfrm>
            <a:off x="7477809" y="4825330"/>
            <a:ext cx="821597" cy="267099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sz="1200" dirty="0"/>
              <a:t>2 мВт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6776113" y="3543123"/>
            <a:ext cx="2367891" cy="359432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r>
              <a:rPr lang="ru-RU" b="1" dirty="0"/>
              <a:t>4.КОГЕНЕРАЦИЯ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5048" y="0"/>
            <a:ext cx="8568952" cy="1051929"/>
          </a:xfrm>
          <a:prstGeom prst="rect">
            <a:avLst/>
          </a:prstGeom>
          <a:noFill/>
        </p:spPr>
        <p:txBody>
          <a:bodyPr wrap="square" lIns="81636" tIns="40818" rIns="81636" bIns="40818" rtlCol="0">
            <a:spAutoFit/>
          </a:bodyPr>
          <a:lstStyle/>
          <a:p>
            <a:pPr algn="ctr"/>
            <a:r>
              <a:rPr lang="ru-RU" sz="2100" b="1" dirty="0" smtClean="0"/>
              <a:t>Инвестиционный проект </a:t>
            </a:r>
          </a:p>
          <a:p>
            <a:pPr algn="ctr"/>
            <a:r>
              <a:rPr lang="ru-RU" sz="2100" b="1" dirty="0" smtClean="0"/>
              <a:t>СОЗДАНИЕ </a:t>
            </a:r>
            <a:r>
              <a:rPr lang="ru-RU" sz="2100" b="1" dirty="0" smtClean="0"/>
              <a:t>ПОЛНОГО ТЕХНОЛОГИЧЕСКОГО ЦИКЛА БЕРИЛЛИЕВОЙ ПРОДУКЦИИ</a:t>
            </a:r>
            <a:endParaRPr lang="ru-RU" sz="2100" b="1" dirty="0"/>
          </a:p>
        </p:txBody>
      </p:sp>
      <p:pic>
        <p:nvPicPr>
          <p:cNvPr id="27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395536" y="0"/>
            <a:ext cx="467432" cy="699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621698147"/>
      </p:ext>
    </p:extLst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619125" cy="735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Текст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9460" name="Содержимое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095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831" y="793302"/>
            <a:ext cx="8583093" cy="40201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960438" y="116682"/>
            <a:ext cx="7358062" cy="46165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3635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Инвестиционная политика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619125" cy="735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Текст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960438" y="116682"/>
            <a:ext cx="7358062" cy="46165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solidFill>
                  <a:srgbClr val="3635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РЕЕЕСТР ИНВЕСТИЦИОННЫХ ПЛОЩАДОК</a:t>
            </a:r>
            <a:endParaRPr lang="ru-RU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9937" name="Picture 1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131590"/>
            <a:ext cx="807524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635896" y="555527"/>
            <a:ext cx="53285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hlinkClick r:id="rId5"/>
              </a:rPr>
              <a:t>http://xn----7sbbajjj1cgb8k9a.xn--</a:t>
            </a:r>
            <a:r>
              <a:rPr lang="en-US" dirty="0" smtClean="0">
                <a:solidFill>
                  <a:srgbClr val="FF0000"/>
                </a:solidFill>
                <a:hlinkClick r:id="rId5"/>
              </a:rPr>
              <a:t>p1ai/activities/39</a:t>
            </a:r>
            <a:endParaRPr lang="ru-RU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0" y="0"/>
            <a:ext cx="9144000" cy="5338167"/>
          </a:xfrm>
          <a:blipFill dpi="0" rotWithShape="1">
            <a:blip r:embed="rId3" cstate="print">
              <a:alphaModFix amt="50000"/>
              <a:lum bright="20000"/>
            </a:blip>
            <a:srcRect/>
            <a:tile tx="0" ty="0" sx="100000" sy="100000" flip="none" algn="tl"/>
          </a:blipFill>
          <a:effectLst>
            <a:softEdge rad="112500"/>
          </a:effectLst>
        </p:spPr>
      </p:pic>
      <p:sp>
        <p:nvSpPr>
          <p:cNvPr id="49156" name="Текст 6"/>
          <p:cNvSpPr>
            <a:spLocks noGrp="1"/>
          </p:cNvSpPr>
          <p:nvPr>
            <p:ph type="body" sz="half" idx="3"/>
          </p:nvPr>
        </p:nvSpPr>
        <p:spPr>
          <a:xfrm>
            <a:off x="323528" y="843558"/>
            <a:ext cx="8686800" cy="1640681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ru-RU" altLang="ru-RU" sz="2800" b="1" i="1" dirty="0" smtClean="0">
              <a:latin typeface="Georgia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altLang="ru-RU" sz="3600" b="1" dirty="0" smtClean="0">
                <a:latin typeface="Times New Roman" pitchFamily="18" charset="0"/>
                <a:cs typeface="Times New Roman" pitchFamily="18" charset="0"/>
              </a:rPr>
              <a:t>Инвестиционный уполномоченный  Малышевского городского округа заместитель главы администрации МГО по экономике и развитию территории- Бабайлова Татьяна Александровна </a:t>
            </a:r>
            <a:r>
              <a:rPr lang="ru-RU" altLang="ru-RU" sz="3600" b="1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  <a:r>
              <a:rPr lang="ru-RU" altLang="ru-RU" sz="2800" b="1" i="1" dirty="0" smtClean="0">
                <a:latin typeface="Georgia" pitchFamily="18" charset="0"/>
              </a:rPr>
              <a:t>	</a:t>
            </a:r>
          </a:p>
          <a:p>
            <a:pPr algn="r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ru-RU" altLang="ru-RU" sz="2800" b="1" i="1" dirty="0" smtClean="0">
                <a:latin typeface="Georgia" pitchFamily="18" charset="0"/>
              </a:rPr>
              <a:t>     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altLang="ru-RU" dirty="0" smtClean="0"/>
          </a:p>
        </p:txBody>
      </p:sp>
      <p:pic>
        <p:nvPicPr>
          <p:cNvPr id="120837" name="Picture 4" descr="http://xn----7sbbajjj1cgb8k9a.xn--p1ai/images/dk44/Ge572c4fb25f944fc06a1ac086366cdccc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195486"/>
            <a:ext cx="619125" cy="735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67544" y="1995686"/>
            <a:ext cx="51845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Контакты для связи:</a:t>
            </a:r>
            <a:endParaRPr lang="ru-RU" dirty="0" smtClean="0"/>
          </a:p>
          <a:p>
            <a:r>
              <a:rPr lang="ru-RU" dirty="0" smtClean="0"/>
              <a:t>Тел. 83436552647</a:t>
            </a:r>
          </a:p>
          <a:p>
            <a:r>
              <a:rPr lang="ru-RU" dirty="0" smtClean="0"/>
              <a:t>Приемная тел. 83436553696</a:t>
            </a:r>
          </a:p>
          <a:p>
            <a:r>
              <a:rPr lang="ru-RU" dirty="0" smtClean="0"/>
              <a:t>Адрес: Свердловская область, поселок городского типа Малышева, ул. Пионерская, д.27</a:t>
            </a:r>
          </a:p>
          <a:p>
            <a:r>
              <a:rPr lang="ru-RU" dirty="0" smtClean="0"/>
              <a:t>Электронная почта: adm_malisheva@mail.ru</a:t>
            </a:r>
            <a:endParaRPr lang="ru-RU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13101</TotalTime>
  <Words>510</Words>
  <Application>Microsoft Office PowerPoint</Application>
  <PresentationFormat>Экран (16:9)</PresentationFormat>
  <Paragraphs>161</Paragraphs>
  <Slides>9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Format</dc:creator>
  <cp:lastModifiedBy>MYS</cp:lastModifiedBy>
  <cp:revision>881</cp:revision>
  <dcterms:created xsi:type="dcterms:W3CDTF">2010-04-18T09:12:50Z</dcterms:created>
  <dcterms:modified xsi:type="dcterms:W3CDTF">2022-05-05T05:45:41Z</dcterms:modified>
</cp:coreProperties>
</file>