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89" autoAdjust="0"/>
  </p:normalViewPr>
  <p:slideViewPr>
    <p:cSldViewPr>
      <p:cViewPr varScale="1">
        <p:scale>
          <a:sx n="78" d="100"/>
          <a:sy n="78" d="100"/>
        </p:scale>
        <p:origin x="-322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7\Desktop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tx>
            <c:v>доходы</c:v>
          </c:tx>
          <c:marker>
            <c:symbol val="none"/>
          </c:marker>
          <c:val>
            <c:numRef>
              <c:f>Лист1!$D$3:$J$3</c:f>
              <c:numCache>
                <c:formatCode>General</c:formatCode>
                <c:ptCount val="7"/>
                <c:pt idx="0">
                  <c:v>466364.4</c:v>
                </c:pt>
                <c:pt idx="1">
                  <c:v>617125</c:v>
                </c:pt>
                <c:pt idx="2">
                  <c:v>617125</c:v>
                </c:pt>
                <c:pt idx="3">
                  <c:v>621400.30000000005</c:v>
                </c:pt>
                <c:pt idx="4">
                  <c:v>621400.30000000005</c:v>
                </c:pt>
                <c:pt idx="5">
                  <c:v>621400.30000000005</c:v>
                </c:pt>
                <c:pt idx="6">
                  <c:v>621400.30000000005</c:v>
                </c:pt>
              </c:numCache>
            </c:numRef>
          </c:val>
        </c:ser>
        <c:ser>
          <c:idx val="1"/>
          <c:order val="1"/>
          <c:tx>
            <c:v>расходы</c:v>
          </c:tx>
          <c:marker>
            <c:symbol val="none"/>
          </c:marker>
          <c:val>
            <c:numRef>
              <c:f>Лист1!$D$4:$J$4</c:f>
              <c:numCache>
                <c:formatCode>General</c:formatCode>
                <c:ptCount val="7"/>
                <c:pt idx="0">
                  <c:v>484433.4</c:v>
                </c:pt>
                <c:pt idx="1">
                  <c:v>624466.6</c:v>
                </c:pt>
                <c:pt idx="2">
                  <c:v>625066.6</c:v>
                </c:pt>
                <c:pt idx="3">
                  <c:v>630110.30000000005</c:v>
                </c:pt>
                <c:pt idx="4">
                  <c:v>630110.30000000005</c:v>
                </c:pt>
                <c:pt idx="5">
                  <c:v>630862.19999999995</c:v>
                </c:pt>
                <c:pt idx="6">
                  <c:v>628589.6</c:v>
                </c:pt>
              </c:numCache>
            </c:numRef>
          </c:val>
        </c:ser>
        <c:ser>
          <c:idx val="2"/>
          <c:order val="2"/>
          <c:tx>
            <c:v>дефицит/профицит</c:v>
          </c:tx>
          <c:marker>
            <c:symbol val="none"/>
          </c:marker>
          <c:val>
            <c:numRef>
              <c:f>Лист1!$D$5:$J$5</c:f>
              <c:numCache>
                <c:formatCode>General</c:formatCode>
                <c:ptCount val="7"/>
                <c:pt idx="0">
                  <c:v>-18069</c:v>
                </c:pt>
                <c:pt idx="1">
                  <c:v>-7341.5999999999767</c:v>
                </c:pt>
                <c:pt idx="2">
                  <c:v>-7941.5999999999767</c:v>
                </c:pt>
                <c:pt idx="3">
                  <c:v>-8710</c:v>
                </c:pt>
                <c:pt idx="4">
                  <c:v>-8710</c:v>
                </c:pt>
                <c:pt idx="5">
                  <c:v>-9461.8999999999069</c:v>
                </c:pt>
                <c:pt idx="6">
                  <c:v>-7189.2999999999302</c:v>
                </c:pt>
              </c:numCache>
            </c:numRef>
          </c:val>
        </c:ser>
        <c:marker val="1"/>
        <c:axId val="146494976"/>
        <c:axId val="146496512"/>
      </c:lineChart>
      <c:catAx>
        <c:axId val="146494976"/>
        <c:scaling>
          <c:orientation val="minMax"/>
        </c:scaling>
        <c:axPos val="b"/>
        <c:majorTickMark val="none"/>
        <c:tickLblPos val="nextTo"/>
        <c:crossAx val="146496512"/>
        <c:crosses val="autoZero"/>
        <c:auto val="1"/>
        <c:lblAlgn val="ctr"/>
        <c:lblOffset val="100"/>
      </c:catAx>
      <c:valAx>
        <c:axId val="146496512"/>
        <c:scaling>
          <c:orientation val="minMax"/>
          <c:min val="-19000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General" sourceLinked="1"/>
        <c:majorTickMark val="cross"/>
        <c:minorTickMark val="cross"/>
        <c:tickLblPos val="nextTo"/>
        <c:crossAx val="146494976"/>
        <c:crosses val="autoZero"/>
        <c:crossBetween val="between"/>
        <c:majorUnit val="100000"/>
        <c:minorUnit val="20000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latin typeface="Liberation Serif" pitchFamily="18" charset="0"/>
              </a:rPr>
              <a:t>Основные параметры бюджета Малышевского ГО на 2021 год </a:t>
            </a:r>
            <a:br>
              <a:rPr lang="ru-RU" sz="3200" dirty="0" smtClean="0">
                <a:latin typeface="Liberation Serif" pitchFamily="18" charset="0"/>
              </a:rPr>
            </a:br>
            <a:r>
              <a:rPr lang="ru-RU" sz="3200" dirty="0" smtClean="0">
                <a:latin typeface="Liberation Serif" pitchFamily="18" charset="0"/>
              </a:rPr>
              <a:t>( январь – июль)</a:t>
            </a:r>
            <a:endParaRPr lang="ru-RU" sz="3200" dirty="0"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3238" y="530225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10</Words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Аспект</vt:lpstr>
      <vt:lpstr>Основные параметры бюджета Малышевского ГО на 2021 год  ( январь – июль)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параметры бюджета Малышевского ГО на 2021 год  ( январь – июль)</dc:title>
  <dc:creator>User7</dc:creator>
  <cp:lastModifiedBy>User7</cp:lastModifiedBy>
  <cp:revision>1</cp:revision>
  <dcterms:created xsi:type="dcterms:W3CDTF">2021-08-18T07:19:22Z</dcterms:created>
  <dcterms:modified xsi:type="dcterms:W3CDTF">2021-08-18T07:22:03Z</dcterms:modified>
</cp:coreProperties>
</file>