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167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7\Desktop\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7\Desktop\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7\Desktop\1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7\Desktop\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v>фактическое поступление</c:v>
          </c:tx>
          <c:spPr>
            <a:solidFill>
              <a:srgbClr val="D81677"/>
            </a:solidFill>
          </c:spPr>
          <c:val>
            <c:numRef>
              <c:f>Лист1!$D$40:$J$40</c:f>
              <c:numCache>
                <c:formatCode>General</c:formatCode>
                <c:ptCount val="7"/>
                <c:pt idx="0">
                  <c:v>4188.2</c:v>
                </c:pt>
                <c:pt idx="1">
                  <c:v>10518.4</c:v>
                </c:pt>
                <c:pt idx="2">
                  <c:v>17372.2</c:v>
                </c:pt>
                <c:pt idx="3">
                  <c:v>24031.7</c:v>
                </c:pt>
                <c:pt idx="4">
                  <c:v>30266.400000000001</c:v>
                </c:pt>
                <c:pt idx="5">
                  <c:v>36869.300000000003</c:v>
                </c:pt>
                <c:pt idx="6">
                  <c:v>43884.9</c:v>
                </c:pt>
              </c:numCache>
            </c:numRef>
          </c:val>
        </c:ser>
        <c:ser>
          <c:idx val="1"/>
          <c:order val="1"/>
          <c:tx>
            <c:v>план на 2021 год</c:v>
          </c:tx>
          <c:spPr>
            <a:solidFill>
              <a:srgbClr val="00B050"/>
            </a:solidFill>
          </c:spPr>
          <c:val>
            <c:numRef>
              <c:f>Лист1!$D$41:$J$41</c:f>
              <c:numCache>
                <c:formatCode>General</c:formatCode>
                <c:ptCount val="7"/>
                <c:pt idx="0">
                  <c:v>86751.3</c:v>
                </c:pt>
                <c:pt idx="1">
                  <c:v>86751.3</c:v>
                </c:pt>
                <c:pt idx="2">
                  <c:v>86751.3</c:v>
                </c:pt>
                <c:pt idx="3">
                  <c:v>86751.3</c:v>
                </c:pt>
                <c:pt idx="4">
                  <c:v>86751.3</c:v>
                </c:pt>
                <c:pt idx="5">
                  <c:v>86751.3</c:v>
                </c:pt>
                <c:pt idx="6">
                  <c:v>86751.3</c:v>
                </c:pt>
              </c:numCache>
            </c:numRef>
          </c:val>
        </c:ser>
        <c:axId val="93451008"/>
        <c:axId val="93452544"/>
      </c:barChart>
      <c:catAx>
        <c:axId val="93451008"/>
        <c:scaling>
          <c:orientation val="minMax"/>
        </c:scaling>
        <c:axPos val="b"/>
        <c:majorTickMark val="none"/>
        <c:tickLblPos val="nextTo"/>
        <c:crossAx val="93452544"/>
        <c:crosses val="autoZero"/>
        <c:auto val="1"/>
        <c:lblAlgn val="ctr"/>
        <c:lblOffset val="100"/>
      </c:catAx>
      <c:valAx>
        <c:axId val="93452544"/>
        <c:scaling>
          <c:orientation val="minMax"/>
          <c:max val="87000"/>
          <c:min val="0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93451008"/>
        <c:crosses val="autoZero"/>
        <c:crossBetween val="between"/>
        <c:majorUnit val="5000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v>фактическое поступление</c:v>
          </c:tx>
          <c:spPr>
            <a:solidFill>
              <a:srgbClr val="D81677"/>
            </a:solidFill>
          </c:spPr>
          <c:val>
            <c:numRef>
              <c:f>Лист1!$D$42:$J$42</c:f>
              <c:numCache>
                <c:formatCode>General</c:formatCode>
                <c:ptCount val="7"/>
                <c:pt idx="0">
                  <c:v>637.4</c:v>
                </c:pt>
                <c:pt idx="1">
                  <c:v>641.9</c:v>
                </c:pt>
                <c:pt idx="2">
                  <c:v>1865.5</c:v>
                </c:pt>
                <c:pt idx="3">
                  <c:v>2565.8000000000002</c:v>
                </c:pt>
                <c:pt idx="4">
                  <c:v>3247.9</c:v>
                </c:pt>
                <c:pt idx="5">
                  <c:v>3914.1</c:v>
                </c:pt>
                <c:pt idx="6">
                  <c:v>4635</c:v>
                </c:pt>
              </c:numCache>
            </c:numRef>
          </c:val>
        </c:ser>
        <c:ser>
          <c:idx val="1"/>
          <c:order val="1"/>
          <c:tx>
            <c:v>план на 2021 год</c:v>
          </c:tx>
          <c:spPr>
            <a:solidFill>
              <a:srgbClr val="00B050"/>
            </a:solidFill>
          </c:spPr>
          <c:val>
            <c:numRef>
              <c:f>Лист1!$D$43:$J$43</c:f>
              <c:numCache>
                <c:formatCode>General</c:formatCode>
                <c:ptCount val="7"/>
                <c:pt idx="0">
                  <c:v>8320.1</c:v>
                </c:pt>
                <c:pt idx="1">
                  <c:v>8320.1</c:v>
                </c:pt>
                <c:pt idx="2">
                  <c:v>8320.1</c:v>
                </c:pt>
                <c:pt idx="3">
                  <c:v>8320.1</c:v>
                </c:pt>
                <c:pt idx="4">
                  <c:v>8320.1</c:v>
                </c:pt>
                <c:pt idx="5">
                  <c:v>8320.1</c:v>
                </c:pt>
                <c:pt idx="6">
                  <c:v>8320.1</c:v>
                </c:pt>
              </c:numCache>
            </c:numRef>
          </c:val>
        </c:ser>
        <c:axId val="93950336"/>
        <c:axId val="93951872"/>
      </c:barChart>
      <c:catAx>
        <c:axId val="93950336"/>
        <c:scaling>
          <c:orientation val="minMax"/>
        </c:scaling>
        <c:axPos val="b"/>
        <c:majorTickMark val="none"/>
        <c:tickLblPos val="nextTo"/>
        <c:crossAx val="93951872"/>
        <c:crosses val="autoZero"/>
        <c:auto val="1"/>
        <c:lblAlgn val="ctr"/>
        <c:lblOffset val="100"/>
      </c:catAx>
      <c:valAx>
        <c:axId val="9395187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93950336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v>фактическое поступление</c:v>
          </c:tx>
          <c:spPr>
            <a:solidFill>
              <a:srgbClr val="D81677"/>
            </a:solidFill>
          </c:spPr>
          <c:val>
            <c:numRef>
              <c:f>Лист1!$D$44:$J$44</c:f>
              <c:numCache>
                <c:formatCode>General</c:formatCode>
                <c:ptCount val="7"/>
                <c:pt idx="0">
                  <c:v>263.5</c:v>
                </c:pt>
                <c:pt idx="1">
                  <c:v>651.6</c:v>
                </c:pt>
                <c:pt idx="2">
                  <c:v>1568.5</c:v>
                </c:pt>
                <c:pt idx="3">
                  <c:v>3490.2</c:v>
                </c:pt>
                <c:pt idx="4">
                  <c:v>4359.2</c:v>
                </c:pt>
                <c:pt idx="5">
                  <c:v>4635.3</c:v>
                </c:pt>
                <c:pt idx="6">
                  <c:v>5638</c:v>
                </c:pt>
              </c:numCache>
            </c:numRef>
          </c:val>
        </c:ser>
        <c:ser>
          <c:idx val="1"/>
          <c:order val="1"/>
          <c:tx>
            <c:v>план на 2021 год</c:v>
          </c:tx>
          <c:spPr>
            <a:solidFill>
              <a:srgbClr val="00B050"/>
            </a:solidFill>
          </c:spPr>
          <c:val>
            <c:numRef>
              <c:f>Лист1!$D$45:$J$45</c:f>
              <c:numCache>
                <c:formatCode>General</c:formatCode>
                <c:ptCount val="7"/>
                <c:pt idx="0">
                  <c:v>8200</c:v>
                </c:pt>
                <c:pt idx="1">
                  <c:v>8200</c:v>
                </c:pt>
                <c:pt idx="2">
                  <c:v>8200</c:v>
                </c:pt>
                <c:pt idx="3">
                  <c:v>8200</c:v>
                </c:pt>
                <c:pt idx="4">
                  <c:v>8200</c:v>
                </c:pt>
                <c:pt idx="5">
                  <c:v>8200</c:v>
                </c:pt>
                <c:pt idx="6">
                  <c:v>8200</c:v>
                </c:pt>
              </c:numCache>
            </c:numRef>
          </c:val>
        </c:ser>
        <c:axId val="98461568"/>
        <c:axId val="98463104"/>
      </c:barChart>
      <c:catAx>
        <c:axId val="98461568"/>
        <c:scaling>
          <c:orientation val="minMax"/>
        </c:scaling>
        <c:axPos val="b"/>
        <c:majorTickMark val="none"/>
        <c:tickLblPos val="nextTo"/>
        <c:crossAx val="98463104"/>
        <c:crosses val="autoZero"/>
        <c:auto val="1"/>
        <c:lblAlgn val="ctr"/>
        <c:lblOffset val="100"/>
      </c:catAx>
      <c:valAx>
        <c:axId val="9846310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9846156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v>фактическое поступление</c:v>
          </c:tx>
          <c:spPr>
            <a:solidFill>
              <a:srgbClr val="D81677"/>
            </a:solidFill>
          </c:spPr>
          <c:val>
            <c:numRef>
              <c:f>Лист1!$D$46:$J$46</c:f>
              <c:numCache>
                <c:formatCode>General</c:formatCode>
                <c:ptCount val="7"/>
                <c:pt idx="0">
                  <c:v>90.8</c:v>
                </c:pt>
                <c:pt idx="1">
                  <c:v>162.30000000000001</c:v>
                </c:pt>
                <c:pt idx="2">
                  <c:v>195.6</c:v>
                </c:pt>
                <c:pt idx="3">
                  <c:v>256.89999999999998</c:v>
                </c:pt>
                <c:pt idx="4">
                  <c:v>286.7</c:v>
                </c:pt>
                <c:pt idx="5">
                  <c:v>324.8</c:v>
                </c:pt>
                <c:pt idx="6">
                  <c:v>355.9</c:v>
                </c:pt>
              </c:numCache>
            </c:numRef>
          </c:val>
        </c:ser>
        <c:ser>
          <c:idx val="1"/>
          <c:order val="1"/>
          <c:tx>
            <c:v>план на 2021 год</c:v>
          </c:tx>
          <c:spPr>
            <a:solidFill>
              <a:srgbClr val="00B050"/>
            </a:solidFill>
          </c:spPr>
          <c:val>
            <c:numRef>
              <c:f>Лист1!$D$47:$J$47</c:f>
              <c:numCache>
                <c:formatCode>General</c:formatCode>
                <c:ptCount val="7"/>
                <c:pt idx="0">
                  <c:v>5025</c:v>
                </c:pt>
                <c:pt idx="1">
                  <c:v>5025</c:v>
                </c:pt>
                <c:pt idx="2">
                  <c:v>5025</c:v>
                </c:pt>
                <c:pt idx="3">
                  <c:v>5025</c:v>
                </c:pt>
                <c:pt idx="4">
                  <c:v>5025</c:v>
                </c:pt>
                <c:pt idx="5">
                  <c:v>5025</c:v>
                </c:pt>
                <c:pt idx="6">
                  <c:v>5025</c:v>
                </c:pt>
              </c:numCache>
            </c:numRef>
          </c:val>
        </c:ser>
        <c:axId val="82797312"/>
        <c:axId val="82799232"/>
      </c:barChart>
      <c:catAx>
        <c:axId val="82797312"/>
        <c:scaling>
          <c:orientation val="minMax"/>
        </c:scaling>
        <c:axPos val="b"/>
        <c:majorTickMark val="none"/>
        <c:tickLblPos val="nextTo"/>
        <c:crossAx val="82799232"/>
        <c:crosses val="autoZero"/>
        <c:auto val="1"/>
        <c:lblAlgn val="ctr"/>
        <c:lblOffset val="100"/>
      </c:catAx>
      <c:valAx>
        <c:axId val="8279923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82797312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Налог на доходы физических лиц (январь-июль)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Акцизы по подакцизным товарам  (январь-июль) 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Налог </a:t>
            </a:r>
            <a:r>
              <a:rPr lang="ru-RU" dirty="0" smtClean="0"/>
              <a:t>взимаемый в связи с применением УСН (январь-июль</a:t>
            </a:r>
            <a:r>
              <a:rPr lang="ru-RU" dirty="0" smtClean="0"/>
              <a:t>) 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Налог на </a:t>
            </a:r>
            <a:r>
              <a:rPr lang="ru-RU" dirty="0" smtClean="0"/>
              <a:t>имущество физических лиц (январь-июль</a:t>
            </a:r>
            <a:r>
              <a:rPr lang="ru-RU" dirty="0" smtClean="0"/>
              <a:t>) 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41</Words>
  <PresentationFormat>Экран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Налог на доходы физических лиц (январь-июль) </vt:lpstr>
      <vt:lpstr>Акцизы по подакцизным товарам  (январь-июль) </vt:lpstr>
      <vt:lpstr>Налог взимаемый в связи с применением УСН (январь-июль) </vt:lpstr>
      <vt:lpstr>Налог на имущество физических лиц (январь-июль)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Налог на доходы физических лиц (январь-июль) </dc:title>
  <dc:creator>User7</dc:creator>
  <cp:lastModifiedBy>User7</cp:lastModifiedBy>
  <cp:revision>2</cp:revision>
  <dcterms:created xsi:type="dcterms:W3CDTF">2021-08-18T07:41:59Z</dcterms:created>
  <dcterms:modified xsi:type="dcterms:W3CDTF">2021-08-18T08:41:53Z</dcterms:modified>
</cp:coreProperties>
</file>