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drawings/drawing2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\\BACKUP\Share\&#1041;&#1070;&#1044;&#1046;&#1045;&#1058;%202017\(1)&#1055;&#1056;&#1054;&#1045;&#1050;&#1058;%20&#1056;&#1045;&#1064;%20&#1044;&#1059;&#1052;&#1067;%20&#1054;&#1041;%20&#1048;&#1057;&#1055;&#1054;&#1051;&#1053;%20&#1041;&#1070;&#1044;&#1046;%20&#1047;&#1040;%202016\&#1048;&#1089;&#1087;&#1086;&#1083;&#1085;&#1077;&#1085;&#1080;&#1077;%20&#1073;&#1102;&#1076;&#1078;&#1077;&#1090;&#1072;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file:///\\BACKUP\Share\&#1041;&#1070;&#1044;&#1046;&#1045;&#1058;%202017\(1)&#1055;&#1056;&#1054;&#1045;&#1050;&#1058;%20&#1056;&#1045;&#1064;%20&#1044;&#1059;&#1052;&#1067;%20&#1054;&#1041;%20&#1048;&#1057;&#1055;&#1054;&#1051;&#1053;%20&#1041;&#1070;&#1044;&#1046;%20&#1047;&#1040;%202016\&#1048;&#1089;&#1087;&#1086;&#1083;&#1085;&#1077;&#1085;&#1080;&#1077;%20&#1073;&#1102;&#1076;&#1078;&#1077;&#1090;&#1072;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6429379154708466"/>
          <c:y val="0.16209976928345837"/>
          <c:w val="0.53060244805849055"/>
          <c:h val="0.83790023071654163"/>
        </c:manualLayout>
      </c:layout>
      <c:pieChart>
        <c:varyColors val="1"/>
        <c:ser>
          <c:idx val="0"/>
          <c:order val="0"/>
          <c:dPt>
            <c:idx val="8"/>
            <c:spPr>
              <a:solidFill>
                <a:srgbClr val="00B050"/>
              </a:solidFill>
            </c:spPr>
          </c:dPt>
          <c:dPt>
            <c:idx val="9"/>
            <c:spPr>
              <a:solidFill>
                <a:srgbClr val="002060"/>
              </a:solidFill>
            </c:spPr>
          </c:dPt>
          <c:dLbls>
            <c:dLbl>
              <c:idx val="0"/>
              <c:layout>
                <c:manualLayout>
                  <c:x val="-0.20582996050727356"/>
                  <c:y val="-5.0769391383513933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  ОБЩЕГОСУДАРСТВЕННЫЕ ВОПРОСЫ
</a:t>
                    </a:r>
                    <a:r>
                      <a:rPr lang="ru-RU" dirty="0" smtClean="0"/>
                      <a:t>9,2%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-8.5820761890745001E-2"/>
                  <c:y val="-0.12925884930834985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  НАЦИОНАЛЬНАЯ ОБОРОНА
</a:t>
                    </a:r>
                    <a:r>
                      <a:rPr lang="ru-RU" dirty="0" smtClean="0"/>
                      <a:t>0,1%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0.11613535457600629"/>
                  <c:y val="-6.9744989568885821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  НАЦИОНАЛЬНАЯ БЕЗОПАСНОСТЬ И ПРАВООХРАНИТЕЛЬНАЯ ДЕЯТЕЛЬНОСТЬ
</a:t>
                    </a:r>
                    <a:r>
                      <a:rPr lang="ru-RU" dirty="0" smtClean="0"/>
                      <a:t>1,6%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7.5351755096033701E-2"/>
                  <c:y val="4.429487293745311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</a:t>
                    </a:r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1,9%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8.9193281330487928E-2"/>
                  <c:y val="9.4408683826670531E-2"/>
                </c:manualLayout>
              </c:layout>
              <c:showCatName val="1"/>
              <c:showPercent val="1"/>
            </c:dLbl>
            <c:dLbl>
              <c:idx val="5"/>
              <c:layout>
                <c:manualLayout>
                  <c:x val="2.5753489341869638E-2"/>
                  <c:y val="0.13141617334903696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 </a:t>
                    </a:r>
                    <a:r>
                      <a:rPr lang="ru-RU" dirty="0"/>
                      <a:t>ОХРАНА ОКРУЖАЮЩЕЙ СРЕДЫ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6.8558883410601734E-2"/>
                  <c:y val="-0.21415407493126395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ОБРАЗОВАНИЕ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39,7%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7"/>
              <c:layout>
                <c:manualLayout>
                  <c:x val="-6.5637770745946594E-2"/>
                  <c:y val="9.301878266517463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  КУЛЬТУРА, КИНЕМАТОГРАФИЯ
</a:t>
                    </a:r>
                    <a:r>
                      <a:rPr lang="ru-RU" dirty="0" smtClean="0"/>
                      <a:t>4,6%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8"/>
              <c:layout>
                <c:manualLayout>
                  <c:x val="-0.18998650869575884"/>
                  <c:y val="0.1339887440726969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 </a:t>
                    </a:r>
                    <a:r>
                      <a:rPr lang="ru-RU" dirty="0"/>
                      <a:t>СОЦИАЛЬНАЯ ПОЛИТИКА
</a:t>
                    </a:r>
                    <a:r>
                      <a:rPr lang="ru-RU" dirty="0" smtClean="0"/>
                      <a:t>14,1%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9"/>
              <c:layout>
                <c:manualLayout>
                  <c:x val="-0.39708808595187584"/>
                  <c:y val="-1.312806305638403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 </a:t>
                    </a:r>
                    <a:r>
                      <a:rPr lang="ru-RU" dirty="0"/>
                      <a:t>ФИЗИЧЕСКАЯ КУЛЬТУРА И СПОРТ
</a:t>
                    </a:r>
                    <a:r>
                      <a:rPr lang="ru-RU" dirty="0" smtClean="0"/>
                      <a:t>2,5%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900" b="1">
                    <a:latin typeface="Bookman Old Style" pitchFamily="18" charset="0"/>
                  </a:defRPr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Лист3!$A$3:$A$12</c:f>
              <c:strCache>
                <c:ptCount val="10"/>
                <c:pt idx="0">
                  <c:v>  ОБЩЕГОСУДАРСТВЕННЫЕ ВОПРОСЫ</c:v>
                </c:pt>
                <c:pt idx="1">
                  <c:v>  НАЦИОНАЛЬНАЯ ОБОРОНА</c:v>
                </c:pt>
                <c:pt idx="2">
                  <c:v>  НАЦИОНАЛЬНАЯ БЕЗОПАСНОСТЬ И ПРАВООХРАНИТЕЛЬНАЯ ДЕЯТЕЛЬНОСТЬ</c:v>
                </c:pt>
                <c:pt idx="3">
                  <c:v>  НАЦИОНАЛЬНАЯ ЭКОНОМИКА</c:v>
                </c:pt>
                <c:pt idx="4">
                  <c:v>  ЖИЛИЩНО-КОММУНАЛЬНОЕ ХОЗЯЙСТВО</c:v>
                </c:pt>
                <c:pt idx="5">
                  <c:v>  ОХРАНА ОКРУЖАЮЩЕЙ СРЕДЫ</c:v>
                </c:pt>
                <c:pt idx="6">
                  <c:v>  ОБРАЗОВАНИЕ</c:v>
                </c:pt>
                <c:pt idx="7">
                  <c:v>  КУЛЬТУРА, КИНЕМАТОГРАФИЯ</c:v>
                </c:pt>
                <c:pt idx="8">
                  <c:v>  СОЦИАЛЬНАЯ ПОЛИТИКА</c:v>
                </c:pt>
                <c:pt idx="9">
                  <c:v>  ФИЗИЧЕСКАЯ КУЛЬТУРА И СПОРТ</c:v>
                </c:pt>
              </c:strCache>
            </c:strRef>
          </c:cat>
          <c:val>
            <c:numRef>
              <c:f>Лист3!$E$3:$E$12</c:f>
              <c:numCache>
                <c:formatCode>0.0</c:formatCode>
                <c:ptCount val="10"/>
                <c:pt idx="0">
                  <c:v>8.0370617193714118</c:v>
                </c:pt>
                <c:pt idx="1">
                  <c:v>0.12513602297982201</c:v>
                </c:pt>
                <c:pt idx="2">
                  <c:v>1.4415825448351192</c:v>
                </c:pt>
                <c:pt idx="3">
                  <c:v>2.6777102482758477</c:v>
                </c:pt>
                <c:pt idx="4">
                  <c:v>14.551689756023656</c:v>
                </c:pt>
                <c:pt idx="5">
                  <c:v>0.15109683402995525</c:v>
                </c:pt>
                <c:pt idx="6">
                  <c:v>42.875241719105247</c:v>
                </c:pt>
                <c:pt idx="7">
                  <c:v>4.2122644358386125</c:v>
                </c:pt>
                <c:pt idx="8">
                  <c:v>14.390540273550783</c:v>
                </c:pt>
                <c:pt idx="9">
                  <c:v>11.47072703578927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</c:chart>
  <c:externalData r:id="rId2"/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6429379154708466"/>
          <c:y val="0.16209976928345837"/>
          <c:w val="0.53060244805849077"/>
          <c:h val="0.83790023071654163"/>
        </c:manualLayout>
      </c:layout>
      <c:pieChart>
        <c:varyColors val="1"/>
        <c:ser>
          <c:idx val="0"/>
          <c:order val="0"/>
          <c:dPt>
            <c:idx val="8"/>
            <c:spPr>
              <a:solidFill>
                <a:srgbClr val="00B050"/>
              </a:solidFill>
            </c:spPr>
          </c:dPt>
          <c:dPt>
            <c:idx val="9"/>
            <c:spPr>
              <a:solidFill>
                <a:srgbClr val="002060"/>
              </a:solidFill>
            </c:spPr>
          </c:dPt>
          <c:dLbls>
            <c:dLbl>
              <c:idx val="0"/>
              <c:layout>
                <c:manualLayout>
                  <c:x val="-0.20582996050727362"/>
                  <c:y val="-5.0769391383513933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  ОБЩЕГОСУДАРСТВЕННЫЕ ВОПРОСЫ
</a:t>
                    </a:r>
                    <a:r>
                      <a:rPr lang="ru-RU" dirty="0" smtClean="0"/>
                      <a:t>9,2%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-8.5820761890745001E-2"/>
                  <c:y val="-0.12925884930834985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  НАЦИОНАЛЬНАЯ ОБОРОНА
</a:t>
                    </a:r>
                    <a:r>
                      <a:rPr lang="ru-RU" dirty="0" smtClean="0"/>
                      <a:t>0,1%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0.11613535457600629"/>
                  <c:y val="-6.9744989568885821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  НАЦИОНАЛЬНАЯ БЕЗОПАСНОСТЬ И ПРАВООХРАНИТЕЛЬНАЯ ДЕЯТЕЛЬНОСТЬ
</a:t>
                    </a:r>
                    <a:r>
                      <a:rPr lang="ru-RU" dirty="0" smtClean="0"/>
                      <a:t>1,6%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7.5351755096033701E-2"/>
                  <c:y val="4.429487293745311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</a:t>
                    </a:r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1,9%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8.9193281330487928E-2"/>
                  <c:y val="9.4408683826670531E-2"/>
                </c:manualLayout>
              </c:layout>
              <c:showCatName val="1"/>
              <c:showPercent val="1"/>
            </c:dLbl>
            <c:dLbl>
              <c:idx val="5"/>
              <c:layout>
                <c:manualLayout>
                  <c:x val="2.5753489341869638E-2"/>
                  <c:y val="0.13141617334903696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 </a:t>
                    </a:r>
                    <a:r>
                      <a:rPr lang="ru-RU" dirty="0"/>
                      <a:t>ОХРАНА ОКРУЖАЮЩЕЙ СРЕДЫ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6.8558883410601734E-2"/>
                  <c:y val="-0.21415407493126395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ОБРАЗОВАНИЕ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39,7%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7"/>
              <c:layout>
                <c:manualLayout>
                  <c:x val="-6.5637770745946594E-2"/>
                  <c:y val="9.301878266517463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  КУЛЬТУРА, КИНЕМАТОГРАФИЯ
</a:t>
                    </a:r>
                    <a:r>
                      <a:rPr lang="ru-RU" dirty="0" smtClean="0"/>
                      <a:t>4,6%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8"/>
              <c:layout>
                <c:manualLayout>
                  <c:x val="-0.18998650869575884"/>
                  <c:y val="0.1339887440726970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 </a:t>
                    </a:r>
                    <a:r>
                      <a:rPr lang="ru-RU" dirty="0"/>
                      <a:t>СОЦИАЛЬНАЯ ПОЛИТИКА
</a:t>
                    </a:r>
                    <a:r>
                      <a:rPr lang="ru-RU" dirty="0" smtClean="0"/>
                      <a:t>14,1%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9"/>
              <c:layout>
                <c:manualLayout>
                  <c:x val="-0.39708808595187617"/>
                  <c:y val="-1.312806305638403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 </a:t>
                    </a:r>
                    <a:r>
                      <a:rPr lang="ru-RU" dirty="0"/>
                      <a:t>ФИЗИЧЕСКАЯ КУЛЬТУРА И СПОРТ
</a:t>
                    </a:r>
                    <a:r>
                      <a:rPr lang="ru-RU" dirty="0" smtClean="0"/>
                      <a:t>2,5%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900" b="1">
                    <a:latin typeface="Bookman Old Style" pitchFamily="18" charset="0"/>
                  </a:defRPr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Лист3!$A$3:$A$12</c:f>
              <c:strCache>
                <c:ptCount val="10"/>
                <c:pt idx="0">
                  <c:v>  ОБЩЕГОСУДАРСТВЕННЫЕ ВОПРОСЫ</c:v>
                </c:pt>
                <c:pt idx="1">
                  <c:v>  НАЦИОНАЛЬНАЯ ОБОРОНА</c:v>
                </c:pt>
                <c:pt idx="2">
                  <c:v>  НАЦИОНАЛЬНАЯ БЕЗОПАСНОСТЬ И ПРАВООХРАНИТЕЛЬНАЯ ДЕЯТЕЛЬНОСТЬ</c:v>
                </c:pt>
                <c:pt idx="3">
                  <c:v>  НАЦИОНАЛЬНАЯ ЭКОНОМИКА</c:v>
                </c:pt>
                <c:pt idx="4">
                  <c:v>  ЖИЛИЩНО-КОММУНАЛЬНОЕ ХОЗЯЙСТВО</c:v>
                </c:pt>
                <c:pt idx="5">
                  <c:v>  ОХРАНА ОКРУЖАЮЩЕЙ СРЕДЫ</c:v>
                </c:pt>
                <c:pt idx="6">
                  <c:v>  ОБРАЗОВАНИЕ</c:v>
                </c:pt>
                <c:pt idx="7">
                  <c:v>  КУЛЬТУРА, КИНЕМАТОГРАФИЯ</c:v>
                </c:pt>
                <c:pt idx="8">
                  <c:v>  СОЦИАЛЬНАЯ ПОЛИТИКА</c:v>
                </c:pt>
                <c:pt idx="9">
                  <c:v>  ФИЗИЧЕСКАЯ КУЛЬТУРА И СПОРТ</c:v>
                </c:pt>
              </c:strCache>
            </c:strRef>
          </c:cat>
          <c:val>
            <c:numRef>
              <c:f>Лист3!$E$3:$E$12</c:f>
              <c:numCache>
                <c:formatCode>0.0</c:formatCode>
                <c:ptCount val="10"/>
                <c:pt idx="0">
                  <c:v>6.4127786678536456</c:v>
                </c:pt>
                <c:pt idx="1">
                  <c:v>9.6885907491395279E-2</c:v>
                </c:pt>
                <c:pt idx="2">
                  <c:v>1.1161377016323024</c:v>
                </c:pt>
                <c:pt idx="3">
                  <c:v>2.4615709942107817</c:v>
                </c:pt>
                <c:pt idx="4">
                  <c:v>32.94737487855577</c:v>
                </c:pt>
                <c:pt idx="5">
                  <c:v>0.11698592887540857</c:v>
                </c:pt>
                <c:pt idx="6">
                  <c:v>33.314644117866656</c:v>
                </c:pt>
                <c:pt idx="7">
                  <c:v>3.2613235800674372</c:v>
                </c:pt>
                <c:pt idx="8">
                  <c:v>11.320148163154474</c:v>
                </c:pt>
                <c:pt idx="9">
                  <c:v>8.9003148316440921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</c:chart>
  <c:externalData r:id="rId2"/>
  <c:userShapes r:id="rId3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0.36449</cdr:x>
      <cdr:y>0.08955</cdr:y>
    </cdr:from>
    <cdr:to>
      <cdr:x>0.53271</cdr:x>
      <cdr:y>0.16418</cdr:y>
    </cdr:to>
    <cdr:sp macro="" textlink="">
      <cdr:nvSpPr>
        <cdr:cNvPr id="3" name="Прямая соединительная линия 2"/>
        <cdr:cNvSpPr/>
      </cdr:nvSpPr>
      <cdr:spPr>
        <a:xfrm xmlns:a="http://schemas.openxmlformats.org/drawingml/2006/main" rot="10800000">
          <a:off x="2971800" y="457201"/>
          <a:ext cx="1371598" cy="381004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0.20561</cdr:x>
      <cdr:y>0.01493</cdr:y>
    </cdr:from>
    <cdr:to>
      <cdr:x>0.41121</cdr:x>
      <cdr:y>0.10448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1676400" y="76200"/>
          <a:ext cx="1676339" cy="4571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pPr algn="ctr"/>
          <a:r>
            <a:rPr lang="ru-RU" sz="900" dirty="0" smtClean="0">
              <a:solidFill>
                <a:schemeClr val="tx2"/>
              </a:solidFill>
              <a:latin typeface="Bookman Old Style" pitchFamily="18" charset="0"/>
            </a:rPr>
            <a:t>Средства массовой информации 0%</a:t>
          </a:r>
        </a:p>
        <a:p xmlns:a="http://schemas.openxmlformats.org/drawingml/2006/main">
          <a:endParaRPr lang="ru-RU" dirty="0">
            <a:solidFill>
              <a:schemeClr val="tx2"/>
            </a:solidFill>
          </a:endParaRPr>
        </a:p>
        <a:p xmlns:a="http://schemas.openxmlformats.org/drawingml/2006/main">
          <a:endParaRPr lang="ru-RU" dirty="0">
            <a:solidFill>
              <a:schemeClr val="tx2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0.36449</cdr:x>
      <cdr:y>0.08955</cdr:y>
    </cdr:from>
    <cdr:to>
      <cdr:x>0.53271</cdr:x>
      <cdr:y>0.16418</cdr:y>
    </cdr:to>
    <cdr:sp macro="" textlink="">
      <cdr:nvSpPr>
        <cdr:cNvPr id="3" name="Прямая соединительная линия 2"/>
        <cdr:cNvSpPr/>
      </cdr:nvSpPr>
      <cdr:spPr>
        <a:xfrm xmlns:a="http://schemas.openxmlformats.org/drawingml/2006/main" rot="10800000">
          <a:off x="2971800" y="457201"/>
          <a:ext cx="1371598" cy="381004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0.20561</cdr:x>
      <cdr:y>0.01493</cdr:y>
    </cdr:from>
    <cdr:to>
      <cdr:x>0.41121</cdr:x>
      <cdr:y>0.10448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1676400" y="76200"/>
          <a:ext cx="1676339" cy="4571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pPr algn="ctr"/>
          <a:r>
            <a:rPr lang="ru-RU" sz="900" dirty="0" smtClean="0">
              <a:solidFill>
                <a:schemeClr val="tx2"/>
              </a:solidFill>
              <a:latin typeface="Bookman Old Style" pitchFamily="18" charset="0"/>
            </a:rPr>
            <a:t>Средства массовой информации 0%</a:t>
          </a:r>
        </a:p>
        <a:p xmlns:a="http://schemas.openxmlformats.org/drawingml/2006/main">
          <a:endParaRPr lang="ru-RU" dirty="0">
            <a:solidFill>
              <a:schemeClr val="tx2"/>
            </a:solidFill>
          </a:endParaRPr>
        </a:p>
        <a:p xmlns:a="http://schemas.openxmlformats.org/drawingml/2006/main">
          <a:endParaRPr lang="ru-RU" dirty="0">
            <a:solidFill>
              <a:schemeClr val="tx2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C6E65D-E3A2-4C47-BF93-0FA50AB298FC}" type="datetimeFigureOut">
              <a:rPr lang="ru-RU" smtClean="0"/>
              <a:t>18.08.2021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03FCB-DA7F-4A8B-97B4-6A4C7ED458E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  <a:p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wmf"/><Relationship Id="rId4" Type="http://schemas.openxmlformats.org/officeDocument/2006/relationships/image" Target="../media/image3.wmf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>
          <a:xfrm>
            <a:off x="2495550" y="750888"/>
            <a:ext cx="2287588" cy="477837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/>
          <a:p>
            <a:pPr algn="ctr">
              <a:defRPr/>
            </a:pPr>
            <a:endParaRPr lang="ru-RU" sz="13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0100 - Общегосударственные вопросы</a:t>
            </a:r>
          </a:p>
          <a:p>
            <a:pPr algn="ctr">
              <a:defRPr/>
            </a:pPr>
            <a:endParaRPr lang="ru-RU" sz="1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6030913" y="5724525"/>
            <a:ext cx="1452562" cy="692150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0" tIns="45715" rIns="91430" bIns="45715" anchor="ctr"/>
          <a:lstStyle/>
          <a:p>
            <a:pPr algn="ctr">
              <a:defRPr/>
            </a:pPr>
            <a:r>
              <a:rPr lang="ru-RU" sz="13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0600 - Охрана окружающей среды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585788" y="1298575"/>
            <a:ext cx="1719262" cy="817563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/>
          <a:p>
            <a:pPr marL="342900" indent="-342900" algn="ctr">
              <a:defRPr/>
            </a:pPr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1200 - Средства массовой информации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3394075" y="6143625"/>
            <a:ext cx="1766888" cy="473075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/>
          <a:p>
            <a:pPr algn="ctr">
              <a:defRPr/>
            </a:pPr>
            <a:r>
              <a:rPr lang="ru-RU" sz="13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0700 - Образование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234950" y="2611438"/>
            <a:ext cx="1165225" cy="10287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/>
          <a:p>
            <a:pPr algn="ctr">
              <a:defRPr/>
            </a:pPr>
            <a:endParaRPr lang="ru-RU" sz="12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1100 – </a:t>
            </a:r>
          </a:p>
          <a:p>
            <a:pPr algn="ctr">
              <a:defRPr/>
            </a:pPr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Физическая культура и спорт</a:t>
            </a:r>
          </a:p>
          <a:p>
            <a:pPr algn="ctr">
              <a:defRPr/>
            </a:pPr>
            <a:endParaRPr lang="ru-RU" sz="1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087438" y="5562600"/>
            <a:ext cx="1393825" cy="730250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0800 – </a:t>
            </a:r>
          </a:p>
          <a:p>
            <a:pPr algn="ctr">
              <a:defRPr/>
            </a:pPr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и кинематография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5327650" y="836613"/>
            <a:ext cx="1382713" cy="74612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0" tIns="45715" rIns="91430" bIns="45715" anchor="ctr"/>
          <a:lstStyle/>
          <a:p>
            <a:pPr algn="ctr">
              <a:defRPr/>
            </a:pPr>
            <a:r>
              <a:rPr lang="ru-RU" sz="13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0200- Национальная оборона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7253288" y="4159250"/>
            <a:ext cx="1346200" cy="1071563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0" tIns="45715" rIns="91430" bIns="45715" anchor="ctr"/>
          <a:lstStyle/>
          <a:p>
            <a:pPr algn="ctr">
              <a:defRPr/>
            </a:pPr>
            <a:endParaRPr lang="ru-RU" sz="13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3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0500 - Жилищно-коммунальное хозяйство</a:t>
            </a:r>
          </a:p>
          <a:p>
            <a:pPr algn="ctr">
              <a:defRPr/>
            </a:pP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6083300" y="4130675"/>
            <a:ext cx="1008063" cy="1016000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4546600" y="1312863"/>
            <a:ext cx="1008063" cy="1017587"/>
          </a:xfrm>
          <a:prstGeom prst="ellipse">
            <a:avLst/>
          </a:prstGeom>
          <a:solidFill>
            <a:srgbClr val="66CCFF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5702300" y="1711325"/>
            <a:ext cx="1008063" cy="104775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3" name="Text Box 109"/>
          <p:cNvSpPr txBox="1">
            <a:spLocks noChangeArrowheads="1"/>
          </p:cNvSpPr>
          <p:nvPr/>
        </p:nvSpPr>
        <p:spPr bwMode="auto">
          <a:xfrm>
            <a:off x="539750" y="333375"/>
            <a:ext cx="806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РАЗДЕЛЫ  КЛАССИФИКАЦИИ  РАСХОДОВ  БЮДЖЕТА</a:t>
            </a:r>
            <a:endParaRPr lang="ru-RU" sz="2000" b="1" i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2711450" y="2390775"/>
            <a:ext cx="3457575" cy="230505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  </a:r>
          </a:p>
        </p:txBody>
      </p:sp>
      <p:pic>
        <p:nvPicPr>
          <p:cNvPr id="25615" name="Picture 4" descr="C:\Program Files (x86)\Microsoft Office\MEDIA\CAGCAT10\j0233070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358201">
            <a:off x="4565650" y="1535113"/>
            <a:ext cx="9842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Овал 8"/>
          <p:cNvSpPr/>
          <p:nvPr/>
        </p:nvSpPr>
        <p:spPr>
          <a:xfrm>
            <a:off x="3313113" y="1312863"/>
            <a:ext cx="1008062" cy="1017587"/>
          </a:xfrm>
          <a:prstGeom prst="ellips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6351588" y="2865438"/>
            <a:ext cx="1008062" cy="10160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Овал 14"/>
          <p:cNvSpPr/>
          <p:nvPr/>
        </p:nvSpPr>
        <p:spPr>
          <a:xfrm>
            <a:off x="1479550" y="2743200"/>
            <a:ext cx="1008063" cy="1016000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7" name="Овал 16"/>
          <p:cNvSpPr/>
          <p:nvPr/>
        </p:nvSpPr>
        <p:spPr>
          <a:xfrm>
            <a:off x="3767138" y="5054600"/>
            <a:ext cx="1008062" cy="1016000"/>
          </a:xfrm>
          <a:prstGeom prst="ellips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8" name="Овал 17"/>
          <p:cNvSpPr/>
          <p:nvPr/>
        </p:nvSpPr>
        <p:spPr>
          <a:xfrm>
            <a:off x="2208213" y="1722438"/>
            <a:ext cx="1008062" cy="1016000"/>
          </a:xfrm>
          <a:prstGeom prst="ellips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9" name="Овал 18"/>
          <p:cNvSpPr/>
          <p:nvPr/>
        </p:nvSpPr>
        <p:spPr>
          <a:xfrm>
            <a:off x="2414588" y="4695825"/>
            <a:ext cx="1008062" cy="10160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25622" name="Picture 25" descr="C:\Users\Наталья Константинов\AppData\Local\Microsoft\Windows\Temporary Internet Files\Content.IE5\H7G8PFJM\Znak_Uchilisha_ASVU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16613" y="1858963"/>
            <a:ext cx="561975" cy="7524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5623" name="Picture 27" descr="C:\Program Files (x86)\Microsoft Office\MEDIA\CAGCAT10\j0292982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5250" y="2976563"/>
            <a:ext cx="76200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4" name="Picture 9" descr="C:\Users\Наталья Константинов\AppData\Local\Microsoft\Windows\Temporary Internet Files\Content.IE5\0CZTC66X\Рисунок2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67300" y="4840288"/>
            <a:ext cx="101917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5" name="Picture 10" descr="C:\Documents and Settings\Светлана\Local Settings\Temporary Internet Files\Content.IE5\8X2BWLMN\MC900434810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67138" y="5035550"/>
            <a:ext cx="931862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6" name="Picture 13" descr="C:\Users\Наталья Константинов\AppData\Local\Microsoft\Windows\Temporary Internet Files\Content.IE5\0CZTC66X\385px-Old_camera.svg[1]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76525" y="4805363"/>
            <a:ext cx="592138" cy="811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7" name="Picture 7" descr="C:\Users\Наталья Константинов\AppData\Local\Microsoft\Windows\Temporary Internet Files\Content.IE5\0CZTC66X\220px-IAVnashenmdvore[1]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646238" y="3843338"/>
            <a:ext cx="963612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8" name="Picture 17" descr="C:\Users\Наталья Константинов\AppData\Local\Microsoft\Windows\Temporary Internet Files\Content.IE5\0CZTC66X\527px-Sports_current_event.svg[1]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479550" y="2849563"/>
            <a:ext cx="1008063" cy="87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Прямоугольник 30"/>
          <p:cNvSpPr/>
          <p:nvPr/>
        </p:nvSpPr>
        <p:spPr>
          <a:xfrm>
            <a:off x="6891338" y="1481138"/>
            <a:ext cx="1762125" cy="965200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0" tIns="45715" rIns="91430" bIns="45715" anchor="ctr"/>
          <a:lstStyle/>
          <a:p>
            <a:pPr algn="ctr">
              <a:defRPr/>
            </a:pPr>
            <a:endParaRPr lang="ru-RU" sz="12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0300 - Национальная безопасность и правоохранительная деятельность</a:t>
            </a:r>
          </a:p>
          <a:p>
            <a:pPr algn="ctr">
              <a:defRPr/>
            </a:pPr>
            <a:endParaRPr lang="ru-RU" sz="1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384175" y="4100513"/>
            <a:ext cx="1133475" cy="928687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/>
          <a:p>
            <a:pPr algn="ctr">
              <a:defRPr/>
            </a:pPr>
            <a:r>
              <a:rPr lang="ru-RU" sz="13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1000 - Социальная политика</a:t>
            </a:r>
          </a:p>
          <a:p>
            <a:pPr algn="ctr">
              <a:defRPr/>
            </a:pPr>
            <a:endParaRPr lang="ru-RU" sz="1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7483475" y="3000375"/>
            <a:ext cx="1403350" cy="70485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0" tIns="45715" rIns="91430" bIns="45715" anchor="ctr"/>
          <a:lstStyle/>
          <a:p>
            <a:pPr algn="ctr">
              <a:defRPr/>
            </a:pPr>
            <a:r>
              <a:rPr lang="ru-RU" sz="13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0400 - Национальная экономика</a:t>
            </a:r>
          </a:p>
        </p:txBody>
      </p:sp>
      <p:sp>
        <p:nvSpPr>
          <p:cNvPr id="13" name="Стрелка вниз 12"/>
          <p:cNvSpPr/>
          <p:nvPr/>
        </p:nvSpPr>
        <p:spPr>
          <a:xfrm rot="9704278">
            <a:off x="3813175" y="2170113"/>
            <a:ext cx="360363" cy="371475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1" name="Стрелка вниз 40"/>
          <p:cNvSpPr/>
          <p:nvPr/>
        </p:nvSpPr>
        <p:spPr>
          <a:xfrm rot="11778204">
            <a:off x="4722813" y="2159000"/>
            <a:ext cx="360362" cy="371475"/>
          </a:xfrm>
          <a:prstGeom prst="downArrow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2" name="Стрелка вниз 41"/>
          <p:cNvSpPr/>
          <p:nvPr/>
        </p:nvSpPr>
        <p:spPr>
          <a:xfrm rot="8011164">
            <a:off x="2973387" y="2519363"/>
            <a:ext cx="360363" cy="369888"/>
          </a:xfrm>
          <a:prstGeom prst="downArrow">
            <a:avLst/>
          </a:prstGeom>
          <a:solidFill>
            <a:schemeClr val="accent5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3" name="Стрелка вниз 42"/>
          <p:cNvSpPr/>
          <p:nvPr/>
        </p:nvSpPr>
        <p:spPr>
          <a:xfrm rot="5400000">
            <a:off x="2532062" y="3132138"/>
            <a:ext cx="360363" cy="369888"/>
          </a:xfrm>
          <a:prstGeom prst="downArrow">
            <a:avLst/>
          </a:prstGeom>
          <a:solidFill>
            <a:srgbClr val="92D05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4" name="Стрелка вниз 43"/>
          <p:cNvSpPr/>
          <p:nvPr/>
        </p:nvSpPr>
        <p:spPr>
          <a:xfrm rot="13178597">
            <a:off x="5567363" y="2519363"/>
            <a:ext cx="360362" cy="369887"/>
          </a:xfrm>
          <a:prstGeom prst="downArrow">
            <a:avLst/>
          </a:prstGeom>
          <a:solidFill>
            <a:schemeClr val="accent4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5" name="Стрелка вниз 44"/>
          <p:cNvSpPr/>
          <p:nvPr/>
        </p:nvSpPr>
        <p:spPr>
          <a:xfrm rot="18361161">
            <a:off x="5816600" y="4043363"/>
            <a:ext cx="360363" cy="369887"/>
          </a:xfrm>
          <a:prstGeom prst="downArrow">
            <a:avLst/>
          </a:prstGeom>
          <a:solidFill>
            <a:schemeClr val="bg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6" name="Стрелка вниз 45"/>
          <p:cNvSpPr/>
          <p:nvPr/>
        </p:nvSpPr>
        <p:spPr>
          <a:xfrm rot="16200000">
            <a:off x="5970587" y="3224213"/>
            <a:ext cx="360363" cy="369888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7" name="Стрелка вниз 46"/>
          <p:cNvSpPr/>
          <p:nvPr/>
        </p:nvSpPr>
        <p:spPr>
          <a:xfrm rot="2042577">
            <a:off x="3224213" y="4418013"/>
            <a:ext cx="360362" cy="371475"/>
          </a:xfrm>
          <a:prstGeom prst="downArrow">
            <a:avLst/>
          </a:prstGeom>
          <a:solidFill>
            <a:schemeClr val="accent1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8" name="Стрелка вниз 47"/>
          <p:cNvSpPr/>
          <p:nvPr/>
        </p:nvSpPr>
        <p:spPr>
          <a:xfrm>
            <a:off x="4121150" y="4611688"/>
            <a:ext cx="360363" cy="371475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9" name="Стрелка вниз 48"/>
          <p:cNvSpPr/>
          <p:nvPr/>
        </p:nvSpPr>
        <p:spPr>
          <a:xfrm rot="20007886">
            <a:off x="5067300" y="4543425"/>
            <a:ext cx="360363" cy="371475"/>
          </a:xfrm>
          <a:prstGeom prst="downArrow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50" name="Стрелка вниз 49"/>
          <p:cNvSpPr/>
          <p:nvPr/>
        </p:nvSpPr>
        <p:spPr>
          <a:xfrm rot="3927971">
            <a:off x="2641600" y="3881438"/>
            <a:ext cx="360363" cy="369887"/>
          </a:xfrm>
          <a:prstGeom prst="downArrow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25643" name="Picture 8" descr="C:\Program Files (x86)\Microsoft Office\MEDIA\CAGCAT10\j0205462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137275" y="4189413"/>
            <a:ext cx="901700" cy="89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44" name="Picture 2" descr="C:\Users\Наталья Константинов\AppData\Local\Microsoft\Windows\Temporary Internet Files\Content.IE5\UCUIBNLN\Coat_of_Arms_of_the_Russian_Federation.svg[1]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rot="-1095236">
            <a:off x="3524250" y="1482725"/>
            <a:ext cx="601663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45" name="Picture 8" descr="http://animal-store.ru/img/2015/050207/5054760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324100" y="1985963"/>
            <a:ext cx="776288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47" name="TextBox 6"/>
          <p:cNvSpPr txBox="1">
            <a:spLocks noChangeArrowheads="1"/>
          </p:cNvSpPr>
          <p:nvPr/>
        </p:nvSpPr>
        <p:spPr bwMode="auto">
          <a:xfrm>
            <a:off x="1295400" y="0"/>
            <a:ext cx="6324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36351A"/>
                </a:solidFill>
                <a:latin typeface="Times New Roman" pitchFamily="18" charset="0"/>
                <a:cs typeface="Times New Roman" pitchFamily="18" charset="0"/>
              </a:rPr>
              <a:t>Принципы формирования расходов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95400" y="0"/>
            <a:ext cx="7848600" cy="1371600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Структура расходной части бюджета Малышевского городского округа по разделам </a:t>
            </a:r>
            <a:r>
              <a:rPr lang="ru-RU" sz="20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на 2021 год по состоянию на 01.01.2021, </a:t>
            </a:r>
            <a:r>
              <a:rPr lang="ru-RU" sz="20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в процентах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685800" y="1447800"/>
          <a:ext cx="8153400" cy="51053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95400" y="0"/>
            <a:ext cx="7848600" cy="1371600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Структура расходной части бюджета Малышевского городского округа по разделам </a:t>
            </a:r>
            <a:r>
              <a:rPr lang="ru-RU" sz="20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на 2021 год по состоянию на 01.07.2021, </a:t>
            </a:r>
            <a:r>
              <a:rPr lang="ru-RU" sz="20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в процентах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685800" y="1447800"/>
          <a:ext cx="8153400" cy="51053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herryBlossom">
    <a:dk1>
      <a:srgbClr val="595959"/>
    </a:dk1>
    <a:lt1>
      <a:sysClr val="window" lastClr="FFFFFF"/>
    </a:lt1>
    <a:dk2>
      <a:srgbClr val="000000"/>
    </a:dk2>
    <a:lt2>
      <a:srgbClr val="F6F7E4"/>
    </a:lt2>
    <a:accent1>
      <a:srgbClr val="C44475"/>
    </a:accent1>
    <a:accent2>
      <a:srgbClr val="FA906A"/>
    </a:accent2>
    <a:accent3>
      <a:srgbClr val="FCB268"/>
    </a:accent3>
    <a:accent4>
      <a:srgbClr val="DB6B70"/>
    </a:accent4>
    <a:accent5>
      <a:srgbClr val="D680A5"/>
    </a:accent5>
    <a:accent6>
      <a:srgbClr val="BA7362"/>
    </a:accent6>
    <a:hlink>
      <a:srgbClr val="DB6B70"/>
    </a:hlink>
    <a:folHlink>
      <a:srgbClr val="969696"/>
    </a:folHlink>
  </a:clrScheme>
  <a:fontScheme name="Cambria">
    <a:majorFont>
      <a:latin typeface="Cambria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ambria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CherryBlossom">
    <a:dk1>
      <a:srgbClr val="595959"/>
    </a:dk1>
    <a:lt1>
      <a:sysClr val="window" lastClr="FFFFFF"/>
    </a:lt1>
    <a:dk2>
      <a:srgbClr val="000000"/>
    </a:dk2>
    <a:lt2>
      <a:srgbClr val="F6F7E4"/>
    </a:lt2>
    <a:accent1>
      <a:srgbClr val="C44475"/>
    </a:accent1>
    <a:accent2>
      <a:srgbClr val="FA906A"/>
    </a:accent2>
    <a:accent3>
      <a:srgbClr val="FCB268"/>
    </a:accent3>
    <a:accent4>
      <a:srgbClr val="DB6B70"/>
    </a:accent4>
    <a:accent5>
      <a:srgbClr val="D680A5"/>
    </a:accent5>
    <a:accent6>
      <a:srgbClr val="BA7362"/>
    </a:accent6>
    <a:hlink>
      <a:srgbClr val="DB6B70"/>
    </a:hlink>
    <a:folHlink>
      <a:srgbClr val="969696"/>
    </a:folHlink>
  </a:clrScheme>
  <a:fontScheme name="Cambria">
    <a:majorFont>
      <a:latin typeface="Cambria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ambria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194</Words>
  <PresentationFormat>Экран (4:3)</PresentationFormat>
  <Paragraphs>44</Paragraphs>
  <Slides>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Слайд 1</vt:lpstr>
      <vt:lpstr>Структура расходной части бюджета Малышевского городского округа по разделам на 2021 год по состоянию на 01.01.2021, в процентах</vt:lpstr>
      <vt:lpstr>Структура расходной части бюджета Малышевского городского округа по разделам на 2021 год по состоянию на 01.07.2021, в процентах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User7</dc:creator>
  <cp:lastModifiedBy>User7</cp:lastModifiedBy>
  <cp:revision>1</cp:revision>
  <dcterms:created xsi:type="dcterms:W3CDTF">2021-08-18T09:21:26Z</dcterms:created>
  <dcterms:modified xsi:type="dcterms:W3CDTF">2021-08-18T09:28:56Z</dcterms:modified>
</cp:coreProperties>
</file>